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87B43-458B-4E47-9B70-AE18A8476C46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593F8-D5BB-4EE0-9DCC-351770D72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87B43-458B-4E47-9B70-AE18A8476C46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593F8-D5BB-4EE0-9DCC-351770D72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87B43-458B-4E47-9B70-AE18A8476C46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593F8-D5BB-4EE0-9DCC-351770D72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87B43-458B-4E47-9B70-AE18A8476C46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593F8-D5BB-4EE0-9DCC-351770D72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87B43-458B-4E47-9B70-AE18A8476C46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593F8-D5BB-4EE0-9DCC-351770D72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87B43-458B-4E47-9B70-AE18A8476C46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593F8-D5BB-4EE0-9DCC-351770D72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87B43-458B-4E47-9B70-AE18A8476C46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593F8-D5BB-4EE0-9DCC-351770D72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87B43-458B-4E47-9B70-AE18A8476C46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593F8-D5BB-4EE0-9DCC-351770D72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87B43-458B-4E47-9B70-AE18A8476C46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593F8-D5BB-4EE0-9DCC-351770D72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87B43-458B-4E47-9B70-AE18A8476C46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593F8-D5BB-4EE0-9DCC-351770D72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87B43-458B-4E47-9B70-AE18A8476C46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593F8-D5BB-4EE0-9DCC-351770D72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87B43-458B-4E47-9B70-AE18A8476C46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593F8-D5BB-4EE0-9DCC-351770D72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Econometrics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CMD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size vs. student achievement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/>
              <a:t>Policy question:  What is the effect on test scores (or some other outcome measure) of reducing class size by one student per class?  by 8 students/class?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2400" b="1" dirty="0" smtClean="0"/>
          </a:p>
          <a:p>
            <a:r>
              <a:rPr lang="en-US" sz="2400" dirty="0" smtClean="0"/>
              <a:t>Data:  All K-6 and K-8 California school districts (</a:t>
            </a:r>
            <a:r>
              <a:rPr lang="en-US" sz="2400" i="1" dirty="0" smtClean="0"/>
              <a:t>n</a:t>
            </a:r>
            <a:r>
              <a:rPr lang="en-US" sz="2400" dirty="0" smtClean="0"/>
              <a:t> = 420) </a:t>
            </a:r>
          </a:p>
          <a:p>
            <a:r>
              <a:rPr lang="en-US" sz="2400" dirty="0" smtClean="0"/>
              <a:t>Variables:</a:t>
            </a:r>
          </a:p>
          <a:p>
            <a:pPr lvl="2"/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grade test scores (Stanford-9 achievement test, combined math and reading), district average</a:t>
            </a:r>
          </a:p>
          <a:p>
            <a:pPr lvl="2"/>
            <a:r>
              <a:rPr lang="en-US" dirty="0" smtClean="0"/>
              <a:t>Student-teacher ratio (STR) = no. of students in the district divided by no. full-time equivalent teachers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Data: First look</a:t>
            </a:r>
            <a:endParaRPr lang="en-US" dirty="0"/>
          </a:p>
        </p:txBody>
      </p:sp>
      <p:pic>
        <p:nvPicPr>
          <p:cNvPr id="4" name="Picture 7" descr="tbl04_0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057400"/>
            <a:ext cx="8229600" cy="2328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286000" y="6324600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California Department of Education, Stock and Watson (2015)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Data: First look</a:t>
            </a:r>
            <a:endParaRPr lang="en-US" dirty="0"/>
          </a:p>
        </p:txBody>
      </p:sp>
      <p:pic>
        <p:nvPicPr>
          <p:cNvPr id="4" name="Picture 7" descr="fig04_0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371600"/>
            <a:ext cx="8640913" cy="4534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286000" y="6324600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California Department of Education, Stock and Watson (2015)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Estimators</a:t>
            </a:r>
            <a:endParaRPr lang="en-US" dirty="0">
              <a:latin typeface="+mn-lt"/>
            </a:endParaRPr>
          </a:p>
        </p:txBody>
      </p:sp>
      <p:graphicFrame>
        <p:nvGraphicFramePr>
          <p:cNvPr id="4" name="Group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482201"/>
              </p:ext>
            </p:extLst>
          </p:nvPr>
        </p:nvGraphicFramePr>
        <p:xfrm>
          <a:off x="533400" y="2133600"/>
          <a:ext cx="7924800" cy="2222818"/>
        </p:xfrm>
        <a:graphic>
          <a:graphicData uri="http://schemas.openxmlformats.org/drawingml/2006/table">
            <a:tbl>
              <a:tblPr/>
              <a:tblGrid>
                <a:gridCol w="1600200"/>
                <a:gridCol w="2286000"/>
                <a:gridCol w="3048000"/>
                <a:gridCol w="990600"/>
              </a:tblGrid>
              <a:tr h="820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Class Size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Average score </a:t>
                      </a:r>
                      <a:b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(     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Standard deviation (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s</a:t>
                      </a:r>
                      <a:r>
                        <a:rPr kumimoji="0" lang="en-US" sz="20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n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Small (STR&lt;20)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657.4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19.4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238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Large (STR</a:t>
                      </a:r>
                      <a:r>
                        <a:rPr lang="en-US" altLang="ja-JP" sz="2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≥20)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650.0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17.9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182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124200" y="2438400"/>
          <a:ext cx="2540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3" imgW="254000" imgH="342900" progId="">
                  <p:embed/>
                </p:oleObj>
              </mc:Choice>
              <mc:Fallback>
                <p:oleObj name="Equation" r:id="rId3" imgW="254000" imgH="34290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438400"/>
                        <a:ext cx="254000" cy="3429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Estimators</a:t>
            </a:r>
            <a:endParaRPr lang="en-US" dirty="0">
              <a:latin typeface="+mn-lt"/>
            </a:endParaRPr>
          </a:p>
        </p:txBody>
      </p:sp>
      <p:graphicFrame>
        <p:nvGraphicFramePr>
          <p:cNvPr id="4" name="Group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443830"/>
              </p:ext>
            </p:extLst>
          </p:nvPr>
        </p:nvGraphicFramePr>
        <p:xfrm>
          <a:off x="533400" y="2133600"/>
          <a:ext cx="7924800" cy="2222818"/>
        </p:xfrm>
        <a:graphic>
          <a:graphicData uri="http://schemas.openxmlformats.org/drawingml/2006/table">
            <a:tbl>
              <a:tblPr/>
              <a:tblGrid>
                <a:gridCol w="1600200"/>
                <a:gridCol w="2286000"/>
                <a:gridCol w="3048000"/>
                <a:gridCol w="990600"/>
              </a:tblGrid>
              <a:tr h="820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Class Size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Average score </a:t>
                      </a:r>
                      <a:b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(     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Standard deviation (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s</a:t>
                      </a:r>
                      <a:r>
                        <a:rPr kumimoji="0" lang="en-US" sz="20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n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Small (STR&lt;20)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657.4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19.4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238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Large (STR</a:t>
                      </a:r>
                      <a:r>
                        <a:rPr lang="en-US" altLang="ja-JP" sz="2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≥20)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650.0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17.9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182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124200" y="2438400"/>
          <a:ext cx="2540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3" imgW="254000" imgH="342900" progId="">
                  <p:embed/>
                </p:oleObj>
              </mc:Choice>
              <mc:Fallback>
                <p:oleObj name="Equation" r:id="rId3" imgW="254000" imgH="34290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438400"/>
                        <a:ext cx="254000" cy="3429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33400" y="4876800"/>
            <a:ext cx="8066088" cy="137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Verdana" pitchFamily="34" charset="0"/>
                <a:cs typeface="Verdana" pitchFamily="34" charset="0"/>
              </a:rPr>
              <a:t>1.	Estimation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Verdana" pitchFamily="34" charset="0"/>
                <a:cs typeface="Verdana" pitchFamily="34" charset="0"/>
              </a:rPr>
              <a:t> of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Verdana" pitchFamily="34" charset="0"/>
                <a:cs typeface="Verdana" pitchFamily="34" charset="0"/>
                <a:sym typeface="Symbol" pitchFamily="18" charset="2"/>
              </a:rPr>
              <a:t>Δ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Verdana" pitchFamily="34" charset="0"/>
                <a:cs typeface="Verdana" pitchFamily="34" charset="0"/>
              </a:rPr>
              <a:t> = difference between group means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Verdana" pitchFamily="34" charset="0"/>
                <a:cs typeface="Verdana" pitchFamily="34" charset="0"/>
              </a:rPr>
              <a:t>2.	Test the hypothesis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Verdana" pitchFamily="34" charset="0"/>
                <a:cs typeface="Verdana" pitchFamily="34" charset="0"/>
              </a:rPr>
              <a:t> that 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Verdana" pitchFamily="34" charset="0"/>
                <a:cs typeface="Verdana" pitchFamily="34" charset="0"/>
                <a:sym typeface="Symbol" pitchFamily="18" charset="2"/>
              </a:rPr>
              <a:t>Δ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Verdana" pitchFamily="34" charset="0"/>
                <a:cs typeface="Verdana" pitchFamily="34" charset="0"/>
              </a:rPr>
              <a:t> = 0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Verdana" pitchFamily="34" charset="0"/>
                <a:cs typeface="Verdana" pitchFamily="34" charset="0"/>
              </a:rPr>
              <a:t>3.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Verdana" pitchFamily="34" charset="0"/>
                <a:cs typeface="Verdana" pitchFamily="34" charset="0"/>
              </a:rPr>
              <a:t>	Construct a 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Verdana" pitchFamily="34" charset="0"/>
                <a:cs typeface="Verdana" pitchFamily="34" charset="0"/>
              </a:rPr>
              <a:t>confidence interval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Verdana" pitchFamily="34" charset="0"/>
                <a:cs typeface="Verdana" pitchFamily="34" charset="0"/>
              </a:rPr>
              <a:t> for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Verdana" pitchFamily="34" charset="0"/>
                <a:cs typeface="Verdana" pitchFamily="34" charset="0"/>
                <a:sym typeface="Symbol" pitchFamily="18" charset="2"/>
              </a:rPr>
              <a:t>Δ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Estimators</a:t>
            </a:r>
            <a:endParaRPr lang="en-US" dirty="0">
              <a:latin typeface="+mn-lt"/>
            </a:endParaRPr>
          </a:p>
        </p:txBody>
      </p:sp>
      <p:graphicFrame>
        <p:nvGraphicFramePr>
          <p:cNvPr id="4" name="Group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942028"/>
              </p:ext>
            </p:extLst>
          </p:nvPr>
        </p:nvGraphicFramePr>
        <p:xfrm>
          <a:off x="533400" y="2133600"/>
          <a:ext cx="7924800" cy="2222818"/>
        </p:xfrm>
        <a:graphic>
          <a:graphicData uri="http://schemas.openxmlformats.org/drawingml/2006/table">
            <a:tbl>
              <a:tblPr/>
              <a:tblGrid>
                <a:gridCol w="1600200"/>
                <a:gridCol w="2286000"/>
                <a:gridCol w="3048000"/>
                <a:gridCol w="990600"/>
              </a:tblGrid>
              <a:tr h="820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Class Size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Average score </a:t>
                      </a:r>
                      <a:b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(     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Standard deviation (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s</a:t>
                      </a:r>
                      <a:r>
                        <a:rPr kumimoji="0" lang="en-US" sz="20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n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Small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(STR&lt;20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657.4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19.4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238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Large (STR</a:t>
                      </a:r>
                      <a:r>
                        <a:rPr lang="en-US" altLang="ja-JP" sz="2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≥20)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650.0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17.9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182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124200" y="2438400"/>
          <a:ext cx="2540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3" imgW="254000" imgH="342900" progId="">
                  <p:embed/>
                </p:oleObj>
              </mc:Choice>
              <mc:Fallback>
                <p:oleObj name="Equation" r:id="rId3" imgW="254000" imgH="34290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438400"/>
                        <a:ext cx="254000" cy="3429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33400" y="4876800"/>
            <a:ext cx="8066088" cy="137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Verdana" pitchFamily="34" charset="0"/>
                <a:cs typeface="Verdana" pitchFamily="34" charset="0"/>
              </a:rPr>
              <a:t>What is the t-stat?</a:t>
            </a:r>
            <a:endParaRPr kumimoji="0" lang="en-US" sz="40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215</Words>
  <Application>Microsoft Office PowerPoint</Application>
  <PresentationFormat>On-screen Show (4:3)</PresentationFormat>
  <Paragraphs>56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ＭＳ Ｐゴシック</vt:lpstr>
      <vt:lpstr>Arial</vt:lpstr>
      <vt:lpstr>Calibri</vt:lpstr>
      <vt:lpstr>Symbol</vt:lpstr>
      <vt:lpstr>Verdana</vt:lpstr>
      <vt:lpstr>Office Theme</vt:lpstr>
      <vt:lpstr>Equation</vt:lpstr>
      <vt:lpstr>Introduction to Econometrics</vt:lpstr>
      <vt:lpstr>Class size vs. student achievement</vt:lpstr>
      <vt:lpstr>Data: First look</vt:lpstr>
      <vt:lpstr>Data: First look</vt:lpstr>
      <vt:lpstr>Estimators</vt:lpstr>
      <vt:lpstr>Estimators</vt:lpstr>
      <vt:lpstr>Estimators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Econometrics</dc:title>
  <dc:creator>Tina</dc:creator>
  <cp:lastModifiedBy>Dalton, Christina</cp:lastModifiedBy>
  <cp:revision>14</cp:revision>
  <dcterms:created xsi:type="dcterms:W3CDTF">2014-08-11T19:55:11Z</dcterms:created>
  <dcterms:modified xsi:type="dcterms:W3CDTF">2015-01-12T23:41:07Z</dcterms:modified>
</cp:coreProperties>
</file>