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71" r:id="rId6"/>
    <p:sldId id="270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reea\Desktop\Santerre\pics\figures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ea\Desktop\Santerre\pdf\New%20Data%20for%20Figure%201-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641217402247833"/>
          <c:y val="0.28561048447583448"/>
          <c:w val="0.37262005168725365"/>
          <c:h val="0.5199034954455106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8.9456863008437332E-3"/>
                  <c:y val="3.5054766171598604E-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1"/>
              <c:layout>
                <c:manualLayout>
                  <c:x val="1.3119469051639765E-2"/>
                  <c:y val="-2.9026341923442792E-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2"/>
              <c:layout>
                <c:manualLayout>
                  <c:x val="7.0074542689941996E-2"/>
                  <c:y val="1.5336460200074387E-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4"/>
              <c:layout>
                <c:manualLayout>
                  <c:x val="2.9818954336145397E-3"/>
                  <c:y val="1.0954614428624478E-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5"/>
              <c:layout>
                <c:manualLayout>
                  <c:x val="-2.9994378021402954E-3"/>
                  <c:y val="-5.8157519683188892E-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7"/>
              <c:layout>
                <c:manualLayout>
                  <c:x val="1.8908003806097763E-3"/>
                  <c:y val="2.0510762542021589E-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8"/>
              <c:layout>
                <c:manualLayout>
                  <c:x val="-5.6665639830234128E-2"/>
                  <c:y val="-4.891796011623299E-3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9"/>
              <c:layout>
                <c:manualLayout>
                  <c:x val="8.8509942201450559E-2"/>
                  <c:y val="-1.3444807741387324E-2"/>
                </c:manualLayout>
              </c:layout>
              <c:dLblPos val="bestFit"/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Val val="1"/>
            <c:showCatName val="1"/>
            <c:separator> </c:separator>
            <c:showLeaderLines val="1"/>
          </c:dLbls>
          <c:cat>
            <c:strRef>
              <c:f>Sheet1!$A$3:$A$12</c:f>
              <c:strCache>
                <c:ptCount val="10"/>
                <c:pt idx="0">
                  <c:v>Hospital services</c:v>
                </c:pt>
                <c:pt idx="1">
                  <c:v>Physician services</c:v>
                </c:pt>
                <c:pt idx="2">
                  <c:v>Dental services</c:v>
                </c:pt>
                <c:pt idx="3">
                  <c:v>Other</c:v>
                </c:pt>
                <c:pt idx="4">
                  <c:v>Public health</c:v>
                </c:pt>
                <c:pt idx="5">
                  <c:v>Program administration</c:v>
                </c:pt>
                <c:pt idx="6">
                  <c:v>Prescription drugs</c:v>
                </c:pt>
                <c:pt idx="7">
                  <c:v>Investments</c:v>
                </c:pt>
                <c:pt idx="8">
                  <c:v>Home health care</c:v>
                </c:pt>
                <c:pt idx="9">
                  <c:v>Nursing homes</c:v>
                </c:pt>
              </c:strCache>
            </c:strRef>
          </c:cat>
          <c:val>
            <c:numRef>
              <c:f>Sheet1!$B$3:$B$12</c:f>
              <c:numCache>
                <c:formatCode>0%</c:formatCode>
                <c:ptCount val="10"/>
                <c:pt idx="0">
                  <c:v>0.31000000000000083</c:v>
                </c:pt>
                <c:pt idx="1">
                  <c:v>0.21000000000000021</c:v>
                </c:pt>
                <c:pt idx="2">
                  <c:v>4.0000000000000098E-2</c:v>
                </c:pt>
                <c:pt idx="3">
                  <c:v>8.000000000000021E-2</c:v>
                </c:pt>
                <c:pt idx="4">
                  <c:v>3.0000000000000075E-2</c:v>
                </c:pt>
                <c:pt idx="5">
                  <c:v>7.0000000000000034E-2</c:v>
                </c:pt>
                <c:pt idx="6">
                  <c:v>0.1</c:v>
                </c:pt>
                <c:pt idx="7">
                  <c:v>7.0000000000000034E-2</c:v>
                </c:pt>
                <c:pt idx="8">
                  <c:v>3.0000000000000075E-2</c:v>
                </c:pt>
                <c:pt idx="9">
                  <c:v>6.0000000000000116E-2</c:v>
                </c:pt>
              </c:numCache>
            </c:numRef>
          </c:val>
        </c:ser>
        <c:firstSliceAng val="0"/>
      </c:pieChart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4480565918028771"/>
          <c:y val="0.30799997413123581"/>
          <c:w val="0.43132316031855683"/>
          <c:h val="0.5782605078626317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Private health </a:t>
                    </a:r>
                    <a:r>
                      <a:rPr lang="en-US"/>
                      <a:t>insurance </a:t>
                    </a:r>
                    <a:r>
                      <a:rPr lang="en-US" smtClean="0"/>
                      <a:t>33%</a:t>
                    </a:r>
                    <a:endParaRPr lang="en-US" dirty="0"/>
                  </a:p>
                </c:rich>
              </c:tx>
              <c:dLblPos val="outEnd"/>
              <c:showVal val="1"/>
              <c:showCatName val="1"/>
              <c:separator> </c:separator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Medicare </a:t>
                    </a:r>
                    <a:r>
                      <a:rPr lang="en-US" smtClean="0"/>
                      <a:t>20%</a:t>
                    </a:r>
                    <a:endParaRPr lang="en-US" dirty="0"/>
                  </a:p>
                </c:rich>
              </c:tx>
              <c:dLblPos val="outEnd"/>
              <c:showVal val="1"/>
              <c:showCatName val="1"/>
              <c:separator> </c:separator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Other major </a:t>
                    </a:r>
                    <a:r>
                      <a:rPr lang="en-US" dirty="0"/>
                      <a:t>private </a:t>
                    </a:r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dLblPos val="outEnd"/>
              <c:showVal val="1"/>
              <c:showCatName val="1"/>
              <c:separator> </c:separator>
            </c:dLbl>
            <c:dLbl>
              <c:idx val="5"/>
              <c:layout>
                <c:manualLayout>
                  <c:x val="-1.6708106205230607E-2"/>
                  <c:y val="1.493333207909021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Sundry programs and investment 13%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Val val="1"/>
            <c:showCatName val="1"/>
            <c:separator> </c:separator>
            <c:showLeaderLines val="1"/>
          </c:dLbls>
          <c:cat>
            <c:strRef>
              <c:f>Sheet1!$A$37:$A$42</c:f>
              <c:strCache>
                <c:ptCount val="6"/>
                <c:pt idx="0">
                  <c:v>Private health insurance</c:v>
                </c:pt>
                <c:pt idx="1">
                  <c:v>Out-of-pocket</c:v>
                </c:pt>
                <c:pt idx="2">
                  <c:v>Medicaid</c:v>
                </c:pt>
                <c:pt idx="3">
                  <c:v>Medicare</c:v>
                </c:pt>
                <c:pt idx="4">
                  <c:v>Other private</c:v>
                </c:pt>
                <c:pt idx="5">
                  <c:v>Other government programs</c:v>
                </c:pt>
              </c:strCache>
            </c:strRef>
          </c:cat>
          <c:val>
            <c:numRef>
              <c:f>Sheet1!$B$37:$B$42</c:f>
              <c:numCache>
                <c:formatCode>0%</c:formatCode>
                <c:ptCount val="6"/>
                <c:pt idx="0">
                  <c:v>0.34</c:v>
                </c:pt>
                <c:pt idx="1">
                  <c:v>0.12000000000000002</c:v>
                </c:pt>
                <c:pt idx="2">
                  <c:v>0.15000000000000024</c:v>
                </c:pt>
                <c:pt idx="3">
                  <c:v>0.19</c:v>
                </c:pt>
                <c:pt idx="4">
                  <c:v>8.0000000000000043E-2</c:v>
                </c:pt>
                <c:pt idx="5">
                  <c:v>0.12000000000000002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4102664423490913E-2"/>
          <c:y val="0.14814850537351787"/>
          <c:w val="0.88782190226534763"/>
          <c:h val="0.74074252686759101"/>
        </c:manualLayout>
      </c:layout>
      <c:scatterChart>
        <c:scatterStyle val="lineMarker"/>
        <c:ser>
          <c:idx val="0"/>
          <c:order val="0"/>
          <c:tx>
            <c:strRef>
              <c:f>'New Data for Figure 1-6'!$B$1</c:f>
              <c:strCache>
                <c:ptCount val="1"/>
                <c:pt idx="0">
                  <c:v>Infant Mortality Rate</c:v>
                </c:pt>
              </c:strCache>
            </c:strRef>
          </c:tx>
          <c:xVal>
            <c:numRef>
              <c:f>'New Data for Figure 1-6'!$A$2:$A$48</c:f>
              <c:numCache>
                <c:formatCode>General</c:formatCode>
                <c:ptCount val="47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</c:numCache>
            </c:numRef>
          </c:xVal>
          <c:yVal>
            <c:numRef>
              <c:f>'New Data for Figure 1-6'!$B$2:$B$48</c:f>
              <c:numCache>
                <c:formatCode>General</c:formatCode>
                <c:ptCount val="47"/>
                <c:pt idx="0">
                  <c:v>26</c:v>
                </c:pt>
                <c:pt idx="1">
                  <c:v>25.3</c:v>
                </c:pt>
                <c:pt idx="2">
                  <c:v>25.3</c:v>
                </c:pt>
                <c:pt idx="3">
                  <c:v>25.2</c:v>
                </c:pt>
                <c:pt idx="4">
                  <c:v>24.8</c:v>
                </c:pt>
                <c:pt idx="5">
                  <c:v>24.7</c:v>
                </c:pt>
                <c:pt idx="6">
                  <c:v>23.7</c:v>
                </c:pt>
                <c:pt idx="7">
                  <c:v>22.4</c:v>
                </c:pt>
                <c:pt idx="8">
                  <c:v>21.8</c:v>
                </c:pt>
                <c:pt idx="9">
                  <c:v>20.9</c:v>
                </c:pt>
                <c:pt idx="10">
                  <c:v>20</c:v>
                </c:pt>
                <c:pt idx="11">
                  <c:v>19.100000000000001</c:v>
                </c:pt>
                <c:pt idx="12">
                  <c:v>18.5</c:v>
                </c:pt>
                <c:pt idx="13">
                  <c:v>17.7</c:v>
                </c:pt>
                <c:pt idx="14">
                  <c:v>16.7</c:v>
                </c:pt>
                <c:pt idx="15">
                  <c:v>16.100000000000001</c:v>
                </c:pt>
                <c:pt idx="16">
                  <c:v>15.2</c:v>
                </c:pt>
                <c:pt idx="17">
                  <c:v>14.1</c:v>
                </c:pt>
                <c:pt idx="18">
                  <c:v>13.8</c:v>
                </c:pt>
                <c:pt idx="19">
                  <c:v>13.1</c:v>
                </c:pt>
                <c:pt idx="20">
                  <c:v>12.6</c:v>
                </c:pt>
                <c:pt idx="21">
                  <c:v>11.9</c:v>
                </c:pt>
                <c:pt idx="22">
                  <c:v>11.5</c:v>
                </c:pt>
                <c:pt idx="23">
                  <c:v>11.2</c:v>
                </c:pt>
                <c:pt idx="24">
                  <c:v>10.8</c:v>
                </c:pt>
                <c:pt idx="25">
                  <c:v>10.6</c:v>
                </c:pt>
                <c:pt idx="26">
                  <c:v>10.4</c:v>
                </c:pt>
                <c:pt idx="27">
                  <c:v>10.1</c:v>
                </c:pt>
                <c:pt idx="28">
                  <c:v>10</c:v>
                </c:pt>
                <c:pt idx="29">
                  <c:v>9.8000000000000007</c:v>
                </c:pt>
                <c:pt idx="30">
                  <c:v>9.2000000000000011</c:v>
                </c:pt>
                <c:pt idx="31">
                  <c:v>8.9</c:v>
                </c:pt>
                <c:pt idx="32">
                  <c:v>8.5</c:v>
                </c:pt>
                <c:pt idx="33">
                  <c:v>8.4</c:v>
                </c:pt>
                <c:pt idx="34">
                  <c:v>8</c:v>
                </c:pt>
                <c:pt idx="35">
                  <c:v>7.6</c:v>
                </c:pt>
                <c:pt idx="36">
                  <c:v>7.3</c:v>
                </c:pt>
                <c:pt idx="37">
                  <c:v>7.2</c:v>
                </c:pt>
                <c:pt idx="38">
                  <c:v>7.2</c:v>
                </c:pt>
                <c:pt idx="39">
                  <c:v>7.1</c:v>
                </c:pt>
                <c:pt idx="40">
                  <c:v>6.9</c:v>
                </c:pt>
                <c:pt idx="41">
                  <c:v>6.8</c:v>
                </c:pt>
                <c:pt idx="42">
                  <c:v>7</c:v>
                </c:pt>
                <c:pt idx="43">
                  <c:v>6.8</c:v>
                </c:pt>
                <c:pt idx="44">
                  <c:v>6.8</c:v>
                </c:pt>
                <c:pt idx="45">
                  <c:v>6.9</c:v>
                </c:pt>
                <c:pt idx="46">
                  <c:v>6.7</c:v>
                </c:pt>
              </c:numCache>
            </c:numRef>
          </c:yVal>
        </c:ser>
        <c:axId val="69776128"/>
        <c:axId val="69777664"/>
      </c:scatterChart>
      <c:valAx>
        <c:axId val="6977612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9777664"/>
        <c:crosses val="autoZero"/>
        <c:crossBetween val="midCat"/>
      </c:valAx>
      <c:valAx>
        <c:axId val="69777664"/>
        <c:scaling>
          <c:orientation val="minMax"/>
        </c:scaling>
        <c:axPos val="l"/>
        <c:majorGridlines/>
        <c:numFmt formatCode="General" sourceLinked="1"/>
        <c:tickLblPos val="nextTo"/>
        <c:crossAx val="69776128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200" baseline="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0.44167</cdr:x>
      <cdr:y>0.91859</cdr:y>
    </cdr:from>
    <cdr:to>
      <cdr:x>1</cdr:x>
      <cdr:y>0.98869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67200" y="6187169"/>
          <a:ext cx="5105400" cy="47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Source: Centers for Medicaid &amp; Medicare Services, Accessed January 10, 2012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4F7D8-A210-4683-8334-134840D00F53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96BC-6FCA-41FE-A7FB-28E0ABF02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62800" cy="1470025"/>
          </a:xfrm>
        </p:spPr>
        <p:txBody>
          <a:bodyPr/>
          <a:lstStyle/>
          <a:p>
            <a:r>
              <a:rPr lang="en-US" dirty="0" smtClean="0"/>
              <a:t>The U.S. health care system: Past and Present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ECN 240: </a:t>
            </a:r>
            <a:r>
              <a:rPr lang="en-US" dirty="0" smtClean="0"/>
              <a:t>Intro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00" y="192750"/>
            <a:ext cx="7912100" cy="1143000"/>
          </a:xfrm>
        </p:spPr>
        <p:txBody>
          <a:bodyPr/>
          <a:lstStyle/>
          <a:p>
            <a:pPr algn="l"/>
            <a:r>
              <a:rPr lang="en-US" sz="2300" b="1" dirty="0"/>
              <a:t>FIGURE </a:t>
            </a:r>
            <a:r>
              <a:rPr lang="en-US" sz="2300" b="1" dirty="0" smtClean="0"/>
              <a:t>1–4</a:t>
            </a:r>
            <a:r>
              <a:rPr lang="en-US" sz="2300" b="1" dirty="0"/>
              <a:t/>
            </a:r>
            <a:br>
              <a:rPr lang="en-US" sz="2300" b="1" dirty="0"/>
            </a:b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National Health Care Costs as a Percentage of GDP</a:t>
            </a:r>
          </a:p>
        </p:txBody>
      </p:sp>
      <p:pic>
        <p:nvPicPr>
          <p:cNvPr id="4" name="Picture 4" descr="fig 1-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963" y="1403350"/>
            <a:ext cx="6642100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6273800"/>
            <a:ext cx="61912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11970"/>
            <a:ext cx="7620000" cy="1143000"/>
          </a:xfrm>
        </p:spPr>
        <p:txBody>
          <a:bodyPr/>
          <a:lstStyle/>
          <a:p>
            <a:pPr algn="l"/>
            <a:r>
              <a:rPr lang="en-US" sz="2300" b="1" dirty="0"/>
              <a:t>FIGURE </a:t>
            </a:r>
            <a:r>
              <a:rPr lang="en-US" sz="2300" b="1" dirty="0" smtClean="0"/>
              <a:t>1–5</a:t>
            </a:r>
            <a:r>
              <a:rPr lang="en-US" sz="2300" b="1" dirty="0"/>
              <a:t/>
            </a:r>
            <a:br>
              <a:rPr lang="en-US" sz="2300" b="1" dirty="0"/>
            </a:b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Percentage of the U.S. Population without Health Insurance since 1940</a:t>
            </a:r>
          </a:p>
        </p:txBody>
      </p:sp>
      <p:pic>
        <p:nvPicPr>
          <p:cNvPr id="4" name="Picture 5" descr="fig 1-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" y="1504950"/>
            <a:ext cx="8204200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613" y="6183313"/>
            <a:ext cx="42291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sz="2300" b="1" dirty="0"/>
              <a:t>FIGURE </a:t>
            </a:r>
            <a:r>
              <a:rPr lang="en-US" sz="2300" b="1" dirty="0" smtClean="0"/>
              <a:t>1–6</a:t>
            </a:r>
            <a:r>
              <a:rPr lang="en-US" sz="2300" b="1" dirty="0"/>
              <a:t/>
            </a:r>
            <a:br>
              <a:rPr lang="en-US" sz="2300" b="1" dirty="0"/>
            </a:br>
            <a:r>
              <a:rPr lang="en-US" dirty="0"/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Infant Mortality Rates in the U.S., 1960 to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2010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10066" y="1037969"/>
          <a:ext cx="8316096" cy="5338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4267230" y="6538239"/>
            <a:ext cx="5105370" cy="47216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Source: Centers for Medicaid &amp; Medicare Services, Accessed January 10, 2012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 </a:t>
            </a:r>
            <a:r>
              <a:rPr lang="en-US" dirty="0"/>
              <a:t>of the Health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health </a:t>
            </a:r>
            <a:r>
              <a:rPr lang="en-US" dirty="0" smtClean="0"/>
              <a:t>economy</a:t>
            </a:r>
          </a:p>
          <a:p>
            <a:pPr lvl="1"/>
            <a:r>
              <a:rPr lang="en-US" dirty="0" smtClean="0"/>
              <a:t>Production </a:t>
            </a:r>
            <a:r>
              <a:rPr lang="en-US" dirty="0"/>
              <a:t>and consumption </a:t>
            </a:r>
            <a:r>
              <a:rPr lang="en-US" dirty="0" smtClean="0"/>
              <a:t>of goods </a:t>
            </a:r>
            <a:r>
              <a:rPr lang="en-US" dirty="0"/>
              <a:t>and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of those goods to </a:t>
            </a:r>
            <a:r>
              <a:rPr lang="en-US" dirty="0" smtClean="0"/>
              <a:t>consumers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indicators </a:t>
            </a:r>
            <a:r>
              <a:rPr lang="en-US" dirty="0" smtClean="0"/>
              <a:t>of </a:t>
            </a:r>
            <a:r>
              <a:rPr lang="en-US" dirty="0"/>
              <a:t>medical </a:t>
            </a:r>
            <a:r>
              <a:rPr lang="en-US" dirty="0" smtClean="0"/>
              <a:t>care</a:t>
            </a:r>
          </a:p>
          <a:p>
            <a:pPr lvl="2"/>
            <a:r>
              <a:rPr lang="en-US" dirty="0" smtClean="0"/>
              <a:t>Costs</a:t>
            </a:r>
          </a:p>
          <a:p>
            <a:pPr lvl="2"/>
            <a:r>
              <a:rPr lang="en-US" dirty="0" smtClean="0"/>
              <a:t>Access</a:t>
            </a:r>
          </a:p>
          <a:p>
            <a:pPr lvl="2"/>
            <a:r>
              <a:rPr lang="en-US" dirty="0" smtClean="0"/>
              <a:t>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0" y="61231"/>
          <a:ext cx="9144001" cy="673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2750"/>
            <a:ext cx="7010400" cy="1143000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Figure 1.2 - Uses of Health Care Funds in the United States, 2010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Medical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Funds spent on national health</a:t>
            </a:r>
          </a:p>
          <a:p>
            <a:pPr lvl="1"/>
            <a:r>
              <a:rPr lang="en-US" dirty="0" smtClean="0"/>
              <a:t>From the private sector</a:t>
            </a:r>
          </a:p>
          <a:p>
            <a:pPr lvl="2"/>
            <a:r>
              <a:rPr lang="en-US" dirty="0" smtClean="0"/>
              <a:t>53% in 2010</a:t>
            </a:r>
          </a:p>
          <a:p>
            <a:pPr lvl="2"/>
            <a:r>
              <a:rPr lang="en-US" dirty="0" smtClean="0"/>
              <a:t>76% in 1960</a:t>
            </a:r>
          </a:p>
          <a:p>
            <a:r>
              <a:rPr lang="en-US" dirty="0" smtClean="0"/>
              <a:t>Mid-1960s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health insurance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Medicare and</a:t>
            </a:r>
            <a:r>
              <a:rPr lang="en-US" dirty="0"/>
              <a:t> Medicaid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1339" y="27214"/>
          <a:ext cx="9121321" cy="680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1219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IN" sz="2400" dirty="0">
                <a:latin typeface="Arial" charset="0"/>
              </a:rPr>
              <a:t>Figure 1.3 - Sources of Health Care Funds in the </a:t>
            </a:r>
            <a:r>
              <a:rPr lang="en-IN" sz="2400" dirty="0" smtClean="0">
                <a:latin typeface="Arial" charset="0"/>
              </a:rPr>
              <a:t>United </a:t>
            </a:r>
            <a:r>
              <a:rPr lang="en-IN" sz="2400" dirty="0">
                <a:latin typeface="Arial" charset="0"/>
              </a:rPr>
              <a:t>States, 2010</a:t>
            </a:r>
            <a:endParaRPr lang="en-US" sz="2400" dirty="0">
              <a:latin typeface="Arial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4038630" y="6462039"/>
            <a:ext cx="5105370" cy="47216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Source: Centers for Medicaid &amp; Medicare Services, Accessed January 10, 2012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Medical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Woolhandler </a:t>
            </a:r>
            <a:r>
              <a:rPr lang="en-US" dirty="0"/>
              <a:t>and Himmelstein (2002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Centers for Medicare and Medicaid Services (CMS) </a:t>
            </a:r>
            <a:r>
              <a:rPr lang="en-US" dirty="0"/>
              <a:t>includes only direct purchasing </a:t>
            </a:r>
            <a:r>
              <a:rPr lang="en-US" dirty="0" smtClean="0"/>
              <a:t>of medical </a:t>
            </a:r>
            <a:r>
              <a:rPr lang="en-US" dirty="0"/>
              <a:t>care </a:t>
            </a:r>
            <a:r>
              <a:rPr lang="en-US" dirty="0" smtClean="0"/>
              <a:t>(Medicare</a:t>
            </a:r>
            <a:r>
              <a:rPr lang="en-US" dirty="0"/>
              <a:t>, Medicaid, and government-owned </a:t>
            </a:r>
            <a:r>
              <a:rPr lang="en-US" dirty="0" smtClean="0"/>
              <a:t>hospitals)</a:t>
            </a:r>
          </a:p>
          <a:p>
            <a:pPr lvl="1"/>
            <a:r>
              <a:rPr lang="en-US" dirty="0" smtClean="0"/>
              <a:t>CMS excludes public </a:t>
            </a:r>
            <a:r>
              <a:rPr lang="en-US" dirty="0"/>
              <a:t>employee </a:t>
            </a:r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Federal </a:t>
            </a:r>
            <a:r>
              <a:rPr lang="en-US" dirty="0"/>
              <a:t>Employees Health </a:t>
            </a:r>
            <a:r>
              <a:rPr lang="en-US" dirty="0" smtClean="0"/>
              <a:t>Benefits Program</a:t>
            </a:r>
          </a:p>
          <a:p>
            <a:pPr lvl="2"/>
            <a:r>
              <a:rPr lang="en-US" dirty="0" smtClean="0"/>
              <a:t>Various </a:t>
            </a:r>
            <a:r>
              <a:rPr lang="en-US" dirty="0"/>
              <a:t>state </a:t>
            </a:r>
            <a:r>
              <a:rPr lang="en-US" dirty="0" smtClean="0"/>
              <a:t>employee health </a:t>
            </a:r>
            <a:r>
              <a:rPr lang="en-US" dirty="0"/>
              <a:t>insurance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Employer-sponsored </a:t>
            </a:r>
            <a:r>
              <a:rPr lang="en-US" dirty="0"/>
              <a:t>health </a:t>
            </a:r>
            <a:r>
              <a:rPr lang="en-US" dirty="0" smtClean="0"/>
              <a:t>insurance premiums </a:t>
            </a:r>
            <a:r>
              <a:rPr lang="en-US" dirty="0"/>
              <a:t>are exempted from various federal, state, and city </a:t>
            </a:r>
            <a:r>
              <a:rPr lang="en-US" dirty="0" smtClean="0"/>
              <a:t>taxes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Medical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Woolhandler </a:t>
            </a:r>
            <a:r>
              <a:rPr lang="en-US" dirty="0"/>
              <a:t>and Himmelstein (2002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Government - responsible for financing nearly 60 percent of all health care costs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spending of government </a:t>
            </a:r>
            <a:r>
              <a:rPr lang="en-US" dirty="0" smtClean="0"/>
              <a:t>= 45%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employee </a:t>
            </a:r>
            <a:r>
              <a:rPr lang="en-US" dirty="0" smtClean="0"/>
              <a:t>benefits = 5.4%</a:t>
            </a:r>
          </a:p>
          <a:p>
            <a:pPr lvl="1"/>
            <a:r>
              <a:rPr lang="en-US" dirty="0" smtClean="0"/>
              <a:t>Tax subsidy </a:t>
            </a:r>
            <a:r>
              <a:rPr lang="en-US" dirty="0"/>
              <a:t>for health insurance </a:t>
            </a:r>
            <a:r>
              <a:rPr lang="en-US" dirty="0" smtClean="0"/>
              <a:t>premiums = 9.1%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Amount </a:t>
            </a:r>
            <a:r>
              <a:rPr lang="en-US" dirty="0"/>
              <a:t>of Medical Care Spending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j-lt"/>
              </a:rPr>
              <a:t>Costs of health care are high </a:t>
            </a:r>
            <a:r>
              <a:rPr lang="en-US" dirty="0">
                <a:latin typeface="+mj-lt"/>
              </a:rPr>
              <a:t>and continually rising 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More and better medical care</a:t>
            </a:r>
          </a:p>
          <a:p>
            <a:pPr lvl="1"/>
            <a:r>
              <a:rPr lang="en-US" dirty="0" smtClean="0">
                <a:latin typeface="+mj-lt"/>
                <a:cs typeface="Arial" charset="0"/>
              </a:rPr>
              <a:t>$2.6 trillion in 2010</a:t>
            </a:r>
          </a:p>
          <a:p>
            <a:pPr lvl="2"/>
            <a:r>
              <a:rPr lang="en-US" dirty="0" smtClean="0">
                <a:latin typeface="+mj-lt"/>
              </a:rPr>
              <a:t>Slightly </a:t>
            </a:r>
            <a:r>
              <a:rPr lang="en-US" dirty="0">
                <a:latin typeface="+mj-lt"/>
              </a:rPr>
              <a:t>over </a:t>
            </a:r>
            <a:r>
              <a:rPr lang="en-US" dirty="0" smtClean="0">
                <a:latin typeface="+mj-lt"/>
              </a:rPr>
              <a:t>$8,400 </a:t>
            </a:r>
            <a:r>
              <a:rPr lang="en-US" dirty="0">
                <a:latin typeface="+mj-lt"/>
              </a:rPr>
              <a:t>per </a:t>
            </a:r>
            <a:r>
              <a:rPr lang="en-US" dirty="0" smtClean="0">
                <a:latin typeface="+mj-lt"/>
              </a:rPr>
              <a:t>person</a:t>
            </a:r>
          </a:p>
          <a:p>
            <a:pPr lvl="1"/>
            <a:r>
              <a:rPr lang="en-US" dirty="0" smtClean="0">
                <a:latin typeface="+mj-lt"/>
              </a:rPr>
              <a:t>$</a:t>
            </a:r>
            <a:r>
              <a:rPr lang="en-US" dirty="0">
                <a:latin typeface="+mj-lt"/>
              </a:rPr>
              <a:t>26.9 billion </a:t>
            </a:r>
            <a:r>
              <a:rPr lang="en-US" dirty="0" smtClean="0">
                <a:latin typeface="+mj-lt"/>
              </a:rPr>
              <a:t>in 1960</a:t>
            </a:r>
          </a:p>
          <a:p>
            <a:pPr lvl="2"/>
            <a:r>
              <a:rPr lang="en-US" dirty="0" smtClean="0">
                <a:latin typeface="+mj-lt"/>
              </a:rPr>
              <a:t>$141 per person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Trade-offs </a:t>
            </a:r>
            <a:r>
              <a:rPr lang="en-US" dirty="0">
                <a:latin typeface="+mj-lt"/>
              </a:rPr>
              <a:t>may be </a:t>
            </a:r>
            <a:r>
              <a:rPr lang="en-US" dirty="0" smtClean="0">
                <a:latin typeface="+mj-lt"/>
              </a:rPr>
              <a:t>involved</a:t>
            </a:r>
          </a:p>
          <a:p>
            <a:pPr lvl="1"/>
            <a:r>
              <a:rPr lang="en-US" dirty="0" smtClean="0">
                <a:latin typeface="+mj-lt"/>
              </a:rPr>
              <a:t>High </a:t>
            </a:r>
            <a:r>
              <a:rPr lang="en-US" dirty="0">
                <a:latin typeface="+mj-lt"/>
              </a:rPr>
              <a:t>health care costs </a:t>
            </a:r>
            <a:r>
              <a:rPr lang="en-US" dirty="0" smtClean="0">
                <a:latin typeface="+mj-lt"/>
              </a:rPr>
              <a:t>= lower </a:t>
            </a:r>
            <a:r>
              <a:rPr lang="en-US" dirty="0">
                <a:latin typeface="+mj-lt"/>
              </a:rPr>
              <a:t>amounts of other </a:t>
            </a:r>
            <a:r>
              <a:rPr lang="en-US" dirty="0" smtClean="0">
                <a:latin typeface="+mj-lt"/>
              </a:rPr>
              <a:t>goods produced </a:t>
            </a:r>
            <a:r>
              <a:rPr lang="en-US" dirty="0">
                <a:latin typeface="+mj-lt"/>
              </a:rPr>
              <a:t>and </a:t>
            </a:r>
            <a:r>
              <a:rPr lang="en-US" dirty="0" smtClean="0">
                <a:latin typeface="+mj-lt"/>
              </a:rPr>
              <a:t>consumed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Amount </a:t>
            </a:r>
            <a:r>
              <a:rPr lang="en-US" dirty="0"/>
              <a:t>of Medical Care Spending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Greater productive capacity</a:t>
            </a:r>
          </a:p>
          <a:p>
            <a:pPr lvl="2"/>
            <a:r>
              <a:rPr lang="en-US" dirty="0" smtClean="0"/>
              <a:t>Productivity-improving technologies</a:t>
            </a:r>
          </a:p>
          <a:p>
            <a:pPr lvl="2"/>
            <a:r>
              <a:rPr lang="en-US" dirty="0" smtClean="0"/>
              <a:t>Higher amounts of resources</a:t>
            </a:r>
          </a:p>
          <a:p>
            <a:pPr lvl="1"/>
            <a:r>
              <a:rPr lang="en-US" dirty="0" smtClean="0"/>
              <a:t>The PPF </a:t>
            </a:r>
            <a:r>
              <a:rPr lang="en-US" dirty="0"/>
              <a:t>has likely shifted </a:t>
            </a:r>
            <a:r>
              <a:rPr lang="en-US" dirty="0" smtClean="0"/>
              <a:t>out</a:t>
            </a:r>
          </a:p>
          <a:p>
            <a:pPr lvl="2"/>
            <a:r>
              <a:rPr lang="en-US" dirty="0" smtClean="0"/>
              <a:t>More </a:t>
            </a:r>
            <a:r>
              <a:rPr lang="en-US" dirty="0"/>
              <a:t>of one good or service can be produced without </a:t>
            </a:r>
            <a:r>
              <a:rPr lang="en-US" dirty="0" smtClean="0"/>
              <a:t>sacrificing </a:t>
            </a:r>
            <a:r>
              <a:rPr lang="en-US" dirty="0"/>
              <a:t>the </a:t>
            </a:r>
            <a:r>
              <a:rPr lang="en-US" dirty="0" smtClean="0"/>
              <a:t>others</a:t>
            </a:r>
          </a:p>
          <a:p>
            <a:r>
              <a:rPr lang="en-US" dirty="0" smtClean="0"/>
              <a:t>Amount </a:t>
            </a:r>
            <a:r>
              <a:rPr lang="en-US" dirty="0"/>
              <a:t>of health care </a:t>
            </a:r>
            <a:r>
              <a:rPr lang="en-US" dirty="0" smtClean="0"/>
              <a:t>spending divided by GDP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407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U.S. health care system: Past and Present</vt:lpstr>
      <vt:lpstr>Pulse of the Health Economy</vt:lpstr>
      <vt:lpstr>Figure 1.2 - Uses of Health Care Funds in the United States, 2010</vt:lpstr>
      <vt:lpstr>Sources of Medical Funds</vt:lpstr>
      <vt:lpstr>Slide 5</vt:lpstr>
      <vt:lpstr>Sources of Medical Funds</vt:lpstr>
      <vt:lpstr>Sources of Medical Funds</vt:lpstr>
      <vt:lpstr>Amount of Medical Care Spending</vt:lpstr>
      <vt:lpstr>Amount of Medical Care Spending</vt:lpstr>
      <vt:lpstr>FIGURE 1–4 National Health Care Costs as a Percentage of GDP</vt:lpstr>
      <vt:lpstr>FIGURE 1–5 The Percentage of the U.S. Population without Health Insurance since 1940</vt:lpstr>
      <vt:lpstr>FIGURE 1–6  Infant Mortality Rates in the U.S., 1960 to 2010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Tina</dc:creator>
  <cp:lastModifiedBy>Tina</cp:lastModifiedBy>
  <cp:revision>12</cp:revision>
  <dcterms:created xsi:type="dcterms:W3CDTF">2010-08-04T15:58:46Z</dcterms:created>
  <dcterms:modified xsi:type="dcterms:W3CDTF">2014-08-27T17:27:44Z</dcterms:modified>
</cp:coreProperties>
</file>