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302" r:id="rId2"/>
    <p:sldId id="316" r:id="rId3"/>
    <p:sldId id="317" r:id="rId4"/>
    <p:sldId id="340" r:id="rId5"/>
    <p:sldId id="318" r:id="rId6"/>
    <p:sldId id="319" r:id="rId7"/>
    <p:sldId id="323" r:id="rId8"/>
    <p:sldId id="322" r:id="rId9"/>
    <p:sldId id="344" r:id="rId10"/>
    <p:sldId id="34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ruthi V Kumar" initials="SV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0000"/>
    <a:srgbClr val="008000"/>
    <a:srgbClr val="003300"/>
    <a:srgbClr val="990000"/>
    <a:srgbClr val="FFFF99"/>
    <a:srgbClr val="000036"/>
    <a:srgbClr val="6B010B"/>
    <a:srgbClr val="740000"/>
    <a:srgbClr val="4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3000" autoAdjust="0"/>
  </p:normalViewPr>
  <p:slideViewPr>
    <p:cSldViewPr snapToGrid="0">
      <p:cViewPr varScale="1">
        <p:scale>
          <a:sx n="116" d="100"/>
          <a:sy n="116" d="100"/>
        </p:scale>
        <p:origin x="13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ea\Desktop\Santerre\pics\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ea\Desktop\Santerre\pdf\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36427716789354"/>
          <c:y val="0.18492833908430226"/>
          <c:w val="0.57030021529145869"/>
          <c:h val="0.6781006479245113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157194679564692"/>
                  <c:y val="-0.1323797562325636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Payroll tax,  </a:t>
                    </a:r>
                    <a:r>
                      <a:rPr lang="en-US" dirty="0" smtClean="0"/>
                      <a:t>84%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103335592932821"/>
                  <c:y val="-1.38738258904283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Interest 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661496574728463E-2"/>
                  <c:y val="7.50468895329484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Taxation </a:t>
                    </a:r>
                  </a:p>
                  <a:p>
                    <a:r>
                      <a:rPr lang="en-US" dirty="0"/>
                      <a:t>of  benefits</a:t>
                    </a:r>
                  </a:p>
                  <a:p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694074969770252E-2"/>
                  <c:y val="4.487449363815718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</a:t>
                    </a:r>
                  </a:p>
                  <a:p>
                    <a:r>
                      <a:rPr lang="en-US" dirty="0" smtClean="0"/>
                      <a:t>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'fig 10-1'!$A$2:$A$5</c:f>
              <c:strCache>
                <c:ptCount val="4"/>
                <c:pt idx="0">
                  <c:v>Payroll tax</c:v>
                </c:pt>
                <c:pt idx="1">
                  <c:v>Interest</c:v>
                </c:pt>
                <c:pt idx="2">
                  <c:v>Taxation of benefits</c:v>
                </c:pt>
                <c:pt idx="3">
                  <c:v>Other</c:v>
                </c:pt>
              </c:strCache>
            </c:strRef>
          </c:cat>
          <c:val>
            <c:numRef>
              <c:f>'fig 10-1'!$B$2:$B$5</c:f>
              <c:numCache>
                <c:formatCode>0.00%</c:formatCode>
                <c:ptCount val="4"/>
                <c:pt idx="0">
                  <c:v>0.85700000000000043</c:v>
                </c:pt>
                <c:pt idx="1">
                  <c:v>7.6999999999999999E-2</c:v>
                </c:pt>
                <c:pt idx="2">
                  <c:v>4.9000000000000037E-2</c:v>
                </c:pt>
                <c:pt idx="3">
                  <c:v>1.7000000000000001E-2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46148893284038"/>
          <c:y val="0.20084585648536482"/>
          <c:w val="0.46698661380902357"/>
          <c:h val="0.70685730245831679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5.9671996308796924E-2"/>
                  <c:y val="-9.20993316314362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Government</a:t>
                    </a:r>
                  </a:p>
                  <a:p>
                    <a:r>
                      <a:rPr lang="en-US" dirty="0"/>
                      <a:t>Contributions </a:t>
                    </a:r>
                  </a:p>
                  <a:p>
                    <a:r>
                      <a:rPr lang="en-US" dirty="0" smtClean="0"/>
                      <a:t>76%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211290554816759E-2"/>
                  <c:y val="6.079294310687951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Premiums </a:t>
                    </a:r>
                    <a:r>
                      <a:rPr lang="en-US" dirty="0" smtClean="0"/>
                      <a:t>21%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Interest &amp; Other </a:t>
                    </a:r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'fig 10-2'!$A$2:$A$4</c:f>
              <c:strCache>
                <c:ptCount val="3"/>
                <c:pt idx="0">
                  <c:v>Government contributions</c:v>
                </c:pt>
                <c:pt idx="1">
                  <c:v>Premiums</c:v>
                </c:pt>
                <c:pt idx="2">
                  <c:v>Interest &amp; Other</c:v>
                </c:pt>
              </c:strCache>
            </c:strRef>
          </c:cat>
          <c:val>
            <c:numRef>
              <c:f>'fig 10-2'!$B$2:$B$4</c:f>
              <c:numCache>
                <c:formatCode>0.00%</c:formatCode>
                <c:ptCount val="3"/>
                <c:pt idx="0">
                  <c:v>0.76300000000000046</c:v>
                </c:pt>
                <c:pt idx="1">
                  <c:v>0.20500000000000004</c:v>
                </c:pt>
                <c:pt idx="2">
                  <c:v>3.2000000000000028E-2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FFA77-F6D8-4617-B9E6-DCC9A7DD7B60}" type="datetimeFigureOut">
              <a:rPr lang="en-US" smtClean="0"/>
              <a:pPr/>
              <a:t>4/2/2015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Santerre and Neun, 5th edition, Copyright (c) 2010 Cengage.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07F8D-85E3-4A7C-AB6B-5A0B231314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533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2AA01-25E3-4C3D-A00B-7BE22CA40BE2}" type="datetimeFigureOut">
              <a:rPr lang="en-US" smtClean="0"/>
              <a:pPr/>
              <a:t>4/2/2015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Santerre and Neun, 5th edition, Copyright (c) 2010 Cengage.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154F2-DC51-49E1-96FC-64223CF446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176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AB63A5-E4D8-4D40-94DC-D04D47DFFF59}" type="datetimeFigureOut">
              <a:rPr lang="en-IN"/>
              <a:pPr>
                <a:defRPr/>
              </a:pPr>
              <a:t>02-04-2015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79C7F28-20AE-4135-A00A-E732979C26E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85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00" y="274638"/>
            <a:ext cx="7912100" cy="1143000"/>
          </a:xfrm>
          <a:prstGeom prst="rect">
            <a:avLst/>
          </a:prstGeom>
        </p:spPr>
        <p:txBody>
          <a:bodyPr/>
          <a:lstStyle>
            <a:lvl1pPr algn="l">
              <a:defRPr sz="2300">
                <a:solidFill>
                  <a:srgbClr val="74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437313"/>
            <a:ext cx="8377238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lang="en-US" sz="11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t>(c) 2010 Cengage Learning. All Rights Reserved. May not be copied, scanned, or duplicated, in whole or in part, except for use as permitted in a license distributed with a certain product or service or otherwise on a password-protected website for classro</a:t>
            </a:r>
            <a:endParaRPr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369300" y="6330950"/>
            <a:ext cx="4953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D361B1-65DD-43DF-BBD6-E45C472459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3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9300" y="649792"/>
            <a:ext cx="3962400" cy="1470025"/>
          </a:xfrm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740000"/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236228"/>
            <a:ext cx="48006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4000" baseline="0" smtClean="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2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2700"/>
            <a:ext cx="250825" cy="687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8" name="Rectangle 7"/>
          <p:cNvSpPr/>
          <p:nvPr userDrawn="1"/>
        </p:nvSpPr>
        <p:spPr>
          <a:xfrm>
            <a:off x="8929688" y="0"/>
            <a:ext cx="250825" cy="687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9" name="TextBox 1"/>
          <p:cNvSpPr txBox="1">
            <a:spLocks noChangeArrowheads="1"/>
          </p:cNvSpPr>
          <p:nvPr userDrawn="1"/>
        </p:nvSpPr>
        <p:spPr bwMode="auto">
          <a:xfrm>
            <a:off x="539750" y="6453188"/>
            <a:ext cx="8389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(c) 2012 </a:t>
            </a:r>
            <a:r>
              <a:rPr lang="en-US" sz="1000" dirty="0" err="1"/>
              <a:t>Cengage</a:t>
            </a:r>
            <a:r>
              <a:rPr lang="en-US" sz="1000" dirty="0"/>
              <a:t> Learning. All Rights Reserved. May not be copied, scanned, or duplicated, in whole or in part, except for use as permitted in a license distributed with a certain product or service or otherwise on a password-protected website for classroom use</a:t>
            </a:r>
            <a:r>
              <a:rPr lang="en-IN" sz="1000" dirty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9912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Why Does the Government Produce Health Insurance?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Medicare and Medicaid programs, the government acts as a producer of health insurance</a:t>
            </a:r>
          </a:p>
          <a:p>
            <a:pPr lvl="1"/>
            <a:r>
              <a:rPr lang="en-US" dirty="0" smtClean="0"/>
              <a:t>For certain segments of the U.S. society</a:t>
            </a:r>
          </a:p>
          <a:p>
            <a:pPr lvl="2"/>
            <a:r>
              <a:rPr lang="en-IN" dirty="0" smtClean="0"/>
              <a:t>Elderly people, some disadvantaged groups, and people with certain disabilities</a:t>
            </a:r>
          </a:p>
          <a:p>
            <a:pPr lvl="1"/>
            <a:r>
              <a:rPr lang="en-US" dirty="0" smtClean="0"/>
              <a:t>As a producer, the government:</a:t>
            </a:r>
          </a:p>
          <a:p>
            <a:pPr lvl="2"/>
            <a:r>
              <a:rPr lang="en-US" dirty="0" smtClean="0"/>
              <a:t>Collects the tax and/or premium revenues</a:t>
            </a:r>
          </a:p>
          <a:p>
            <a:pPr lvl="2"/>
            <a:r>
              <a:rPr lang="en-US" dirty="0" smtClean="0"/>
              <a:t>Bears some residual risk</a:t>
            </a:r>
          </a:p>
          <a:p>
            <a:pPr lvl="2"/>
            <a:r>
              <a:rPr lang="en-US" dirty="0" smtClean="0"/>
              <a:t>Establishes the reimbursement paid to health care providers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0"/>
          <p:cNvGrpSpPr/>
          <p:nvPr/>
        </p:nvGrpSpPr>
        <p:grpSpPr>
          <a:xfrm>
            <a:off x="1643604" y="1643605"/>
            <a:ext cx="6377651" cy="3796496"/>
            <a:chOff x="1643604" y="1643605"/>
            <a:chExt cx="6377651" cy="3796496"/>
          </a:xfrm>
        </p:grpSpPr>
        <p:sp>
          <p:nvSpPr>
            <p:cNvPr id="37" name="Rectangle 36"/>
            <p:cNvSpPr/>
            <p:nvPr/>
          </p:nvSpPr>
          <p:spPr>
            <a:xfrm>
              <a:off x="1643604" y="4988689"/>
              <a:ext cx="6377651" cy="4514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268638" y="4305782"/>
              <a:ext cx="1689904" cy="70991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645608" y="1657109"/>
              <a:ext cx="631766" cy="33335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70117" y="1643605"/>
              <a:ext cx="2384384" cy="334821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Figure 10.3 - Coinsurance Rate for the Standard Benefit Package Under Part D of Medicare for 2008</a:t>
            </a:r>
            <a:endParaRPr lang="en-US" sz="2600" dirty="0"/>
          </a:p>
        </p:txBody>
      </p:sp>
      <p:grpSp>
        <p:nvGrpSpPr>
          <p:cNvPr id="7" name="Group 35"/>
          <p:cNvGrpSpPr/>
          <p:nvPr/>
        </p:nvGrpSpPr>
        <p:grpSpPr>
          <a:xfrm>
            <a:off x="286781" y="1567542"/>
            <a:ext cx="7713234" cy="4644450"/>
            <a:chOff x="286781" y="1567542"/>
            <a:chExt cx="7713234" cy="4644450"/>
          </a:xfrm>
        </p:grpSpPr>
        <p:cxnSp>
          <p:nvCxnSpPr>
            <p:cNvPr id="6" name="Straight Connector 5"/>
            <p:cNvCxnSpPr/>
            <p:nvPr/>
          </p:nvCxnSpPr>
          <p:spPr>
            <a:xfrm rot="16200000" flipH="1">
              <a:off x="-255315" y="3544791"/>
              <a:ext cx="3788232" cy="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622966" y="5438906"/>
              <a:ext cx="637704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86781" y="1983181"/>
              <a:ext cx="1331967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/>
                <a:t>Percentage of</a:t>
              </a:r>
            </a:p>
            <a:p>
              <a:pPr algn="r"/>
              <a:r>
                <a:rPr lang="en-US" sz="1600" dirty="0" smtClean="0"/>
                <a:t>drug</a:t>
              </a:r>
            </a:p>
            <a:p>
              <a:pPr algn="r"/>
              <a:r>
                <a:rPr lang="en-US" sz="1600" dirty="0" smtClean="0"/>
                <a:t>expenditures</a:t>
              </a:r>
            </a:p>
            <a:p>
              <a:pPr algn="r"/>
              <a:r>
                <a:rPr lang="en-US" sz="1600" dirty="0" smtClean="0"/>
                <a:t>paid by</a:t>
              </a:r>
            </a:p>
            <a:p>
              <a:pPr algn="r"/>
              <a:r>
                <a:rPr lang="en-US" sz="1600" dirty="0" smtClean="0"/>
                <a:t>beneficiary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73537" y="1567542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100%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90556" y="4083140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25%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07576" y="476993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5%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622966" y="4308529"/>
              <a:ext cx="2334268" cy="2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622966" y="4983686"/>
              <a:ext cx="637704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864432" y="542505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$320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55075" y="5842660"/>
              <a:ext cx="24217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Total drug expenditures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77516" y="5425050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$2,930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28835" y="5425050"/>
              <a:ext cx="1119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$6,657.50</a:t>
              </a: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6200000" flipH="1">
              <a:off x="372099" y="3552708"/>
              <a:ext cx="3788232" cy="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2080166" y="3552708"/>
              <a:ext cx="3788232" cy="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4477003" y="3552708"/>
              <a:ext cx="3788232" cy="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9"/>
            <p:cNvGrpSpPr/>
            <p:nvPr/>
          </p:nvGrpSpPr>
          <p:grpSpPr>
            <a:xfrm>
              <a:off x="2268639" y="3646025"/>
              <a:ext cx="1528265" cy="369332"/>
              <a:chOff x="2268639" y="3646025"/>
              <a:chExt cx="1528265" cy="369332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2592728" y="3646025"/>
                <a:ext cx="1204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Deductible</a:t>
                </a:r>
                <a:endParaRPr lang="en-US" dirty="0"/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 rot="10800000">
                <a:off x="2268639" y="3819646"/>
                <a:ext cx="358815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0"/>
            <p:cNvGrpSpPr/>
            <p:nvPr/>
          </p:nvGrpSpPr>
          <p:grpSpPr>
            <a:xfrm>
              <a:off x="2258991" y="2548359"/>
              <a:ext cx="1595380" cy="646331"/>
              <a:chOff x="2592728" y="3646025"/>
              <a:chExt cx="1595380" cy="646331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2592728" y="3646025"/>
                <a:ext cx="112242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Doughnut</a:t>
                </a:r>
              </a:p>
              <a:p>
                <a:r>
                  <a:rPr lang="en-US" dirty="0" smtClean="0"/>
                  <a:t>hole</a:t>
                </a:r>
                <a:endParaRPr lang="en-US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rot="10800000" flipV="1">
                <a:off x="3426109" y="4037635"/>
                <a:ext cx="761999" cy="192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6597570" y="2548359"/>
              <a:ext cx="13580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Catastrophic</a:t>
              </a:r>
            </a:p>
            <a:p>
              <a:r>
                <a:rPr lang="en-US" dirty="0" smtClean="0"/>
                <a:t>coverage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Medicare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Improve access to medical care for elderly people by underwriting a portion of their medical expenditures</a:t>
            </a:r>
          </a:p>
          <a:p>
            <a:r>
              <a:rPr lang="en-US" dirty="0" smtClean="0"/>
              <a:t>Eligibility</a:t>
            </a:r>
          </a:p>
          <a:p>
            <a:pPr lvl="1"/>
            <a:r>
              <a:rPr lang="en-US" dirty="0" smtClean="0"/>
              <a:t>Age 65 and older</a:t>
            </a:r>
          </a:p>
          <a:p>
            <a:pPr lvl="1"/>
            <a:r>
              <a:rPr lang="en-IN" dirty="0" smtClean="0"/>
              <a:t>Individuals with end stage renal disease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Medicare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distinct components:</a:t>
            </a:r>
          </a:p>
          <a:p>
            <a:pPr lvl="1"/>
            <a:r>
              <a:rPr lang="en-US" dirty="0" smtClean="0"/>
              <a:t>Part A, Hospital insurance program</a:t>
            </a:r>
          </a:p>
          <a:p>
            <a:pPr lvl="2"/>
            <a:r>
              <a:rPr lang="en-US" dirty="0" smtClean="0"/>
              <a:t>Covers inpatient hospital services, some types of post-hospital care, hospice care</a:t>
            </a:r>
          </a:p>
          <a:p>
            <a:pPr lvl="1"/>
            <a:r>
              <a:rPr lang="en-US" dirty="0" smtClean="0"/>
              <a:t>Part B, Supplementary Medical Insurance (SMI) program</a:t>
            </a:r>
          </a:p>
          <a:p>
            <a:pPr lvl="2"/>
            <a:r>
              <a:rPr lang="en-US" dirty="0" smtClean="0"/>
              <a:t>Provides benefits for physician services, outpatient medical services, emergency room services and a variety of other services</a:t>
            </a:r>
          </a:p>
          <a:p>
            <a:pPr lvl="2"/>
            <a:r>
              <a:rPr lang="en-US" dirty="0" smtClean="0"/>
              <a:t>Voluntary and requires a monthly premium to participate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Medicare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Part C, Medicare Advantage (MA) program,</a:t>
            </a:r>
          </a:p>
          <a:p>
            <a:pPr lvl="2"/>
            <a:r>
              <a:rPr lang="en-US" dirty="0" smtClean="0"/>
              <a:t>Gives individuals the opportunity to participate in private health insurance plans</a:t>
            </a:r>
          </a:p>
          <a:p>
            <a:pPr lvl="1"/>
            <a:r>
              <a:rPr lang="en-US" dirty="0" smtClean="0"/>
              <a:t>Part D</a:t>
            </a:r>
          </a:p>
          <a:p>
            <a:pPr lvl="2"/>
            <a:r>
              <a:rPr lang="en-IN" dirty="0" smtClean="0"/>
              <a:t>Voluntary for most individuals</a:t>
            </a:r>
          </a:p>
          <a:p>
            <a:pPr lvl="2"/>
            <a:r>
              <a:rPr lang="en-IN" dirty="0" smtClean="0"/>
              <a:t>For dually eligible Medicaid/Medicare individuals it is mandatory</a:t>
            </a:r>
          </a:p>
          <a:p>
            <a:pPr lvl="2"/>
            <a:r>
              <a:rPr lang="en-IN" dirty="0" smtClean="0"/>
              <a:t>Offers Medicare beneficiaries prescription drug benefits for a heavily subsidized monthly premium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The Financing and Cost of Medicare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Financed</a:t>
            </a:r>
          </a:p>
          <a:p>
            <a:pPr lvl="1"/>
            <a:r>
              <a:rPr lang="en-US" dirty="0" smtClean="0"/>
              <a:t>By the federal government</a:t>
            </a:r>
          </a:p>
          <a:p>
            <a:pPr lvl="1"/>
            <a:r>
              <a:rPr lang="en-US" dirty="0" smtClean="0"/>
              <a:t>Sources of fund:</a:t>
            </a:r>
          </a:p>
          <a:p>
            <a:pPr lvl="2"/>
            <a:r>
              <a:rPr lang="en-US" dirty="0" smtClean="0"/>
              <a:t>Payroll tax</a:t>
            </a:r>
          </a:p>
          <a:p>
            <a:pPr lvl="2"/>
            <a:r>
              <a:rPr lang="en-US" dirty="0" smtClean="0"/>
              <a:t>Interest income emanating from the Federal Hospital Insurance Trust Fund</a:t>
            </a:r>
          </a:p>
          <a:p>
            <a:r>
              <a:rPr lang="en-US" dirty="0" smtClean="0"/>
              <a:t>Rise in Medicare expenses through the years can be attributed to an:</a:t>
            </a:r>
          </a:p>
          <a:p>
            <a:pPr lvl="1"/>
            <a:r>
              <a:rPr lang="en-US" dirty="0" smtClean="0"/>
              <a:t>Increase in the number of enrollees</a:t>
            </a:r>
          </a:p>
          <a:p>
            <a:pPr lvl="1"/>
            <a:r>
              <a:rPr lang="en-US" dirty="0" smtClean="0"/>
              <a:t>Increase in reimbursement per enrollee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Figure 10.1 - Receipts for the Hospital Insurance Program, 2006</a:t>
            </a:r>
            <a:endParaRPr lang="en-US" sz="40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387512" y="1496228"/>
          <a:ext cx="6036468" cy="507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08200" y="5994400"/>
            <a:ext cx="4743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SOURCE: U.S. Department of Health and Human Services, Social </a:t>
            </a:r>
          </a:p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Security Administration.  </a:t>
            </a:r>
            <a:r>
              <a:rPr lang="en-IN" sz="1200" i="1" dirty="0" smtClean="0">
                <a:latin typeface="Arial" pitchFamily="34" charset="0"/>
                <a:cs typeface="Arial" pitchFamily="34" charset="0"/>
              </a:rPr>
              <a:t>Annual Statistical Supplement</a:t>
            </a:r>
            <a:r>
              <a:rPr lang="en-IN" sz="1200" dirty="0" smtClean="0">
                <a:latin typeface="Arial" pitchFamily="34" charset="0"/>
                <a:cs typeface="Arial" pitchFamily="34" charset="0"/>
              </a:rPr>
              <a:t>, 2011.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The Financing and Cost of Medicare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Part A</a:t>
            </a:r>
          </a:p>
          <a:p>
            <a:pPr lvl="1"/>
            <a:r>
              <a:rPr lang="en-US" dirty="0" smtClean="0"/>
              <a:t>Intent is to provide insurance coverage for short-term hospital stays</a:t>
            </a:r>
          </a:p>
          <a:p>
            <a:pPr lvl="1"/>
            <a:r>
              <a:rPr lang="en-US" dirty="0" smtClean="0"/>
              <a:t>Enrollment is compulsory</a:t>
            </a:r>
          </a:p>
          <a:p>
            <a:r>
              <a:rPr lang="en-US" dirty="0" smtClean="0"/>
              <a:t>Part B, SMI</a:t>
            </a:r>
          </a:p>
          <a:p>
            <a:pPr lvl="1"/>
            <a:r>
              <a:rPr lang="en-US" dirty="0" smtClean="0"/>
              <a:t>Enrollment is voluntary</a:t>
            </a:r>
          </a:p>
          <a:p>
            <a:pPr lvl="1"/>
            <a:r>
              <a:rPr lang="en-US" dirty="0" smtClean="0"/>
              <a:t>Heavily subsidized premium</a:t>
            </a:r>
          </a:p>
          <a:p>
            <a:pPr lvl="2"/>
            <a:r>
              <a:rPr lang="en-IN" dirty="0" smtClean="0"/>
              <a:t>Monthly premium is set below the expected benefits</a:t>
            </a:r>
          </a:p>
          <a:p>
            <a:pPr lvl="1"/>
            <a:r>
              <a:rPr lang="en-IN" dirty="0" smtClean="0"/>
              <a:t>Modest annual deductible</a:t>
            </a:r>
          </a:p>
          <a:p>
            <a:pPr lvl="1"/>
            <a:r>
              <a:rPr lang="en-IN" dirty="0" smtClean="0"/>
              <a:t>20 percent coinsurance rate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Figure 10.2 - Receipts for the Supplementary Medical Insurance Program, 2010</a:t>
            </a:r>
            <a:endParaRPr lang="en-US" sz="30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070565" y="1560973"/>
          <a:ext cx="6955368" cy="480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17700" y="5969000"/>
            <a:ext cx="4700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SOURCE: U.S. Department of Health and Human Services, Social</a:t>
            </a:r>
          </a:p>
          <a:p>
            <a:r>
              <a:rPr lang="en-IN" sz="1200" dirty="0" smtClean="0">
                <a:latin typeface="Arial" pitchFamily="34" charset="0"/>
                <a:cs typeface="Arial" pitchFamily="34" charset="0"/>
              </a:rPr>
              <a:t> Security Administration. </a:t>
            </a:r>
            <a:r>
              <a:rPr lang="en-IN" sz="1200" i="1" dirty="0" smtClean="0">
                <a:latin typeface="Arial" pitchFamily="34" charset="0"/>
                <a:cs typeface="Arial" pitchFamily="34" charset="0"/>
              </a:rPr>
              <a:t> Annual Statistical Supplement</a:t>
            </a:r>
            <a:r>
              <a:rPr lang="en-IN" sz="1200" dirty="0" smtClean="0">
                <a:latin typeface="Arial" pitchFamily="34" charset="0"/>
                <a:cs typeface="Arial" pitchFamily="34" charset="0"/>
              </a:rPr>
              <a:t>, 2011.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Program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MMA of 2003 </a:t>
            </a:r>
            <a:r>
              <a:rPr lang="en-IN" dirty="0" smtClean="0"/>
              <a:t>established </a:t>
            </a:r>
            <a:r>
              <a:rPr lang="en-IN" dirty="0" smtClean="0"/>
              <a:t>Part D of Medicare</a:t>
            </a:r>
          </a:p>
          <a:p>
            <a:pPr lvl="1"/>
            <a:r>
              <a:rPr lang="en-IN" dirty="0" smtClean="0"/>
              <a:t>Medicare beneficiaries have two options to obtain prescription drug coverage</a:t>
            </a:r>
          </a:p>
          <a:p>
            <a:pPr lvl="2"/>
            <a:r>
              <a:rPr lang="en-IN" dirty="0" smtClean="0"/>
              <a:t>Remain in the traditional Medicare program under Part A and purchase a private stand-alone prescription drug plan</a:t>
            </a:r>
          </a:p>
          <a:p>
            <a:pPr lvl="2"/>
            <a:r>
              <a:rPr lang="en-IN" dirty="0" smtClean="0"/>
              <a:t>Join an MA plan that offers medical and prescription drug coverage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12886</TotalTime>
  <Words>498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Office Theme</vt:lpstr>
      <vt:lpstr>Why Does the Government Produce Health Insurance?</vt:lpstr>
      <vt:lpstr>The Medicare Program</vt:lpstr>
      <vt:lpstr>The Medicare Program</vt:lpstr>
      <vt:lpstr>The Medicare Program</vt:lpstr>
      <vt:lpstr>The Financing and Cost of Medicare</vt:lpstr>
      <vt:lpstr>Figure 10.1 - Receipts for the Hospital Insurance Program, 2006</vt:lpstr>
      <vt:lpstr>The Financing and Cost of Medicare</vt:lpstr>
      <vt:lpstr>Figure 10.2 - Receipts for the Supplementary Medical Insurance Program, 2010</vt:lpstr>
      <vt:lpstr>Medicare Program Reforms</vt:lpstr>
      <vt:lpstr>Figure 10.3 - Coinsurance Rate for the Standard Benefit Package Under Part D of Medicare for 2008</vt:lpstr>
    </vt:vector>
  </TitlesOfParts>
  <Company>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Network Administrator</dc:creator>
  <cp:lastModifiedBy>Dalton, Christina</cp:lastModifiedBy>
  <cp:revision>1029</cp:revision>
  <dcterms:created xsi:type="dcterms:W3CDTF">2009-05-03T19:22:40Z</dcterms:created>
  <dcterms:modified xsi:type="dcterms:W3CDTF">2015-04-02T19:24:36Z</dcterms:modified>
</cp:coreProperties>
</file>