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3"/>
  </p:notesMasterIdLst>
  <p:handoutMasterIdLst>
    <p:handoutMasterId r:id="rId14"/>
  </p:handoutMasterIdLst>
  <p:sldIdLst>
    <p:sldId id="305" r:id="rId4"/>
    <p:sldId id="307" r:id="rId5"/>
    <p:sldId id="308" r:id="rId6"/>
    <p:sldId id="309" r:id="rId7"/>
    <p:sldId id="317" r:id="rId8"/>
    <p:sldId id="310" r:id="rId9"/>
    <p:sldId id="311" r:id="rId10"/>
    <p:sldId id="315" r:id="rId11"/>
    <p:sldId id="31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008000"/>
    <a:srgbClr val="003300"/>
    <a:srgbClr val="990000"/>
    <a:srgbClr val="FFFF99"/>
    <a:srgbClr val="000036"/>
    <a:srgbClr val="6B010B"/>
    <a:srgbClr val="74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00" autoAdjust="0"/>
  </p:normalViewPr>
  <p:slideViewPr>
    <p:cSldViewPr snapToGrid="0">
      <p:cViewPr varScale="1">
        <p:scale>
          <a:sx n="116" d="100"/>
          <a:sy n="116" d="100"/>
        </p:scale>
        <p:origin x="90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FA77-F6D8-4617-B9E6-DCC9A7DD7B60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Santerre and Neun, 5th edition, Copyright (c) 2010 Cengage.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7F8D-85E3-4A7C-AB6B-5A0B23131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5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2AA01-25E3-4C3D-A00B-7BE22CA40BE2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Santerre and Neun, 5th edition, Copyright (c) 2010 Cengage.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54F2-DC51-49E1-96FC-64223CF44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1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7025"/>
            <a:ext cx="6464300" cy="77787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0036"/>
                </a:solidFill>
                <a:latin typeface="+mj-lt"/>
              </a:defRPr>
            </a:lvl1pPr>
          </a:lstStyle>
          <a:p>
            <a:r>
              <a:rPr lang="en-US" dirty="0" smtClean="0"/>
              <a:t>Health Economics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216025"/>
            <a:ext cx="61341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36"/>
                </a:solidFill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3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Theory, Insights, and Industry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" y="4127500"/>
            <a:ext cx="386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00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Rexford E. </a:t>
            </a:r>
            <a:r>
              <a:rPr lang="en-US" dirty="0" err="1" smtClean="0"/>
              <a:t>Santerre</a:t>
            </a:r>
            <a:endParaRPr lang="en-US" dirty="0" smtClean="0"/>
          </a:p>
          <a:p>
            <a:r>
              <a:rPr lang="en-US" dirty="0" smtClean="0"/>
              <a:t>Stephen P. </a:t>
            </a:r>
            <a:r>
              <a:rPr lang="en-US" dirty="0" err="1" smtClean="0"/>
              <a:t>Neun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92057"/>
            <a:ext cx="8608423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6B010B"/>
                </a:solidFill>
                <a:latin typeface="Calibri" pitchFamily="34" charset="0"/>
              </a:defRPr>
            </a:lvl1pPr>
          </a:lstStyle>
          <a:p>
            <a:pPr algn="l"/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0" y="5041900"/>
            <a:ext cx="2952750" cy="9144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Made by: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9300" y="649792"/>
            <a:ext cx="3962400" cy="1470025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74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0" y="3236228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aseline="0" smtClean="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Chapter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74638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4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9700"/>
            <a:ext cx="84836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B010B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900"/>
            <a:ext cx="82169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74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05550"/>
            <a:ext cx="711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fld id="{8BD83E16-84D3-40C1-9BF9-E63AA32E3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912100" cy="1143000"/>
          </a:xfrm>
          <a:prstGeom prst="rect">
            <a:avLst/>
          </a:prstGeom>
        </p:spPr>
        <p:txBody>
          <a:bodyPr/>
          <a:lstStyle>
            <a:lvl1pPr algn="l">
              <a:defRPr sz="2300">
                <a:solidFill>
                  <a:srgbClr val="74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8075"/>
            <a:ext cx="82423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6B010B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9300" y="63309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8BD83E16-84D3-40C1-9BF9-E63AA32E3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" y="0"/>
            <a:ext cx="9144000" cy="688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59390"/>
            <a:ext cx="5416550" cy="21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4876800"/>
            <a:ext cx="353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5120"/>
            <a:ext cx="81915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6B010B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58827" y="1778000"/>
            <a:ext cx="5085173" cy="11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301" y="1644650"/>
            <a:ext cx="5346700" cy="5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9711"/>
            <a:ext cx="4080670" cy="47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0" y="6541736"/>
            <a:ext cx="8334302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40000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3143" y="6248400"/>
            <a:ext cx="870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3143" y="6248400"/>
            <a:ext cx="870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4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6625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A Brief History of the Private Health Insurance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9700"/>
            <a:ext cx="8813800" cy="4953000"/>
          </a:xfrm>
        </p:spPr>
        <p:txBody>
          <a:bodyPr/>
          <a:lstStyle/>
          <a:p>
            <a:r>
              <a:rPr lang="en-US" dirty="0" smtClean="0"/>
              <a:t>Private health insurance industry today</a:t>
            </a:r>
          </a:p>
          <a:p>
            <a:pPr lvl="1"/>
            <a:r>
              <a:rPr lang="en-US" dirty="0" smtClean="0"/>
              <a:t>Funds 35% of all health care expenditures</a:t>
            </a:r>
          </a:p>
          <a:p>
            <a:pPr lvl="1"/>
            <a:r>
              <a:rPr lang="en-US" dirty="0" smtClean="0"/>
              <a:t>Provides coverage: over two-thirds of population</a:t>
            </a:r>
          </a:p>
          <a:p>
            <a:pPr lvl="1"/>
            <a:r>
              <a:rPr lang="en-US" dirty="0" smtClean="0"/>
              <a:t>Very pluralistic</a:t>
            </a:r>
          </a:p>
          <a:p>
            <a:pPr lvl="1"/>
            <a:r>
              <a:rPr lang="en-US" dirty="0" smtClean="0"/>
              <a:t>Many different types of health plan providers</a:t>
            </a:r>
          </a:p>
          <a:p>
            <a:pPr lvl="2"/>
            <a:r>
              <a:rPr lang="en-US" dirty="0" smtClean="0"/>
              <a:t>Health maintenance organizations,</a:t>
            </a:r>
          </a:p>
          <a:p>
            <a:pPr lvl="2"/>
            <a:r>
              <a:rPr lang="en-US" dirty="0" smtClean="0"/>
              <a:t>Preferred provider organizations, self-insurers, </a:t>
            </a:r>
          </a:p>
          <a:p>
            <a:pPr lvl="2"/>
            <a:r>
              <a:rPr lang="en-US" dirty="0" smtClean="0"/>
              <a:t>Third-party administrators, </a:t>
            </a:r>
          </a:p>
          <a:p>
            <a:pPr lvl="2"/>
            <a:r>
              <a:rPr lang="en-US" dirty="0" smtClean="0"/>
              <a:t>Traditional insurers with and without utilization review</a:t>
            </a:r>
          </a:p>
          <a:p>
            <a:pPr lvl="1"/>
            <a:r>
              <a:rPr lang="en-US" dirty="0" smtClean="0"/>
              <a:t>For profit and not-for-profit entities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health insurance</a:t>
            </a:r>
          </a:p>
          <a:p>
            <a:pPr lvl="1"/>
            <a:r>
              <a:rPr lang="en-US" dirty="0" smtClean="0"/>
              <a:t>Many different health insurers,</a:t>
            </a:r>
          </a:p>
          <a:p>
            <a:pPr lvl="2"/>
            <a:r>
              <a:rPr lang="en-US" dirty="0" smtClean="0"/>
              <a:t>Commercial carriers, </a:t>
            </a:r>
          </a:p>
          <a:p>
            <a:pPr lvl="2"/>
            <a:r>
              <a:rPr lang="en-US" dirty="0" smtClean="0"/>
              <a:t>Blue Cross/Blue Shield (BCBS) plans, </a:t>
            </a:r>
          </a:p>
          <a:p>
            <a:pPr lvl="2"/>
            <a:r>
              <a:rPr lang="en-US" dirty="0" smtClean="0"/>
              <a:t>HMOs, </a:t>
            </a:r>
          </a:p>
          <a:p>
            <a:pPr lvl="2"/>
            <a:r>
              <a:rPr lang="en-US" dirty="0" smtClean="0"/>
              <a:t>Other types of managed care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Practices of private health insurers</a:t>
            </a:r>
          </a:p>
          <a:p>
            <a:pPr lvl="1"/>
            <a:r>
              <a:rPr lang="en-US" dirty="0" smtClean="0"/>
              <a:t>Offers its subscribers a choice among traditional plans and various types of managed-care plans.</a:t>
            </a:r>
          </a:p>
          <a:p>
            <a:pPr lvl="1"/>
            <a:r>
              <a:rPr lang="en-US" dirty="0" smtClean="0"/>
              <a:t>May specialize in either group or individual health insurance, or may choose to offer both. </a:t>
            </a:r>
          </a:p>
          <a:p>
            <a:pPr lvl="1"/>
            <a:r>
              <a:rPr lang="en-US" dirty="0" smtClean="0"/>
              <a:t>Often are licensed to underwrite and sell health insurance in more than one state.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measure concentration / distribution?</a:t>
            </a:r>
          </a:p>
          <a:p>
            <a:pPr lvl="1"/>
            <a:r>
              <a:rPr lang="en-US" dirty="0" err="1" smtClean="0"/>
              <a:t>Herfindahl-Hirshman</a:t>
            </a:r>
            <a:r>
              <a:rPr lang="en-US" dirty="0" smtClean="0"/>
              <a:t> Index (HHI) 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Herfindahl</a:t>
            </a:r>
            <a:r>
              <a:rPr lang="en-US" dirty="0" smtClean="0"/>
              <a:t> score)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health insurers</a:t>
            </a:r>
          </a:p>
          <a:p>
            <a:pPr lvl="1"/>
            <a:r>
              <a:rPr lang="en-US" dirty="0" smtClean="0"/>
              <a:t>National level: relatively large number </a:t>
            </a:r>
          </a:p>
          <a:p>
            <a:pPr lvl="1"/>
            <a:r>
              <a:rPr lang="en-US" dirty="0" smtClean="0"/>
              <a:t>State level: a few large sellers</a:t>
            </a:r>
          </a:p>
          <a:p>
            <a:pPr lvl="2"/>
            <a:r>
              <a:rPr lang="en-US" dirty="0" smtClean="0"/>
              <a:t>Robinson (2004)</a:t>
            </a:r>
          </a:p>
          <a:p>
            <a:pPr lvl="3"/>
            <a:r>
              <a:rPr lang="en-US" dirty="0" smtClean="0"/>
              <a:t>HHI &gt; 1,000 in all but 3 states</a:t>
            </a:r>
          </a:p>
          <a:p>
            <a:pPr lvl="3"/>
            <a:r>
              <a:rPr lang="en-US" dirty="0" smtClean="0"/>
              <a:t>HHI &gt; 1,800 in all but 14 states</a:t>
            </a:r>
          </a:p>
          <a:p>
            <a:pPr lvl="2"/>
            <a:r>
              <a:rPr lang="en-US" dirty="0" smtClean="0"/>
              <a:t>Highly concentrated </a:t>
            </a:r>
          </a:p>
          <a:p>
            <a:pPr lvl="1"/>
            <a:r>
              <a:rPr lang="en-US" dirty="0" smtClean="0"/>
              <a:t>Metropolitan statistical area (MSA)</a:t>
            </a:r>
          </a:p>
          <a:p>
            <a:pPr lvl="2"/>
            <a:r>
              <a:rPr lang="en-US" dirty="0" smtClean="0"/>
              <a:t>American Medical Association (AMA)</a:t>
            </a:r>
          </a:p>
          <a:p>
            <a:pPr lvl="3"/>
            <a:r>
              <a:rPr lang="en-US" dirty="0" smtClean="0"/>
              <a:t>HHI &gt; 1,800 in 96 percent of the MSAs analyzed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insurance mandate</a:t>
            </a:r>
          </a:p>
          <a:p>
            <a:pPr lvl="1"/>
            <a:r>
              <a:rPr lang="en-US" dirty="0" smtClean="0"/>
              <a:t>Requires that an insurance company (or a health plan) covers specific</a:t>
            </a:r>
          </a:p>
          <a:p>
            <a:pPr lvl="2"/>
            <a:r>
              <a:rPr lang="en-US" dirty="0" smtClean="0"/>
              <a:t>Benefits, </a:t>
            </a:r>
          </a:p>
          <a:p>
            <a:pPr lvl="2"/>
            <a:r>
              <a:rPr lang="en-US" dirty="0" smtClean="0"/>
              <a:t>Health care providers,</a:t>
            </a:r>
          </a:p>
          <a:p>
            <a:pPr lvl="2"/>
            <a:r>
              <a:rPr lang="en-US" dirty="0" smtClean="0"/>
              <a:t>Patient populations</a:t>
            </a:r>
          </a:p>
          <a:p>
            <a:pPr lvl="1"/>
            <a:r>
              <a:rPr lang="en-US" dirty="0" smtClean="0"/>
              <a:t>Inefficiencies</a:t>
            </a:r>
          </a:p>
          <a:p>
            <a:pPr lvl="2"/>
            <a:r>
              <a:rPr lang="en-US" dirty="0" smtClean="0"/>
              <a:t>If the costs of the state mandates are not justified by their benefits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economies in administering health insurance</a:t>
            </a:r>
          </a:p>
          <a:p>
            <a:pPr lvl="1"/>
            <a:r>
              <a:rPr lang="en-US" dirty="0" smtClean="0"/>
              <a:t>Existing firms with large volumes of output can </a:t>
            </a:r>
            <a:r>
              <a:rPr lang="en-US" dirty="0" err="1" smtClean="0"/>
              <a:t>underprice</a:t>
            </a:r>
            <a:r>
              <a:rPr lang="en-US" dirty="0" smtClean="0"/>
              <a:t> new, low-volume competitors and discourage their entry</a:t>
            </a:r>
          </a:p>
          <a:p>
            <a:r>
              <a:rPr lang="en-US" dirty="0" smtClean="0"/>
              <a:t>Empirical evidence</a:t>
            </a:r>
          </a:p>
          <a:p>
            <a:pPr lvl="1"/>
            <a:r>
              <a:rPr lang="en-US" dirty="0" smtClean="0"/>
              <a:t>Blair et al. (1975) </a:t>
            </a:r>
          </a:p>
          <a:p>
            <a:pPr lvl="2"/>
            <a:r>
              <a:rPr lang="en-US" dirty="0" smtClean="0"/>
              <a:t>Long-run economies of scale exist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Conduct of the Private Health Insurance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9700"/>
            <a:ext cx="8401908" cy="4953000"/>
          </a:xfrm>
        </p:spPr>
        <p:txBody>
          <a:bodyPr/>
          <a:lstStyle/>
          <a:p>
            <a:r>
              <a:rPr lang="en-US" dirty="0" smtClean="0"/>
              <a:t>Oligopoly with a relatively large competitive fringe</a:t>
            </a:r>
          </a:p>
          <a:p>
            <a:pPr lvl="1"/>
            <a:r>
              <a:rPr lang="en-US" dirty="0" smtClean="0"/>
              <a:t>Few insurers account for a relatively large proportion of earned premiums</a:t>
            </a:r>
          </a:p>
          <a:p>
            <a:pPr lvl="1"/>
            <a:r>
              <a:rPr lang="en-US" dirty="0" smtClean="0"/>
              <a:t>Entry barriers do not seem to seriously impede entry into the industry</a:t>
            </a:r>
          </a:p>
          <a:p>
            <a:pPr lvl="2"/>
            <a:r>
              <a:rPr lang="en-US" dirty="0" smtClean="0"/>
              <a:t>Relatively large competitive fringe. </a:t>
            </a:r>
          </a:p>
          <a:p>
            <a:pPr lvl="1"/>
            <a:r>
              <a:rPr lang="en-US" dirty="0" smtClean="0"/>
              <a:t>Significant amount of price competition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Dominant Insurer Pricing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health insurers</a:t>
            </a:r>
          </a:p>
          <a:p>
            <a:pPr lvl="1"/>
            <a:r>
              <a:rPr lang="en-US" dirty="0" smtClean="0"/>
              <a:t>Have become quite dominant over time</a:t>
            </a:r>
          </a:p>
          <a:p>
            <a:pPr lvl="2"/>
            <a:r>
              <a:rPr lang="en-US" dirty="0" smtClean="0"/>
              <a:t>While others have remained fairly small in terms of market share</a:t>
            </a:r>
          </a:p>
          <a:p>
            <a:r>
              <a:rPr lang="en-US" dirty="0" smtClean="0"/>
              <a:t>Organizations become dominant because</a:t>
            </a:r>
          </a:p>
          <a:p>
            <a:pPr lvl="1"/>
            <a:r>
              <a:rPr lang="en-US" dirty="0" smtClean="0"/>
              <a:t>Sheer luck (first-mover advantage), </a:t>
            </a:r>
          </a:p>
          <a:p>
            <a:pPr lvl="1"/>
            <a:r>
              <a:rPr lang="en-US" dirty="0" smtClean="0"/>
              <a:t>Technical and pecuniary economies</a:t>
            </a:r>
          </a:p>
          <a:p>
            <a:pPr lvl="1"/>
            <a:r>
              <a:rPr lang="en-US" dirty="0" smtClean="0"/>
              <a:t>Superior performance, </a:t>
            </a:r>
          </a:p>
          <a:p>
            <a:pPr lvl="1"/>
            <a:r>
              <a:rPr lang="en-US" dirty="0" smtClean="0"/>
              <a:t>Mergers with other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ext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12726</TotalTime>
  <Words>907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Main textbook</vt:lpstr>
      <vt:lpstr>Chapter master</vt:lpstr>
      <vt:lpstr>general</vt:lpstr>
      <vt:lpstr>A Brief History of the Private Health Insurance Industry</vt:lpstr>
      <vt:lpstr>Number, Types, and Size Distribution of Health Insurers</vt:lpstr>
      <vt:lpstr>Number, Types, and Size Distribution of Health Insurers</vt:lpstr>
      <vt:lpstr>Number, Types, and Size Distribution of Health Insurers</vt:lpstr>
      <vt:lpstr>Number, Types, and Size Distribution of Health Insurers</vt:lpstr>
      <vt:lpstr>Number, Types, and Size Distribution of Health Insurers</vt:lpstr>
      <vt:lpstr>Barriers to Entry</vt:lpstr>
      <vt:lpstr>Conduct of the Private Health Insurance Industry</vt:lpstr>
      <vt:lpstr>The Dominant Insurer Pricing Model</vt:lpstr>
    </vt:vector>
  </TitlesOfParts>
  <Company>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Administrator</dc:creator>
  <cp:lastModifiedBy>Dalton, Christina</cp:lastModifiedBy>
  <cp:revision>942</cp:revision>
  <cp:lastPrinted>2012-09-26T17:14:43Z</cp:lastPrinted>
  <dcterms:created xsi:type="dcterms:W3CDTF">2009-05-03T19:22:40Z</dcterms:created>
  <dcterms:modified xsi:type="dcterms:W3CDTF">2015-03-17T19:12:24Z</dcterms:modified>
</cp:coreProperties>
</file>