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0"/>
  </p:notesMasterIdLst>
  <p:handoutMasterIdLst>
    <p:handoutMasterId r:id="rId11"/>
  </p:handoutMasterIdLst>
  <p:sldIdLst>
    <p:sldId id="403" r:id="rId4"/>
    <p:sldId id="407" r:id="rId5"/>
    <p:sldId id="406" r:id="rId6"/>
    <p:sldId id="408" r:id="rId7"/>
    <p:sldId id="410" r:id="rId8"/>
    <p:sldId id="40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99"/>
    <a:srgbClr val="000036"/>
    <a:srgbClr val="6B010B"/>
    <a:srgbClr val="740000"/>
    <a:srgbClr val="420000"/>
    <a:srgbClr val="6C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FA77-F6D8-4617-B9E6-DCC9A7DD7B60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Santerre and Neun, 5th edition, Copyright (c) 2010 Cengage.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07F8D-85E3-4A7C-AB6B-5A0B23131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35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2AA01-25E3-4C3D-A00B-7BE22CA40BE2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Santerre and Neun, 5th edition, Copyright (c) 2010 Cengage.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54F2-DC51-49E1-96FC-64223CF44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0547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7025"/>
            <a:ext cx="6464300" cy="77787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0036"/>
                </a:solidFill>
                <a:latin typeface="+mj-lt"/>
              </a:defRPr>
            </a:lvl1pPr>
          </a:lstStyle>
          <a:p>
            <a:r>
              <a:rPr lang="en-US" dirty="0" smtClean="0"/>
              <a:t>Health Economics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216025"/>
            <a:ext cx="61341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36"/>
                </a:solidFill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3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Theory, Insights, and Industry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600" y="4127500"/>
            <a:ext cx="386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00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Rexford E. </a:t>
            </a:r>
            <a:r>
              <a:rPr lang="en-US" dirty="0" err="1" smtClean="0"/>
              <a:t>Santerre</a:t>
            </a:r>
            <a:endParaRPr lang="en-US" dirty="0" smtClean="0"/>
          </a:p>
          <a:p>
            <a:r>
              <a:rPr lang="en-US" dirty="0" smtClean="0"/>
              <a:t>Stephen P. </a:t>
            </a:r>
            <a:r>
              <a:rPr lang="en-US" dirty="0" err="1" smtClean="0"/>
              <a:t>Neun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92057"/>
            <a:ext cx="8608423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6B010B"/>
                </a:solidFill>
                <a:latin typeface="Calibri" pitchFamily="34" charset="0"/>
              </a:defRPr>
            </a:lvl1pPr>
          </a:lstStyle>
          <a:p>
            <a:pPr algn="l"/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91250" y="5041900"/>
            <a:ext cx="2952750" cy="91440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Made by: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9300" y="649792"/>
            <a:ext cx="3962400" cy="1470025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74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0" y="3236228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aseline="0" smtClean="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Chapter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74638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4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09700"/>
            <a:ext cx="84836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B010B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900"/>
            <a:ext cx="82169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74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05550"/>
            <a:ext cx="711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fld id="{8BD83E16-84D3-40C1-9BF9-E63AA32E3E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74638"/>
            <a:ext cx="7912100" cy="1143000"/>
          </a:xfrm>
          <a:prstGeom prst="rect">
            <a:avLst/>
          </a:prstGeom>
        </p:spPr>
        <p:txBody>
          <a:bodyPr/>
          <a:lstStyle>
            <a:lvl1pPr algn="l">
              <a:defRPr sz="2300">
                <a:solidFill>
                  <a:srgbClr val="74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8075"/>
            <a:ext cx="82423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6B010B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9300" y="63309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8BD83E16-84D3-40C1-9BF9-E63AA32E3E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" y="0"/>
            <a:ext cx="9144000" cy="688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59390"/>
            <a:ext cx="5416550" cy="21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4876800"/>
            <a:ext cx="353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05120"/>
            <a:ext cx="81915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6B010B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58827" y="1778000"/>
            <a:ext cx="5085173" cy="111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301" y="1644650"/>
            <a:ext cx="5346700" cy="5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9711"/>
            <a:ext cx="4080670" cy="47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0" y="6541736"/>
            <a:ext cx="8334302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40000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3143" y="6248400"/>
            <a:ext cx="8708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3143" y="6248400"/>
            <a:ext cx="8708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4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6625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-10362"/>
            <a:ext cx="7912100" cy="1143000"/>
          </a:xfrm>
        </p:spPr>
        <p:txBody>
          <a:bodyPr/>
          <a:lstStyle/>
          <a:p>
            <a:r>
              <a:rPr lang="en-US" b="1" dirty="0" smtClean="0"/>
              <a:t>TABLE 5–2</a:t>
            </a:r>
            <a:br>
              <a:rPr lang="en-US" b="1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Price Elasticity of Demand for Health Care: Selected Studies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68252"/>
          <a:ext cx="8829260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068"/>
                <a:gridCol w="3086985"/>
                <a:gridCol w="1721232"/>
                <a:gridCol w="1550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Dependent variable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Elasticity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Country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Medical expenditures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Eichner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(1998)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Newhouse and the Insurance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Experiment Group (1993)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Phelps and Newhouse (1974)  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Rosett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Huang (1973)  </a:t>
                      </a:r>
                    </a:p>
                    <a:p>
                      <a:r>
                        <a:rPr lang="nl-N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 Vliet (2001)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-0.62 to  -0.75 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-0.17 to -0.22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-0.04 to -0.12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-0.35 to -1.5 </a:t>
                      </a:r>
                    </a:p>
                    <a:p>
                      <a:r>
                        <a:rPr lang="nl-N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-0.079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nl-N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 Care</a:t>
                      </a:r>
                    </a:p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Admissions</a:t>
                      </a:r>
                    </a:p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 Inpatient</a:t>
                      </a:r>
                    </a:p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 Outpatient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Manning et al. (1987)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Davis and Russell (1972)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Davis and Russell (1972)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Bhattacharya et al. (1996)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-0.1 to -0.2</a:t>
                      </a:r>
                    </a:p>
                    <a:p>
                      <a:r>
                        <a:rPr lang="en-US" dirty="0" smtClean="0"/>
                        <a:t>-0.32 to -0.46</a:t>
                      </a:r>
                    </a:p>
                    <a:p>
                      <a:r>
                        <a:rPr lang="en-US" dirty="0" smtClean="0"/>
                        <a:t>-1.0</a:t>
                      </a:r>
                    </a:p>
                    <a:p>
                      <a:r>
                        <a:rPr lang="en-US" dirty="0" smtClean="0"/>
                        <a:t>-0.12 to -0.54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Japan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Days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Feldman and Dowd (1986)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-0.74 to -0.80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Physician Visits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Cockx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Brasseur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(2003)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-0.13 to -0.03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Belgium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and Elective surgery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Cromwell and Mitchell (1986)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-0.14 and</a:t>
                      </a:r>
                      <a:r>
                        <a:rPr lang="en-US" baseline="0" dirty="0" smtClean="0"/>
                        <a:t> -0.17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-10362"/>
            <a:ext cx="7912100" cy="1143000"/>
          </a:xfrm>
        </p:spPr>
        <p:txBody>
          <a:bodyPr/>
          <a:lstStyle/>
          <a:p>
            <a:r>
              <a:rPr lang="en-US" b="1" dirty="0" smtClean="0"/>
              <a:t>TABLE 5–2</a:t>
            </a:r>
            <a:br>
              <a:rPr lang="en-US" b="1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Price Elasticity of Demand for Health Care: Selected Studies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70133"/>
          <a:ext cx="8864887" cy="393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577"/>
                <a:gridCol w="2776900"/>
                <a:gridCol w="1728177"/>
                <a:gridCol w="155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Dependent variable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Elasticity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Country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home</a:t>
                      </a:r>
                      <a:r>
                        <a:rPr lang="en-US" baseline="0" dirty="0" smtClean="0"/>
                        <a:t> care</a:t>
                      </a:r>
                    </a:p>
                    <a:p>
                      <a:r>
                        <a:rPr lang="en-US" baseline="0" dirty="0" smtClean="0"/>
                        <a:t>Probability of entering a nursing home</a:t>
                      </a:r>
                    </a:p>
                    <a:p>
                      <a:r>
                        <a:rPr lang="en-US" baseline="0" dirty="0" smtClean="0"/>
                        <a:t>Number of patients</a:t>
                      </a:r>
                    </a:p>
                    <a:p>
                      <a:r>
                        <a:rPr lang="en-US" baseline="0" dirty="0" smtClean="0"/>
                        <a:t>Patient 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Number of patients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Headen</a:t>
                      </a:r>
                      <a:r>
                        <a:rPr lang="en-US" dirty="0" smtClean="0"/>
                        <a:t> (1993)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Nyman (1989)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Lamberton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 (1986)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Chiswick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(1976)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-0.7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-1.7</a:t>
                      </a:r>
                    </a:p>
                    <a:p>
                      <a:r>
                        <a:rPr lang="en-US" dirty="0" smtClean="0"/>
                        <a:t>-0.76</a:t>
                      </a:r>
                    </a:p>
                    <a:p>
                      <a:r>
                        <a:rPr lang="en-US" dirty="0" smtClean="0"/>
                        <a:t>-2.3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Dental Services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Manning and Phelps (1979)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Mueller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Monheit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(1988)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 to -0.7</a:t>
                      </a:r>
                    </a:p>
                    <a:p>
                      <a:r>
                        <a:rPr lang="en-US" dirty="0" smtClean="0"/>
                        <a:t>-0.18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Prescription Drugs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Expenditures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Smith (1993)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Contoyannis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 (2005)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-.10</a:t>
                      </a:r>
                    </a:p>
                    <a:p>
                      <a:r>
                        <a:rPr lang="en-US" dirty="0" smtClean="0"/>
                        <a:t>-0.12 to -0.16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Canada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The Impact of Insurance on the Demand for Medical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 Health Insurance Study (HIS) (Manning et al., 1987)</a:t>
            </a:r>
          </a:p>
          <a:p>
            <a:pPr lvl="1"/>
            <a:r>
              <a:rPr lang="en-US" dirty="0" smtClean="0"/>
              <a:t>Controlled experiment</a:t>
            </a:r>
          </a:p>
          <a:p>
            <a:pPr lvl="1"/>
            <a:r>
              <a:rPr lang="en-US" dirty="0" smtClean="0"/>
              <a:t>Families from six sites</a:t>
            </a:r>
          </a:p>
          <a:p>
            <a:pPr lvl="1"/>
            <a:r>
              <a:rPr lang="en-US" dirty="0" smtClean="0"/>
              <a:t>Various types of health insurance plans</a:t>
            </a:r>
          </a:p>
          <a:p>
            <a:pPr lvl="1"/>
            <a:r>
              <a:rPr lang="en-US" dirty="0" smtClean="0"/>
              <a:t>Test: impact of differences in insurance coverage on the demand for medical 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The Impact of Insurance on the Demand for Medical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As the level of coinsurance rises, or the out-of-pocket price of medical care increases</a:t>
            </a:r>
          </a:p>
          <a:p>
            <a:pPr lvl="2"/>
            <a:r>
              <a:rPr lang="en-US" dirty="0" smtClean="0"/>
              <a:t>Consumers demand less medical care</a:t>
            </a:r>
          </a:p>
          <a:p>
            <a:pPr lvl="3"/>
            <a:r>
              <a:rPr lang="en-US" dirty="0" smtClean="0"/>
              <a:t>Consumers reduce medical expenditures largely by cutting back on the number of visits to health care providers and not on the amount spent on each visit</a:t>
            </a:r>
          </a:p>
          <a:p>
            <a:pPr lvl="1"/>
            <a:r>
              <a:rPr lang="en-US" dirty="0" smtClean="0"/>
              <a:t>As the level of coinsurance increased</a:t>
            </a:r>
          </a:p>
          <a:p>
            <a:pPr lvl="2"/>
            <a:r>
              <a:rPr lang="en-US" dirty="0" smtClean="0"/>
              <a:t>The probability of using any medical services, along with total medical expenditures, diminished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The Impact of Insurance on the Demand for Medical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Negative impact of deductibles on the consumption of medical care</a:t>
            </a:r>
          </a:p>
          <a:p>
            <a:pPr lvl="1"/>
            <a:r>
              <a:rPr lang="en-US" dirty="0" smtClean="0"/>
              <a:t>Own-price elasticity of demand is sensitive to the level of insurance</a:t>
            </a:r>
          </a:p>
          <a:p>
            <a:pPr lvl="2"/>
            <a:r>
              <a:rPr lang="en-US" dirty="0" smtClean="0"/>
              <a:t> As the level of coinsurance drops, consumers become less sensitive to price changes due to lower out-of-pocket payments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TABLE 5–3</a:t>
            </a:r>
            <a:br>
              <a:rPr lang="en-US" b="1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Sample Means for Annual Use of Medical Care per Capita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632" y="1943265"/>
          <a:ext cx="8504366" cy="265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6305"/>
                <a:gridCol w="1415987"/>
                <a:gridCol w="1272477"/>
                <a:gridCol w="1099439"/>
                <a:gridCol w="1105218"/>
                <a:gridCol w="1424940"/>
              </a:tblGrid>
              <a:tr h="370840">
                <a:tc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Plan*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Face-to-Face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Outpatient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(1984 $)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Inpatient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Dollars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(1984 $)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(1984 $)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Probability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Using Any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</a:p>
                    <a:p>
                      <a:r>
                        <a:rPr lang="en-US" dirty="0" smtClean="0"/>
                        <a:t>25%</a:t>
                      </a:r>
                    </a:p>
                    <a:p>
                      <a:r>
                        <a:rPr lang="en-US" dirty="0" smtClean="0"/>
                        <a:t>50%</a:t>
                      </a:r>
                    </a:p>
                    <a:p>
                      <a:r>
                        <a:rPr lang="en-US" dirty="0" smtClean="0"/>
                        <a:t>95%</a:t>
                      </a:r>
                    </a:p>
                    <a:p>
                      <a:r>
                        <a:rPr lang="en-US" dirty="0" smtClean="0"/>
                        <a:t>Individual deductible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4.55</a:t>
                      </a:r>
                    </a:p>
                    <a:p>
                      <a:r>
                        <a:rPr lang="en-US" dirty="0" smtClean="0"/>
                        <a:t>3.33</a:t>
                      </a:r>
                    </a:p>
                    <a:p>
                      <a:r>
                        <a:rPr lang="en-US" dirty="0" smtClean="0"/>
                        <a:t>3.03</a:t>
                      </a:r>
                    </a:p>
                    <a:p>
                      <a:r>
                        <a:rPr lang="en-US" dirty="0" smtClean="0"/>
                        <a:t>2.73</a:t>
                      </a:r>
                    </a:p>
                    <a:p>
                      <a:r>
                        <a:rPr lang="en-US" dirty="0" smtClean="0"/>
                        <a:t>3.02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$340</a:t>
                      </a:r>
                    </a:p>
                    <a:p>
                      <a:r>
                        <a:rPr lang="en-US" dirty="0" smtClean="0"/>
                        <a:t>260</a:t>
                      </a:r>
                    </a:p>
                    <a:p>
                      <a:r>
                        <a:rPr lang="en-US" dirty="0" smtClean="0"/>
                        <a:t>224</a:t>
                      </a:r>
                    </a:p>
                    <a:p>
                      <a:r>
                        <a:rPr lang="en-US" dirty="0" smtClean="0"/>
                        <a:t>203</a:t>
                      </a:r>
                    </a:p>
                    <a:p>
                      <a:r>
                        <a:rPr lang="en-US" dirty="0" smtClean="0"/>
                        <a:t>235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$409</a:t>
                      </a:r>
                    </a:p>
                    <a:p>
                      <a:r>
                        <a:rPr lang="en-US" dirty="0" smtClean="0"/>
                        <a:t>373</a:t>
                      </a:r>
                    </a:p>
                    <a:p>
                      <a:r>
                        <a:rPr lang="en-US" dirty="0" smtClean="0"/>
                        <a:t>450</a:t>
                      </a:r>
                    </a:p>
                    <a:p>
                      <a:r>
                        <a:rPr lang="en-US" dirty="0" smtClean="0"/>
                        <a:t>315</a:t>
                      </a:r>
                    </a:p>
                    <a:p>
                      <a:r>
                        <a:rPr lang="en-US" dirty="0" smtClean="0"/>
                        <a:t>373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$749</a:t>
                      </a:r>
                    </a:p>
                    <a:p>
                      <a:r>
                        <a:rPr lang="en-US" dirty="0" smtClean="0"/>
                        <a:t>634</a:t>
                      </a:r>
                    </a:p>
                    <a:p>
                      <a:r>
                        <a:rPr lang="en-US" dirty="0" smtClean="0"/>
                        <a:t>674</a:t>
                      </a:r>
                    </a:p>
                    <a:p>
                      <a:r>
                        <a:rPr lang="en-US" dirty="0" smtClean="0"/>
                        <a:t>518</a:t>
                      </a:r>
                    </a:p>
                    <a:p>
                      <a:r>
                        <a:rPr lang="en-US" dirty="0" smtClean="0"/>
                        <a:t>608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86.8</a:t>
                      </a:r>
                    </a:p>
                    <a:p>
                      <a:r>
                        <a:rPr lang="en-US" dirty="0" smtClean="0"/>
                        <a:t>78.8</a:t>
                      </a:r>
                    </a:p>
                    <a:p>
                      <a:r>
                        <a:rPr lang="en-US" dirty="0" smtClean="0"/>
                        <a:t>77.2</a:t>
                      </a:r>
                    </a:p>
                    <a:p>
                      <a:r>
                        <a:rPr lang="en-US" dirty="0" smtClean="0"/>
                        <a:t>67.7</a:t>
                      </a:r>
                    </a:p>
                    <a:p>
                      <a:r>
                        <a:rPr lang="en-US" dirty="0" smtClean="0"/>
                        <a:t>72.3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text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9374</TotalTime>
  <Words>838</Words>
  <Application>Microsoft Office PowerPoint</Application>
  <PresentationFormat>On-screen Show (4:3)</PresentationFormat>
  <Paragraphs>187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Main textbook</vt:lpstr>
      <vt:lpstr>Chapter master</vt:lpstr>
      <vt:lpstr>general</vt:lpstr>
      <vt:lpstr>TABLE 5–2 Price Elasticity of Demand for Health Care: Selected Studies</vt:lpstr>
      <vt:lpstr>TABLE 5–2 Price Elasticity of Demand for Health Care: Selected Studies</vt:lpstr>
      <vt:lpstr>The Impact of Insurance on the Demand for Medical Care</vt:lpstr>
      <vt:lpstr>The Impact of Insurance on the Demand for Medical Care</vt:lpstr>
      <vt:lpstr>The Impact of Insurance on the Demand for Medical Care</vt:lpstr>
      <vt:lpstr>TABLE 5–3 Sample Means for Annual Use of Medical Care per Capita</vt:lpstr>
    </vt:vector>
  </TitlesOfParts>
  <Company>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Administrator</dc:creator>
  <cp:lastModifiedBy>Tina</cp:lastModifiedBy>
  <cp:revision>586</cp:revision>
  <dcterms:created xsi:type="dcterms:W3CDTF">2009-05-03T19:22:40Z</dcterms:created>
  <dcterms:modified xsi:type="dcterms:W3CDTF">2014-09-15T14:43:02Z</dcterms:modified>
</cp:coreProperties>
</file>