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5" r:id="rId6"/>
    <p:sldMasterId id="2147483654" r:id="rId7"/>
  </p:sldMasterIdLst>
  <p:notesMasterIdLst>
    <p:notesMasterId r:id="rId20"/>
  </p:notesMasterIdLst>
  <p:handoutMasterIdLst>
    <p:handoutMasterId r:id="rId21"/>
  </p:handoutMasterIdLst>
  <p:sldIdLst>
    <p:sldId id="397" r:id="rId8"/>
    <p:sldId id="399" r:id="rId9"/>
    <p:sldId id="400" r:id="rId10"/>
    <p:sldId id="358" r:id="rId11"/>
    <p:sldId id="402" r:id="rId12"/>
    <p:sldId id="403" r:id="rId13"/>
    <p:sldId id="421" r:id="rId14"/>
    <p:sldId id="404" r:id="rId15"/>
    <p:sldId id="321" r:id="rId16"/>
    <p:sldId id="410" r:id="rId17"/>
    <p:sldId id="427" r:id="rId18"/>
    <p:sldId id="36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BCF"/>
    <a:srgbClr val="36B5FC"/>
    <a:srgbClr val="92AEE0"/>
    <a:srgbClr val="5F88D1"/>
    <a:srgbClr val="0077AC"/>
    <a:srgbClr val="339966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9" autoAdjust="0"/>
    <p:restoredTop sz="93139" autoAdjust="0"/>
  </p:normalViewPr>
  <p:slideViewPr>
    <p:cSldViewPr>
      <p:cViewPr varScale="1">
        <p:scale>
          <a:sx n="108" d="100"/>
          <a:sy n="108" d="100"/>
        </p:scale>
        <p:origin x="12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408"/>
    </p:cViewPr>
  </p:sorterViewPr>
  <p:notesViewPr>
    <p:cSldViewPr>
      <p:cViewPr>
        <p:scale>
          <a:sx n="100" d="100"/>
          <a:sy n="100" d="100"/>
        </p:scale>
        <p:origin x="-864" y="22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727A3FA0-4952-488B-A648-2DE59F443A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53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0A2E7BE2-38EA-4B3B-8740-FE303A59D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44D8E-5AA6-41CC-A3B5-CC33EA233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21B9A-038C-46B9-A869-09F2522305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60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325" y="274638"/>
            <a:ext cx="60325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86F42-BBAE-426F-A805-358EC9E6A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F0F87-9431-4B23-9413-2DA0076D3F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38866-8CCD-4B75-8D01-8080BD9E48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48AC7-E788-4BD0-B2FA-78D9DEC433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905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4600" y="1600200"/>
            <a:ext cx="1905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8638-3A31-401E-8B25-DA5D55289B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A61FC-5846-45CD-A135-41D6271FC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F8884-FFB7-46A0-BD3B-819D508C5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E3BF5-1077-4E5D-8BB2-85D4E35294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269A0-390D-4A4E-9B32-48E6BDF47C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1ED7B-ADF0-4BCF-80F7-E85EC6D94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3892-3E6E-4891-AE86-3A9E24F0D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788B9-A563-40E6-BC59-FC9F40EFC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2B4B3-1E96-4181-8AA9-7D3C9E1595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B42A5-ED37-4836-89C9-A3104C5E9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7B676-AAFF-451D-8B76-73C72F3D3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408E1-4388-4CBC-A821-9A75C7751D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4C4EC-1F4A-4FCF-9AD2-A41B4B01B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33E24-09CB-456E-832A-AFF50316BE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CA99D-9928-453E-96AF-DCFA016C9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5C83-7345-4875-9E5F-F27FA6778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EA139-2C06-47F2-97A1-6129AEF6C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572F-3697-4102-B48A-6B6C3AA4F6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692D3-D617-40C6-B3F6-3DA5875D7C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61AEA-AD88-4775-ACD8-1BDE6D0F8C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7D6DD-C475-4924-AD23-BF073F918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D03F7-C9F6-4201-B58E-6438584CF4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2FAD4-EE45-437C-A13B-FBE4A617F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70E0F-58E5-408C-A025-2F8CF0517A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18669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1981200"/>
            <a:ext cx="1868488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0B055-BB30-4629-8B39-242AB2662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CDBBF-C89F-4BE1-B388-780B7A6D2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91BB0-04FF-406D-A31E-5FF6D6374B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8F3B6-E4C5-49D5-9C52-62397579C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30992-D777-47CE-AC19-A913F5E7D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69F6E-C005-4E7E-A216-0FEC3C7D08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30EEA-2597-449D-8EA6-A430306BA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4A7F5-748B-45A1-B0A5-808C54829D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45FF3-0971-47F4-88F0-0540D9F5D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66356-6872-42D8-9097-E0335F7B2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BA907-B7A2-47EC-938F-D0DCAFDE0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133AB-FBCB-4969-91DE-0B410B93E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DF1D0-B23D-434E-85D7-75BD066D11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4E95F-4093-45E2-A0D4-E6F3BE189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C4420-0B43-490E-86DB-FF5B0CDD81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49FDB-7BF5-406E-85FE-C7FBF393F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F775B-9673-49D0-8A37-B90CD46D85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08B06-D44B-43AA-9D8F-A63207C14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F3865-0A36-4AE6-A195-6F8E24E28C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8D1D6-5367-4E81-A019-84DE3C29F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A5A8F-8532-46B3-95D4-FD35910726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C46FE-C170-4BDD-92A0-47A13EA0C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16031-FA68-4230-B6AE-598191E02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5FBB1-AB0B-4A47-9121-22098AA604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E36FE-A345-4066-B427-936DB3AE3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187BD-3D00-4C69-B172-EEA00A9A1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78122-765D-4E53-B5AD-D9707CD3CC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5F576-445F-4B58-8D78-24F6258D83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40249-8F45-4BB5-8C0A-40C993519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48582-E265-4745-B011-CC2442ED1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671CB-4093-4915-9907-735AF3A03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EA83F-2D41-483F-BA44-F22FFD334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CA340-0711-4D81-A834-4504E71AF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3FC4C-8ADD-4209-BEDE-C8AA9B646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95BD5-6CE1-4BBD-AB7F-9B09F5F80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2D58D-AB9C-4AB0-AB3E-252D11B76C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1325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13BF974A-2939-4BCC-A6D1-0F678D1914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H="1">
            <a:off x="457200" y="304800"/>
            <a:ext cx="8229600" cy="0"/>
          </a:xfrm>
          <a:prstGeom prst="line">
            <a:avLst/>
          </a:prstGeom>
          <a:noFill/>
          <a:ln w="1524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H="1">
            <a:off x="457200" y="1379538"/>
            <a:ext cx="685800" cy="0"/>
          </a:xfrm>
          <a:prstGeom prst="line">
            <a:avLst/>
          </a:prstGeom>
          <a:noFill/>
          <a:ln w="762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457200" y="228600"/>
            <a:ext cx="0" cy="1189038"/>
          </a:xfrm>
          <a:prstGeom prst="line">
            <a:avLst/>
          </a:prstGeom>
          <a:noFill/>
          <a:ln w="28575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3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379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379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7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379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400" b="1">
          <a:solidFill>
            <a:srgbClr val="36B5FC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5000"/>
        </a:spcBef>
        <a:spcAft>
          <a:spcPct val="25000"/>
        </a:spcAft>
        <a:buClr>
          <a:srgbClr val="FF0000"/>
        </a:buClr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5715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7429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12001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6pPr>
      <a:lvl7pPr marL="16573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7pPr>
      <a:lvl8pPr marL="2114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8pPr>
      <a:lvl9pPr marL="25717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396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536F2508-96EB-4E24-AEFD-9B4F4FA127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457200" y="304800"/>
            <a:ext cx="8229600" cy="0"/>
          </a:xfrm>
          <a:prstGeom prst="line">
            <a:avLst/>
          </a:prstGeom>
          <a:noFill/>
          <a:ln w="1524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457200" y="1379538"/>
            <a:ext cx="685800" cy="0"/>
          </a:xfrm>
          <a:prstGeom prst="line">
            <a:avLst/>
          </a:prstGeom>
          <a:noFill/>
          <a:ln w="762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457200" y="228600"/>
            <a:ext cx="0" cy="1189038"/>
          </a:xfrm>
          <a:prstGeom prst="line">
            <a:avLst/>
          </a:prstGeom>
          <a:noFill/>
          <a:ln w="28575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3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48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48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48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400" b="1">
          <a:solidFill>
            <a:srgbClr val="36B5FC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0000"/>
        </a:spcBef>
        <a:spcAft>
          <a:spcPct val="20000"/>
        </a:spcAft>
        <a:buClr>
          <a:srgbClr val="FF0000"/>
        </a:buClr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5715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7429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12001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6pPr>
      <a:lvl7pPr marL="16573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7pPr>
      <a:lvl8pPr marL="2114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8pPr>
      <a:lvl9pPr marL="25717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8A371E9A-7DC8-43E5-A64A-F0593F0144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457200" y="304800"/>
            <a:ext cx="8229600" cy="0"/>
          </a:xfrm>
          <a:prstGeom prst="line">
            <a:avLst/>
          </a:prstGeom>
          <a:noFill/>
          <a:ln w="1524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457200" y="1828800"/>
            <a:ext cx="685800" cy="0"/>
          </a:xfrm>
          <a:prstGeom prst="line">
            <a:avLst/>
          </a:prstGeom>
          <a:noFill/>
          <a:ln w="762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57200" y="228600"/>
            <a:ext cx="0" cy="1600200"/>
          </a:xfrm>
          <a:prstGeom prst="line">
            <a:avLst/>
          </a:prstGeom>
          <a:noFill/>
          <a:ln w="28575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3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400" b="1">
          <a:solidFill>
            <a:srgbClr val="36B5FC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5000"/>
        </a:spcBef>
        <a:spcAft>
          <a:spcPct val="25000"/>
        </a:spcAft>
        <a:buClr>
          <a:srgbClr val="FF0000"/>
        </a:buClr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5715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7429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12001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6pPr>
      <a:lvl7pPr marL="16573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7pPr>
      <a:lvl8pPr marL="2114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8pPr>
      <a:lvl9pPr marL="25717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3887788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08EA318A-83EC-4F1C-B609-B611847CB6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457200" y="304800"/>
            <a:ext cx="8229600" cy="0"/>
          </a:xfrm>
          <a:prstGeom prst="line">
            <a:avLst/>
          </a:prstGeom>
          <a:noFill/>
          <a:ln w="1524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H="1">
            <a:off x="457200" y="1828800"/>
            <a:ext cx="685800" cy="0"/>
          </a:xfrm>
          <a:prstGeom prst="line">
            <a:avLst/>
          </a:prstGeom>
          <a:noFill/>
          <a:ln w="76200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457200" y="228600"/>
            <a:ext cx="0" cy="1600200"/>
          </a:xfrm>
          <a:prstGeom prst="line">
            <a:avLst/>
          </a:prstGeom>
          <a:noFill/>
          <a:ln w="28575">
            <a:solidFill>
              <a:srgbClr val="36B5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6874" name="Picture 10" descr="but2">
            <a:hlinkClick r:id="" action="ppaction://hlinkshowjump?jump=nextslide" tooltip="Expand figure"/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34400" y="942975"/>
            <a:ext cx="581025" cy="5810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3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686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686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686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36B5FC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400" b="1">
          <a:solidFill>
            <a:srgbClr val="36B5FC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0000"/>
        </a:spcBef>
        <a:spcAft>
          <a:spcPct val="20000"/>
        </a:spcAft>
        <a:buClr>
          <a:srgbClr val="FF0000"/>
        </a:buClr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5715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ill Sans MT" pitchFamily="34" charset="0"/>
        </a:defRPr>
      </a:lvl4pPr>
      <a:lvl5pPr marL="7429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5pPr>
      <a:lvl6pPr marL="12001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6pPr>
      <a:lvl7pPr marL="16573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7pPr>
      <a:lvl8pPr marL="2114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8pPr>
      <a:lvl9pPr marL="25717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ill Sans M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245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0787AA53-3006-4A2A-B5DC-012CBC5F46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1EFC6184-1443-486B-B6AD-B9A51E80F2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3886200" y="1371600"/>
            <a:ext cx="13684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effectLst/>
              </a:rPr>
              <a:t>Risk</a:t>
            </a:r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685800" y="2362200"/>
            <a:ext cx="792480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/>
            <a:r>
              <a:rPr lang="en-US" sz="3200">
                <a:effectLst/>
              </a:rPr>
              <a:t>a situation in which there is a probability that an event will occur. </a:t>
            </a:r>
          </a:p>
          <a:p>
            <a:pPr marL="114300" lvl="1">
              <a:spcBef>
                <a:spcPct val="25000"/>
              </a:spcBef>
            </a:pPr>
            <a:r>
              <a:rPr lang="en-US" sz="3200">
                <a:effectLst/>
              </a:rPr>
              <a:t>People tend to prefer greater certainty and less risk.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z="2800" dirty="0"/>
              <a:t>Example:  Beth’s only wealth is a $10,000 car.</a:t>
            </a:r>
          </a:p>
        </p:txBody>
      </p:sp>
      <p:sp>
        <p:nvSpPr>
          <p:cNvPr id="278538" name="Line 10"/>
          <p:cNvSpPr>
            <a:spLocks noChangeShapeType="1"/>
          </p:cNvSpPr>
          <p:nvPr/>
        </p:nvSpPr>
        <p:spPr bwMode="auto">
          <a:xfrm>
            <a:off x="1052513" y="243998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39" name="Line 11"/>
          <p:cNvSpPr>
            <a:spLocks noChangeShapeType="1"/>
          </p:cNvSpPr>
          <p:nvPr/>
        </p:nvSpPr>
        <p:spPr bwMode="auto">
          <a:xfrm>
            <a:off x="1052513" y="5318125"/>
            <a:ext cx="404653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40" name="Text Box 12"/>
          <p:cNvSpPr txBox="1">
            <a:spLocks noChangeArrowheads="1"/>
          </p:cNvSpPr>
          <p:nvPr/>
        </p:nvSpPr>
        <p:spPr bwMode="auto">
          <a:xfrm>
            <a:off x="2203450" y="5394325"/>
            <a:ext cx="297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effectLst/>
              </a:rPr>
              <a:t>Wealth</a:t>
            </a:r>
            <a:br>
              <a:rPr lang="en-US" sz="2000" b="1">
                <a:effectLst/>
              </a:rPr>
            </a:br>
            <a:r>
              <a:rPr lang="en-US" sz="2000" b="1">
                <a:effectLst/>
              </a:rPr>
              <a:t>(thousands of dollars)</a:t>
            </a:r>
          </a:p>
        </p:txBody>
      </p:sp>
      <p:sp>
        <p:nvSpPr>
          <p:cNvPr id="278541" name="Text Box 13"/>
          <p:cNvSpPr txBox="1">
            <a:spLocks noChangeArrowheads="1"/>
          </p:cNvSpPr>
          <p:nvPr/>
        </p:nvSpPr>
        <p:spPr bwMode="auto">
          <a:xfrm>
            <a:off x="374650" y="20574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/>
              </a:rPr>
              <a:t>Total Utility</a:t>
            </a:r>
          </a:p>
        </p:txBody>
      </p:sp>
      <p:sp>
        <p:nvSpPr>
          <p:cNvPr id="278542" name="Arc 14"/>
          <p:cNvSpPr>
            <a:spLocks/>
          </p:cNvSpPr>
          <p:nvPr/>
        </p:nvSpPr>
        <p:spPr bwMode="auto">
          <a:xfrm flipH="1">
            <a:off x="1052513" y="2516188"/>
            <a:ext cx="3173412" cy="280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45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144" y="0"/>
                </a:moveTo>
                <a:cubicBezTo>
                  <a:pt x="12017" y="80"/>
                  <a:pt x="21600" y="9727"/>
                  <a:pt x="21600" y="21600"/>
                </a:cubicBezTo>
              </a:path>
              <a:path w="21600" h="21600" stroke="0" extrusionOk="0">
                <a:moveTo>
                  <a:pt x="144" y="0"/>
                </a:moveTo>
                <a:cubicBezTo>
                  <a:pt x="12017" y="80"/>
                  <a:pt x="21600" y="9727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45" name="Line 17"/>
          <p:cNvSpPr>
            <a:spLocks noChangeShapeType="1"/>
          </p:cNvSpPr>
          <p:nvPr/>
        </p:nvSpPr>
        <p:spPr bwMode="auto">
          <a:xfrm>
            <a:off x="3879850" y="2514600"/>
            <a:ext cx="0" cy="27813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49" name="Line 21"/>
          <p:cNvSpPr>
            <a:spLocks noChangeShapeType="1"/>
          </p:cNvSpPr>
          <p:nvPr/>
        </p:nvSpPr>
        <p:spPr bwMode="auto">
          <a:xfrm flipH="1">
            <a:off x="1060450" y="2514600"/>
            <a:ext cx="28194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50" name="Text Box 22"/>
          <p:cNvSpPr txBox="1">
            <a:spLocks noChangeArrowheads="1"/>
          </p:cNvSpPr>
          <p:nvPr/>
        </p:nvSpPr>
        <p:spPr bwMode="auto">
          <a:xfrm>
            <a:off x="603250" y="3733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65</a:t>
            </a:r>
          </a:p>
        </p:txBody>
      </p:sp>
      <p:sp>
        <p:nvSpPr>
          <p:cNvPr id="278551" name="Text Box 23"/>
          <p:cNvSpPr txBox="1">
            <a:spLocks noChangeArrowheads="1"/>
          </p:cNvSpPr>
          <p:nvPr/>
        </p:nvSpPr>
        <p:spPr bwMode="auto">
          <a:xfrm>
            <a:off x="603250" y="3062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80</a:t>
            </a:r>
          </a:p>
        </p:txBody>
      </p:sp>
      <p:sp>
        <p:nvSpPr>
          <p:cNvPr id="278552" name="Text Box 24"/>
          <p:cNvSpPr txBox="1">
            <a:spLocks noChangeArrowheads="1"/>
          </p:cNvSpPr>
          <p:nvPr/>
        </p:nvSpPr>
        <p:spPr bwMode="auto">
          <a:xfrm>
            <a:off x="3657600" y="5334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10</a:t>
            </a:r>
          </a:p>
        </p:txBody>
      </p:sp>
      <p:sp>
        <p:nvSpPr>
          <p:cNvPr id="278553" name="Text Box 25"/>
          <p:cNvSpPr txBox="1">
            <a:spLocks noChangeArrowheads="1"/>
          </p:cNvSpPr>
          <p:nvPr/>
        </p:nvSpPr>
        <p:spPr bwMode="auto">
          <a:xfrm>
            <a:off x="5334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100</a:t>
            </a:r>
          </a:p>
        </p:txBody>
      </p:sp>
      <p:sp>
        <p:nvSpPr>
          <p:cNvPr id="278555" name="Text Box 27"/>
          <p:cNvSpPr txBox="1">
            <a:spLocks noChangeArrowheads="1"/>
          </p:cNvSpPr>
          <p:nvPr/>
        </p:nvSpPr>
        <p:spPr bwMode="auto">
          <a:xfrm>
            <a:off x="91440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0</a:t>
            </a:r>
          </a:p>
        </p:txBody>
      </p:sp>
      <p:sp>
        <p:nvSpPr>
          <p:cNvPr id="278557" name="Text Box 29"/>
          <p:cNvSpPr txBox="1">
            <a:spLocks noChangeArrowheads="1"/>
          </p:cNvSpPr>
          <p:nvPr/>
        </p:nvSpPr>
        <p:spPr bwMode="auto">
          <a:xfrm>
            <a:off x="603250" y="2743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85</a:t>
            </a:r>
          </a:p>
        </p:txBody>
      </p:sp>
      <p:sp>
        <p:nvSpPr>
          <p:cNvPr id="278559" name="Oval 31"/>
          <p:cNvSpPr>
            <a:spLocks noChangeArrowheads="1"/>
          </p:cNvSpPr>
          <p:nvPr/>
        </p:nvSpPr>
        <p:spPr bwMode="auto">
          <a:xfrm>
            <a:off x="990600" y="5227638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62" name="Oval 34"/>
          <p:cNvSpPr>
            <a:spLocks noChangeArrowheads="1"/>
          </p:cNvSpPr>
          <p:nvPr/>
        </p:nvSpPr>
        <p:spPr bwMode="auto">
          <a:xfrm>
            <a:off x="3803650" y="2438400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66" name="Text Box 38"/>
          <p:cNvSpPr txBox="1">
            <a:spLocks noChangeArrowheads="1"/>
          </p:cNvSpPr>
          <p:nvPr/>
        </p:nvSpPr>
        <p:spPr bwMode="auto">
          <a:xfrm>
            <a:off x="4940300" y="1600200"/>
            <a:ext cx="40513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effectLst/>
              </a:rPr>
              <a:t>If she doesn’t have an accident, her utility is 100 units</a:t>
            </a:r>
            <a:r>
              <a:rPr lang="en-US" sz="2400" dirty="0" smtClean="0">
                <a:effectLst/>
              </a:rPr>
              <a:t>.</a:t>
            </a:r>
          </a:p>
          <a:p>
            <a:pPr lvl="1"/>
            <a:endParaRPr lang="en-US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If she has an accident that totals her car, her utility is 0 units</a:t>
            </a:r>
            <a:r>
              <a:rPr lang="en-US" sz="2400" dirty="0" smtClean="0">
                <a:effectLst/>
              </a:rPr>
              <a:t>.</a:t>
            </a:r>
          </a:p>
          <a:p>
            <a:pPr lvl="1"/>
            <a:endParaRPr lang="en-US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(Assume there are no other options.)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6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6" name="Line 4"/>
          <p:cNvSpPr>
            <a:spLocks noChangeShapeType="1"/>
          </p:cNvSpPr>
          <p:nvPr/>
        </p:nvSpPr>
        <p:spPr bwMode="auto">
          <a:xfrm>
            <a:off x="906463" y="243998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>
            <a:off x="906463" y="5318125"/>
            <a:ext cx="4046537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2057400" y="5394325"/>
            <a:ext cx="297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effectLst/>
              </a:rPr>
              <a:t>Wealth</a:t>
            </a:r>
            <a:br>
              <a:rPr lang="en-US" sz="2000" b="1">
                <a:effectLst/>
              </a:rPr>
            </a:br>
            <a:r>
              <a:rPr lang="en-US" sz="2000" b="1">
                <a:effectLst/>
              </a:rPr>
              <a:t>(thousands of dollars)</a:t>
            </a:r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228600" y="20574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/>
              </a:rPr>
              <a:t>Total Utility</a:t>
            </a:r>
          </a:p>
        </p:txBody>
      </p:sp>
      <p:sp>
        <p:nvSpPr>
          <p:cNvPr id="279560" name="Arc 8"/>
          <p:cNvSpPr>
            <a:spLocks/>
          </p:cNvSpPr>
          <p:nvPr/>
        </p:nvSpPr>
        <p:spPr bwMode="auto">
          <a:xfrm flipH="1">
            <a:off x="906463" y="2516188"/>
            <a:ext cx="3173412" cy="280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45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144" y="0"/>
                </a:moveTo>
                <a:cubicBezTo>
                  <a:pt x="12017" y="80"/>
                  <a:pt x="21600" y="9727"/>
                  <a:pt x="21600" y="21600"/>
                </a:cubicBezTo>
              </a:path>
              <a:path w="21600" h="21600" stroke="0" extrusionOk="0">
                <a:moveTo>
                  <a:pt x="144" y="0"/>
                </a:moveTo>
                <a:cubicBezTo>
                  <a:pt x="12017" y="80"/>
                  <a:pt x="21600" y="9727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61" name="Line 9"/>
          <p:cNvSpPr>
            <a:spLocks noChangeShapeType="1"/>
          </p:cNvSpPr>
          <p:nvPr/>
        </p:nvSpPr>
        <p:spPr bwMode="auto">
          <a:xfrm flipV="1">
            <a:off x="920750" y="2514600"/>
            <a:ext cx="281305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3733800" y="2514600"/>
            <a:ext cx="0" cy="27813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3429000" y="2819400"/>
            <a:ext cx="6350" cy="250825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4" name="Line 12"/>
          <p:cNvSpPr>
            <a:spLocks noChangeShapeType="1"/>
          </p:cNvSpPr>
          <p:nvPr/>
        </p:nvSpPr>
        <p:spPr bwMode="auto">
          <a:xfrm flipH="1">
            <a:off x="914400" y="2514600"/>
            <a:ext cx="28194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67" name="Text Box 15"/>
          <p:cNvSpPr txBox="1">
            <a:spLocks noChangeArrowheads="1"/>
          </p:cNvSpPr>
          <p:nvPr/>
        </p:nvSpPr>
        <p:spPr bwMode="auto">
          <a:xfrm>
            <a:off x="3511550" y="5334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10</a:t>
            </a:r>
          </a:p>
        </p:txBody>
      </p:sp>
      <p:sp>
        <p:nvSpPr>
          <p:cNvPr id="279568" name="Text Box 16"/>
          <p:cNvSpPr txBox="1">
            <a:spLocks noChangeArrowheads="1"/>
          </p:cNvSpPr>
          <p:nvPr/>
        </p:nvSpPr>
        <p:spPr bwMode="auto">
          <a:xfrm>
            <a:off x="38735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100</a:t>
            </a:r>
          </a:p>
        </p:txBody>
      </p:sp>
      <p:sp>
        <p:nvSpPr>
          <p:cNvPr id="279569" name="Text Box 17"/>
          <p:cNvSpPr txBox="1">
            <a:spLocks noChangeArrowheads="1"/>
          </p:cNvSpPr>
          <p:nvPr/>
        </p:nvSpPr>
        <p:spPr bwMode="auto">
          <a:xfrm>
            <a:off x="328295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9</a:t>
            </a:r>
          </a:p>
        </p:txBody>
      </p:sp>
      <p:sp>
        <p:nvSpPr>
          <p:cNvPr id="279570" name="Text Box 18"/>
          <p:cNvSpPr txBox="1">
            <a:spLocks noChangeArrowheads="1"/>
          </p:cNvSpPr>
          <p:nvPr/>
        </p:nvSpPr>
        <p:spPr bwMode="auto">
          <a:xfrm>
            <a:off x="76835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0</a:t>
            </a:r>
          </a:p>
        </p:txBody>
      </p:sp>
      <p:sp>
        <p:nvSpPr>
          <p:cNvPr id="279571" name="Line 19"/>
          <p:cNvSpPr>
            <a:spLocks noChangeShapeType="1"/>
          </p:cNvSpPr>
          <p:nvPr/>
        </p:nvSpPr>
        <p:spPr bwMode="auto">
          <a:xfrm flipH="1">
            <a:off x="914400" y="2819400"/>
            <a:ext cx="259715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572" name="Text Box 20"/>
          <p:cNvSpPr txBox="1">
            <a:spLocks noChangeArrowheads="1"/>
          </p:cNvSpPr>
          <p:nvPr/>
        </p:nvSpPr>
        <p:spPr bwMode="auto">
          <a:xfrm>
            <a:off x="457200" y="2743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effectLst/>
              </a:rPr>
              <a:t>90</a:t>
            </a:r>
          </a:p>
        </p:txBody>
      </p:sp>
      <p:sp>
        <p:nvSpPr>
          <p:cNvPr id="279573" name="Oval 21"/>
          <p:cNvSpPr>
            <a:spLocks noChangeArrowheads="1"/>
          </p:cNvSpPr>
          <p:nvPr/>
        </p:nvSpPr>
        <p:spPr bwMode="auto">
          <a:xfrm>
            <a:off x="844550" y="5227638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5" name="Oval 23"/>
          <p:cNvSpPr>
            <a:spLocks noChangeArrowheads="1"/>
          </p:cNvSpPr>
          <p:nvPr/>
        </p:nvSpPr>
        <p:spPr bwMode="auto">
          <a:xfrm>
            <a:off x="3359150" y="2743200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6" name="Oval 24"/>
          <p:cNvSpPr>
            <a:spLocks noChangeArrowheads="1"/>
          </p:cNvSpPr>
          <p:nvPr/>
        </p:nvSpPr>
        <p:spPr bwMode="auto">
          <a:xfrm>
            <a:off x="3657600" y="2438400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579" name="Rectangle 27"/>
          <p:cNvSpPr>
            <a:spLocks noChangeArrowheads="1"/>
          </p:cNvSpPr>
          <p:nvPr/>
        </p:nvSpPr>
        <p:spPr bwMode="auto">
          <a:xfrm>
            <a:off x="4191000" y="2590799"/>
            <a:ext cx="48831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4300" lvl="1">
              <a:spcBef>
                <a:spcPct val="20000"/>
              </a:spcBef>
            </a:pPr>
            <a:r>
              <a:rPr lang="en-US" sz="2600" dirty="0">
                <a:effectLst/>
              </a:rPr>
              <a:t>Her expected utility is </a:t>
            </a:r>
            <a:br>
              <a:rPr lang="en-US" sz="2600" dirty="0">
                <a:effectLst/>
              </a:rPr>
            </a:br>
            <a:r>
              <a:rPr lang="en-US" sz="2600" dirty="0">
                <a:effectLst/>
              </a:rPr>
              <a:t>100 </a:t>
            </a:r>
            <a:r>
              <a:rPr lang="en-US" sz="2600" dirty="0">
                <a:effectLst/>
                <a:latin typeface="Symbol" pitchFamily="18" charset="2"/>
                <a:sym typeface="Symbol" pitchFamily="18" charset="2"/>
              </a:rPr>
              <a:t></a:t>
            </a:r>
            <a:r>
              <a:rPr lang="en-US" sz="2600" dirty="0">
                <a:effectLst/>
                <a:latin typeface="Symbol" pitchFamily="18" charset="2"/>
              </a:rPr>
              <a:t> </a:t>
            </a:r>
            <a:r>
              <a:rPr lang="en-US" sz="2600" dirty="0">
                <a:effectLst/>
              </a:rPr>
              <a:t>0.9 + 0 </a:t>
            </a:r>
            <a:r>
              <a:rPr lang="en-US" sz="2600" dirty="0">
                <a:effectLst/>
                <a:latin typeface="Symbol" pitchFamily="18" charset="2"/>
                <a:sym typeface="Symbol" pitchFamily="18" charset="2"/>
              </a:rPr>
              <a:t></a:t>
            </a:r>
            <a:r>
              <a:rPr lang="en-US" sz="2600" dirty="0">
                <a:effectLst/>
                <a:latin typeface="Symbol" pitchFamily="18" charset="2"/>
              </a:rPr>
              <a:t> </a:t>
            </a:r>
            <a:r>
              <a:rPr lang="en-US" sz="2600" dirty="0">
                <a:effectLst/>
              </a:rPr>
              <a:t>0.1 = 90 units</a:t>
            </a:r>
            <a:r>
              <a:rPr lang="en-US" sz="2600" dirty="0" smtClean="0">
                <a:effectLst/>
              </a:rPr>
              <a:t>.</a:t>
            </a:r>
          </a:p>
          <a:p>
            <a:pPr marL="114300" lvl="1">
              <a:spcBef>
                <a:spcPct val="20000"/>
              </a:spcBef>
            </a:pPr>
            <a:endParaRPr lang="en-US" sz="2600" dirty="0">
              <a:effectLst/>
            </a:endParaRPr>
          </a:p>
          <a:p>
            <a:pPr marL="114300" lvl="1">
              <a:spcBef>
                <a:spcPct val="20000"/>
              </a:spcBef>
            </a:pPr>
            <a:r>
              <a:rPr lang="en-US" sz="2600" dirty="0">
                <a:effectLst/>
              </a:rPr>
              <a:t>Beth would also have 90 units of utility if her wealth was $7000 with certainty.</a:t>
            </a:r>
          </a:p>
          <a:p>
            <a:pPr marL="114300" lvl="1">
              <a:spcBef>
                <a:spcPct val="20000"/>
              </a:spcBef>
            </a:pPr>
            <a:endParaRPr lang="en-US" sz="2600" dirty="0">
              <a:effectLst/>
            </a:endParaRPr>
          </a:p>
        </p:txBody>
      </p:sp>
      <p:sp>
        <p:nvSpPr>
          <p:cNvPr id="279581" name="Rectangle 29"/>
          <p:cNvSpPr>
            <a:spLocks noChangeArrowheads="1"/>
          </p:cNvSpPr>
          <p:nvPr/>
        </p:nvSpPr>
        <p:spPr bwMode="auto">
          <a:xfrm>
            <a:off x="387350" y="25703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effectLst/>
              </a:rPr>
              <a:t>Suppose the probability that Beth will have an accident is 0.10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.</a:t>
            </a:r>
          </a:p>
          <a:p>
            <a:endParaRPr lang="en-US" sz="2400" dirty="0">
              <a:solidFill>
                <a:schemeClr val="tx2"/>
              </a:solidFill>
              <a:effectLst/>
            </a:endParaRPr>
          </a:p>
          <a:p>
            <a:r>
              <a:rPr lang="en-US" sz="2400" dirty="0" smtClean="0">
                <a:solidFill>
                  <a:schemeClr val="tx2"/>
                </a:solidFill>
                <a:effectLst/>
              </a:rPr>
              <a:t>Without </a:t>
            </a:r>
            <a:r>
              <a:rPr lang="en-US" sz="2400" dirty="0">
                <a:solidFill>
                  <a:schemeClr val="tx2"/>
                </a:solidFill>
                <a:effectLst/>
              </a:rPr>
              <a:t>insurance, Beth’s expected wealth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is: </a:t>
            </a:r>
          </a:p>
          <a:p>
            <a:r>
              <a:rPr lang="en-US" sz="2400" dirty="0" smtClean="0">
                <a:solidFill>
                  <a:schemeClr val="tx2"/>
                </a:solidFill>
                <a:effectLst/>
              </a:rPr>
              <a:t>$</a:t>
            </a:r>
            <a:r>
              <a:rPr lang="en-US" sz="2400" dirty="0">
                <a:solidFill>
                  <a:schemeClr val="tx2"/>
                </a:solidFill>
                <a:effectLst/>
              </a:rPr>
              <a:t>10,000 </a:t>
            </a:r>
            <a:r>
              <a:rPr lang="en-US" sz="2400" dirty="0">
                <a:solidFill>
                  <a:schemeClr val="tx2"/>
                </a:solidFill>
                <a:effectLst/>
                <a:sym typeface="Symbol" pitchFamily="18" charset="2"/>
              </a:rPr>
              <a:t></a:t>
            </a:r>
            <a:r>
              <a:rPr lang="en-US" sz="2400" dirty="0">
                <a:solidFill>
                  <a:schemeClr val="tx2"/>
                </a:solidFill>
                <a:effectLst/>
              </a:rPr>
              <a:t> 0.9 + $0 </a:t>
            </a:r>
            <a:r>
              <a:rPr lang="en-US" sz="2400" dirty="0">
                <a:solidFill>
                  <a:schemeClr val="tx2"/>
                </a:solidFill>
                <a:effectLst/>
                <a:sym typeface="Symbol" pitchFamily="18" charset="2"/>
              </a:rPr>
              <a:t></a:t>
            </a:r>
            <a:r>
              <a:rPr lang="en-US" sz="2400" dirty="0">
                <a:solidFill>
                  <a:schemeClr val="tx2"/>
                </a:solidFill>
                <a:effectLst/>
              </a:rPr>
              <a:t> 0.1 = $9000.</a:t>
            </a:r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2520950" y="2743200"/>
            <a:ext cx="152400" cy="152400"/>
          </a:xfrm>
          <a:prstGeom prst="ellipse">
            <a:avLst/>
          </a:prstGeom>
          <a:solidFill>
            <a:srgbClr val="0C767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2597150" y="2819400"/>
            <a:ext cx="0" cy="24765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244475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664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1" grpId="0" animBg="1"/>
      <p:bldP spid="279563" grpId="0" animBg="1"/>
      <p:bldP spid="279569" grpId="0"/>
      <p:bldP spid="279571" grpId="0" animBg="1"/>
      <p:bldP spid="279572" grpId="0"/>
      <p:bldP spid="279575" grpId="0" animBg="1"/>
      <p:bldP spid="279579" grpId="0" uiExpand="1" build="p"/>
      <p:bldP spid="22" grpId="0" animBg="1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077200" cy="4038600"/>
          </a:xfrm>
        </p:spPr>
        <p:txBody>
          <a:bodyPr/>
          <a:lstStyle/>
          <a:p>
            <a:r>
              <a:rPr lang="en-US" sz="3600"/>
              <a:t>If there are many people like Beth, each with a $10,000 car and each with a 10 percent chance of having an accident, an insurance company pays out $1,000 per person on the average, which is less than Beth’s willingness to pay for insurance.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3048000" y="457200"/>
            <a:ext cx="30321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effectLst/>
              </a:rPr>
              <a:t>Probability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52400" y="1600200"/>
            <a:ext cx="8686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10000"/>
              </a:spcBef>
            </a:pPr>
            <a:r>
              <a:rPr lang="en-US" sz="2800" dirty="0">
                <a:effectLst/>
              </a:rPr>
              <a:t>A number between 0 and 1 that measures the chance that an event will occur.</a:t>
            </a:r>
          </a:p>
          <a:p>
            <a:pPr lvl="1">
              <a:spcBef>
                <a:spcPct val="10000"/>
              </a:spcBef>
            </a:pPr>
            <a:r>
              <a:rPr lang="en-US" sz="2800" dirty="0">
                <a:effectLst/>
              </a:rPr>
              <a:t>If probability = 0, the event will definitely not occur.</a:t>
            </a:r>
          </a:p>
          <a:p>
            <a:pPr lvl="1">
              <a:spcBef>
                <a:spcPct val="10000"/>
              </a:spcBef>
            </a:pPr>
            <a:r>
              <a:rPr lang="en-US" sz="2800" dirty="0">
                <a:effectLst/>
              </a:rPr>
              <a:t>If probability = 1, the event will definitely occur.</a:t>
            </a:r>
          </a:p>
          <a:p>
            <a:pPr lvl="1">
              <a:spcBef>
                <a:spcPct val="10000"/>
              </a:spcBef>
            </a:pPr>
            <a:r>
              <a:rPr lang="en-US" sz="2800" dirty="0">
                <a:effectLst/>
              </a:rPr>
              <a:t>If probability = 0.5, the event is just as likely to occur as not</a:t>
            </a:r>
            <a:r>
              <a:rPr lang="en-US" sz="2800" dirty="0" smtClean="0">
                <a:effectLst/>
              </a:rPr>
              <a:t>.</a:t>
            </a:r>
          </a:p>
          <a:p>
            <a:pPr lvl="1">
              <a:spcBef>
                <a:spcPct val="10000"/>
              </a:spcBef>
            </a:pPr>
            <a:endParaRPr lang="en-US" sz="2800" dirty="0">
              <a:effectLst/>
            </a:endParaRPr>
          </a:p>
          <a:p>
            <a:pPr lvl="1">
              <a:spcBef>
                <a:spcPct val="10000"/>
              </a:spcBef>
            </a:pPr>
            <a:r>
              <a:rPr lang="en-US" sz="2800" dirty="0">
                <a:effectLst/>
              </a:rPr>
              <a:t>Example:  The probability that a fair (balanced coin) will land heads is 0.5.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8" name="Line 4"/>
          <p:cNvSpPr>
            <a:spLocks noChangeShapeType="1"/>
          </p:cNvSpPr>
          <p:nvPr/>
        </p:nvSpPr>
        <p:spPr bwMode="auto">
          <a:xfrm>
            <a:off x="1363663" y="266858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49" name="Line 5"/>
          <p:cNvSpPr>
            <a:spLocks noChangeShapeType="1"/>
          </p:cNvSpPr>
          <p:nvPr/>
        </p:nvSpPr>
        <p:spPr bwMode="auto">
          <a:xfrm>
            <a:off x="1363663" y="5546725"/>
            <a:ext cx="426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4870450" y="5622925"/>
            <a:ext cx="297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/>
              </a:rPr>
              <a:t>Wealth</a:t>
            </a:r>
            <a:br>
              <a:rPr lang="en-US" sz="2000" b="1">
                <a:effectLst/>
              </a:rPr>
            </a:br>
            <a:r>
              <a:rPr lang="en-US" sz="2000" b="1">
                <a:effectLst/>
              </a:rPr>
              <a:t>(thousands of dollars)</a:t>
            </a:r>
          </a:p>
        </p:txBody>
      </p:sp>
      <p:sp>
        <p:nvSpPr>
          <p:cNvPr id="262152" name="Text Box 8"/>
          <p:cNvSpPr txBox="1">
            <a:spLocks noChangeArrowheads="1"/>
          </p:cNvSpPr>
          <p:nvPr/>
        </p:nvSpPr>
        <p:spPr bwMode="auto">
          <a:xfrm>
            <a:off x="457200" y="2498725"/>
            <a:ext cx="906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effectLst/>
              </a:rPr>
              <a:t>Total Utility</a:t>
            </a:r>
          </a:p>
        </p:txBody>
      </p:sp>
      <p:sp>
        <p:nvSpPr>
          <p:cNvPr id="262153" name="Text Box 9"/>
          <p:cNvSpPr txBox="1">
            <a:spLocks noChangeArrowheads="1"/>
          </p:cNvSpPr>
          <p:nvPr/>
        </p:nvSpPr>
        <p:spPr bwMode="auto">
          <a:xfrm>
            <a:off x="3962400" y="2971800"/>
            <a:ext cx="658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9966"/>
                </a:solidFill>
                <a:effectLst/>
              </a:rPr>
              <a:t>TU</a:t>
            </a:r>
          </a:p>
        </p:txBody>
      </p:sp>
      <p:sp>
        <p:nvSpPr>
          <p:cNvPr id="262157" name="Arc 13"/>
          <p:cNvSpPr>
            <a:spLocks/>
          </p:cNvSpPr>
          <p:nvPr/>
        </p:nvSpPr>
        <p:spPr bwMode="auto">
          <a:xfrm flipH="1">
            <a:off x="1363663" y="2743200"/>
            <a:ext cx="3173412" cy="2803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0800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2159" name="Rectangle 15"/>
          <p:cNvSpPr>
            <a:spLocks noChangeArrowheads="1"/>
          </p:cNvSpPr>
          <p:nvPr/>
        </p:nvSpPr>
        <p:spPr bwMode="auto">
          <a:xfrm>
            <a:off x="228600" y="350838"/>
            <a:ext cx="86868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/>
            <a:r>
              <a:rPr lang="en-US" sz="3200">
                <a:effectLst/>
              </a:rPr>
              <a:t>As wealth increases, so does the </a:t>
            </a:r>
            <a:r>
              <a:rPr lang="en-US" sz="3200" b="1" i="1">
                <a:effectLst/>
              </a:rPr>
              <a:t>total utility</a:t>
            </a:r>
            <a:r>
              <a:rPr lang="en-US" sz="3200">
                <a:effectLst/>
              </a:rPr>
              <a:t> of wealth.</a:t>
            </a:r>
          </a:p>
          <a:p>
            <a:pPr marL="114300" lvl="1"/>
            <a:r>
              <a:rPr lang="en-US" sz="3200">
                <a:effectLst/>
              </a:rPr>
              <a:t>But the </a:t>
            </a:r>
            <a:r>
              <a:rPr lang="en-US" sz="3200" b="1" i="1">
                <a:effectLst/>
              </a:rPr>
              <a:t>marginal utility</a:t>
            </a:r>
            <a:r>
              <a:rPr lang="en-US" sz="3200">
                <a:effectLst/>
              </a:rPr>
              <a:t> of wealth diminishes.</a:t>
            </a:r>
          </a:p>
        </p:txBody>
      </p:sp>
      <p:sp>
        <p:nvSpPr>
          <p:cNvPr id="262161" name="Text Box 17"/>
          <p:cNvSpPr txBox="1">
            <a:spLocks noChangeArrowheads="1"/>
          </p:cNvSpPr>
          <p:nvPr/>
        </p:nvSpPr>
        <p:spPr bwMode="auto">
          <a:xfrm>
            <a:off x="5181600" y="2514600"/>
            <a:ext cx="33528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/>
            <a:r>
              <a:rPr lang="en-US" sz="3200">
                <a:effectLst/>
              </a:rPr>
              <a:t>In other words,  the slope of the total utility curve is positive but decreasing.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9" grpId="0" uiExpand="1" build="p"/>
      <p:bldP spid="2621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12838"/>
            <a:ext cx="8229600" cy="1630362"/>
          </a:xfrm>
        </p:spPr>
        <p:txBody>
          <a:bodyPr/>
          <a:lstStyle/>
          <a:p>
            <a:pPr algn="l"/>
            <a:r>
              <a:rPr lang="en-US" sz="2800" dirty="0"/>
              <a:t>When there is uncertainty, people do not know the </a:t>
            </a:r>
            <a:r>
              <a:rPr lang="en-US" sz="2800" b="1" i="1" dirty="0"/>
              <a:t>actual</a:t>
            </a:r>
            <a:r>
              <a:rPr lang="en-US" sz="2800" i="1" dirty="0"/>
              <a:t> </a:t>
            </a:r>
            <a:r>
              <a:rPr lang="en-US" sz="2800" dirty="0"/>
              <a:t>utility they will get from taking a particular action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533400" y="2819400"/>
            <a:ext cx="8001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/>
            <a:r>
              <a:rPr lang="en-US" sz="2800" dirty="0">
                <a:effectLst/>
              </a:rPr>
              <a:t>They do know the utility they </a:t>
            </a:r>
            <a:r>
              <a:rPr lang="en-US" sz="2800" b="1" i="1" dirty="0">
                <a:effectLst/>
              </a:rPr>
              <a:t>expect</a:t>
            </a:r>
            <a:r>
              <a:rPr lang="en-US" sz="2800" i="1" dirty="0">
                <a:effectLst/>
              </a:rPr>
              <a:t> </a:t>
            </a:r>
            <a:r>
              <a:rPr lang="en-US" sz="2800" dirty="0">
                <a:effectLst/>
              </a:rPr>
              <a:t>to get</a:t>
            </a:r>
            <a:r>
              <a:rPr lang="en-US" sz="2800" dirty="0" smtClean="0">
                <a:effectLst/>
              </a:rPr>
              <a:t>.</a:t>
            </a:r>
          </a:p>
          <a:p>
            <a:pPr marL="114300" lvl="1"/>
            <a:endParaRPr lang="en-US" sz="2800" dirty="0">
              <a:effectLst/>
            </a:endParaRPr>
          </a:p>
          <a:p>
            <a:pPr marL="114300" lvl="1"/>
            <a:r>
              <a:rPr lang="en-US" sz="2800" dirty="0">
                <a:effectLst/>
              </a:rPr>
              <a:t>Expected utility is the average utility of all possible outcomes.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Expected Value</a:t>
            </a:r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457200" y="1295400"/>
            <a:ext cx="838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effectLst/>
              </a:rPr>
              <a:t>Suppose you have a generous but forgetful aunt.  There is a 50% probability that she will remember your birthday and send you a check for $100.  There is also a 50% probability that she will forget you birthday and send you nothing</a:t>
            </a:r>
            <a:r>
              <a:rPr lang="en-US" sz="2400" dirty="0" smtClean="0">
                <a:effectLst/>
              </a:rPr>
              <a:t>.</a:t>
            </a:r>
          </a:p>
          <a:p>
            <a:pPr>
              <a:spcBef>
                <a:spcPct val="20000"/>
              </a:spcBef>
            </a:pPr>
            <a:endParaRPr lang="en-US" sz="2400" dirty="0">
              <a:effectLst/>
            </a:endParaRPr>
          </a:p>
          <a:p>
            <a:pPr>
              <a:spcBef>
                <a:spcPct val="20000"/>
              </a:spcBef>
            </a:pPr>
            <a:r>
              <a:rPr lang="en-US" sz="2400" dirty="0">
                <a:effectLst/>
              </a:rPr>
              <a:t>What is the expected value of the gift (G) you will receive from your aunt for your birthday</a:t>
            </a:r>
            <a:r>
              <a:rPr lang="en-US" sz="2400" dirty="0" smtClean="0">
                <a:effectLst/>
              </a:rPr>
              <a:t>?</a:t>
            </a:r>
          </a:p>
          <a:p>
            <a:pPr>
              <a:spcBef>
                <a:spcPct val="20000"/>
              </a:spcBef>
            </a:pPr>
            <a:endParaRPr lang="en-US" sz="24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3340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/>
              </a:rPr>
              <a:t>E(G) = 0.5 (0) + 0.5 (100) = 50.</a:t>
            </a:r>
          </a:p>
          <a:p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9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477963"/>
          </a:xfrm>
        </p:spPr>
        <p:txBody>
          <a:bodyPr/>
          <a:lstStyle/>
          <a:p>
            <a:r>
              <a:rPr lang="en-US" sz="4000"/>
              <a:t>E(X) = p</a:t>
            </a:r>
            <a:r>
              <a:rPr lang="en-US" sz="4000" baseline="-25000"/>
              <a:t>1</a:t>
            </a:r>
            <a:r>
              <a:rPr lang="en-US" sz="4000"/>
              <a:t>X</a:t>
            </a:r>
            <a:r>
              <a:rPr lang="en-US" sz="4000" baseline="-25000"/>
              <a:t>1</a:t>
            </a:r>
            <a:r>
              <a:rPr lang="en-US" sz="4000"/>
              <a:t> + p</a:t>
            </a:r>
            <a:r>
              <a:rPr lang="en-US" sz="4000" baseline="-25000"/>
              <a:t>2</a:t>
            </a:r>
            <a:r>
              <a:rPr lang="en-US" sz="4000"/>
              <a:t>X</a:t>
            </a:r>
            <a:r>
              <a:rPr lang="en-US" sz="4000" baseline="-25000"/>
              <a:t>2 </a:t>
            </a:r>
            <a:r>
              <a:rPr lang="en-US" sz="4000"/>
              <a:t>+ p</a:t>
            </a:r>
            <a:r>
              <a:rPr lang="en-US" sz="4000" baseline="-25000"/>
              <a:t>3</a:t>
            </a:r>
            <a:r>
              <a:rPr lang="en-US" sz="4000"/>
              <a:t>X</a:t>
            </a:r>
            <a:r>
              <a:rPr lang="en-US" sz="4000" baseline="-25000"/>
              <a:t>3 </a:t>
            </a:r>
            <a:r>
              <a:rPr lang="en-US" sz="4000"/>
              <a:t>+ …</a:t>
            </a:r>
            <a:r>
              <a:rPr lang="en-US" sz="4000" baseline="-25000"/>
              <a:t> </a:t>
            </a:r>
            <a:r>
              <a:rPr lang="en-US" sz="4000"/>
              <a:t>+ p</a:t>
            </a:r>
            <a:r>
              <a:rPr lang="en-US" sz="4000" baseline="-25000"/>
              <a:t>k</a:t>
            </a:r>
            <a:r>
              <a:rPr lang="en-US" sz="4000"/>
              <a:t>X</a:t>
            </a:r>
            <a:r>
              <a:rPr lang="en-US" sz="4000" baseline="-25000"/>
              <a:t>k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381000" y="2743200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effectLst/>
              </a:rPr>
              <a:t>So to calculate the expected value, </a:t>
            </a:r>
            <a:br>
              <a:rPr lang="en-US" sz="2800" dirty="0">
                <a:solidFill>
                  <a:schemeClr val="tx2"/>
                </a:solidFill>
                <a:effectLst/>
              </a:rPr>
            </a:br>
            <a:r>
              <a:rPr lang="en-US" sz="2800" dirty="0">
                <a:solidFill>
                  <a:schemeClr val="tx2"/>
                </a:solidFill>
                <a:effectLst/>
              </a:rPr>
              <a:t>you take the amount of each possible outcome, multiply it by the probability of that outcome, and add the products together.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03238"/>
            <a:ext cx="8229600" cy="2011362"/>
          </a:xfrm>
        </p:spPr>
        <p:txBody>
          <a:bodyPr/>
          <a:lstStyle/>
          <a:p>
            <a:pPr algn="l"/>
            <a:r>
              <a:rPr lang="en-US" sz="2800" dirty="0"/>
              <a:t>Apart from concerns about your aunt’s health, would you rather have your aunt send a $50 check with certainty over the current situation?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743200"/>
            <a:ext cx="7391400" cy="3382963"/>
          </a:xfrm>
        </p:spPr>
        <p:txBody>
          <a:bodyPr/>
          <a:lstStyle/>
          <a:p>
            <a:r>
              <a:rPr lang="en-US" sz="2800" dirty="0"/>
              <a:t>If the answer is yes, you are </a:t>
            </a:r>
            <a:r>
              <a:rPr lang="en-US" sz="2800" b="1" dirty="0"/>
              <a:t>risk averse</a:t>
            </a:r>
            <a:r>
              <a:rPr lang="en-US" sz="2800" dirty="0"/>
              <a:t>.</a:t>
            </a:r>
          </a:p>
          <a:p>
            <a:r>
              <a:rPr lang="en-US" sz="2800" dirty="0"/>
              <a:t>If you prefer the current situation, you are </a:t>
            </a:r>
            <a:r>
              <a:rPr lang="en-US" sz="2800" b="1" dirty="0"/>
              <a:t>risk loving</a:t>
            </a:r>
            <a:r>
              <a:rPr lang="en-US" sz="2800" dirty="0"/>
              <a:t>.</a:t>
            </a:r>
          </a:p>
          <a:p>
            <a:r>
              <a:rPr lang="en-US" sz="2800" dirty="0"/>
              <a:t>If you are indifferent between the two situations, you are </a:t>
            </a:r>
            <a:r>
              <a:rPr lang="en-US" sz="2800" b="1" dirty="0"/>
              <a:t>risk neutral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2800"/>
              <a:t>In general,</a:t>
            </a:r>
          </a:p>
        </p:txBody>
      </p:sp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457200" y="9144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effectLst/>
              </a:rPr>
              <a:t>A </a:t>
            </a:r>
            <a:r>
              <a:rPr lang="en-US" sz="2800" b="1" i="1">
                <a:effectLst/>
              </a:rPr>
              <a:t>risk-neutral</a:t>
            </a:r>
            <a:r>
              <a:rPr lang="en-US" sz="2800">
                <a:effectLst/>
              </a:rPr>
              <a:t> person cares only about </a:t>
            </a:r>
            <a:r>
              <a:rPr lang="en-US" sz="2800" i="1">
                <a:effectLst/>
              </a:rPr>
              <a:t>expected wealth </a:t>
            </a:r>
            <a:r>
              <a:rPr lang="en-US" sz="2800">
                <a:effectLst/>
              </a:rPr>
              <a:t>and doesn’t care how much uncertainty there is</a:t>
            </a:r>
            <a:r>
              <a:rPr lang="en-US" sz="2800" b="1">
                <a:effectLst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effectLst/>
              </a:rPr>
              <a:t>A </a:t>
            </a:r>
            <a:r>
              <a:rPr lang="en-US" sz="2800" b="1" i="1">
                <a:effectLst/>
              </a:rPr>
              <a:t>risk-averse</a:t>
            </a:r>
            <a:r>
              <a:rPr lang="en-US" sz="2800">
                <a:effectLst/>
              </a:rPr>
              <a:t> person prefers the expected wealth with certainty over the risky situation with the same expected wealth.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effectLst/>
              </a:rPr>
              <a:t>A </a:t>
            </a:r>
            <a:r>
              <a:rPr lang="en-US" sz="2800" b="1" i="1">
                <a:effectLst/>
              </a:rPr>
              <a:t>risk-loving</a:t>
            </a:r>
            <a:r>
              <a:rPr lang="en-US" sz="2800">
                <a:effectLst/>
              </a:rPr>
              <a:t> person enjoys the thrill of the gamble, and so prefers the risky situation over a situation with the same expected wealth with certainty.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effectLst/>
              </a:rPr>
              <a:t>Most people are risk averse, but some people are more risk averse</a:t>
            </a:r>
            <a:r>
              <a:rPr lang="en-US" sz="2800" i="1">
                <a:effectLst/>
              </a:rPr>
              <a:t> </a:t>
            </a:r>
            <a:r>
              <a:rPr lang="en-US" sz="2800">
                <a:effectLst/>
              </a:rPr>
              <a:t>than others.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0"/>
            <a:ext cx="8229600" cy="71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/>
              <a:t>Insurance</a:t>
            </a: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533400" y="2438400"/>
            <a:ext cx="7924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sz="3600">
                <a:effectLst/>
              </a:rPr>
              <a:t>Insurance works by pooling risks.</a:t>
            </a:r>
          </a:p>
          <a:p>
            <a:pPr lvl="1"/>
            <a:r>
              <a:rPr lang="en-US" sz="3600">
                <a:effectLst/>
              </a:rPr>
              <a:t>It is profitable because people are risk averse.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6e">
  <a:themeElements>
    <a:clrScheme name="US6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US6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US6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6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6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6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6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6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6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3_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ustom Design">
  <a:themeElements>
    <a:clrScheme name="1_Custom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ustom Design">
  <a:themeElements>
    <a:clrScheme name="Custom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US6e</Template>
  <TotalTime>3645</TotalTime>
  <Words>599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Gill Sans MT</vt:lpstr>
      <vt:lpstr>Symbol</vt:lpstr>
      <vt:lpstr>Wingdings</vt:lpstr>
      <vt:lpstr>US6e</vt:lpstr>
      <vt:lpstr>1_Default Design</vt:lpstr>
      <vt:lpstr>2_Default Design</vt:lpstr>
      <vt:lpstr>3_Default Design</vt:lpstr>
      <vt:lpstr>1_Custom Design</vt:lpstr>
      <vt:lpstr>2_Custom Design</vt:lpstr>
      <vt:lpstr>Custom Design</vt:lpstr>
      <vt:lpstr>PowerPoint Presentation</vt:lpstr>
      <vt:lpstr>PowerPoint Presentation</vt:lpstr>
      <vt:lpstr>PowerPoint Presentation</vt:lpstr>
      <vt:lpstr>When there is uncertainty, people do not know the actual utility they will get from taking a particular action. </vt:lpstr>
      <vt:lpstr>Expected Value</vt:lpstr>
      <vt:lpstr>E(X) = p1X1 + p2X2 + p3X3 + … + pkXk</vt:lpstr>
      <vt:lpstr>Apart from concerns about your aunt’s health, would you rather have your aunt send a $50 check with certainty over the current situation?</vt:lpstr>
      <vt:lpstr>In general,</vt:lpstr>
      <vt:lpstr>Insurance</vt:lpstr>
      <vt:lpstr>Example:  Beth’s only wealth is a $10,000 car.</vt:lpstr>
      <vt:lpstr>PowerPoint Presentation</vt:lpstr>
      <vt:lpstr>If there are many people like Beth, each with a $10,000 car and each with a 10 percent chance of having an accident, an insurance company pays out $1,000 per person on the average, which is less than Beth’s willingness to pay for insurance.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Dalton, Christina</cp:lastModifiedBy>
  <cp:revision>51</cp:revision>
  <dcterms:created xsi:type="dcterms:W3CDTF">2002-06-16T06:13:43Z</dcterms:created>
  <dcterms:modified xsi:type="dcterms:W3CDTF">2015-02-05T22:20:08Z</dcterms:modified>
</cp:coreProperties>
</file>