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1073" r:id="rId2"/>
    <p:sldId id="1912" r:id="rId3"/>
    <p:sldId id="1074" r:id="rId4"/>
    <p:sldId id="1076" r:id="rId5"/>
    <p:sldId id="1077" r:id="rId6"/>
    <p:sldId id="1079" r:id="rId7"/>
    <p:sldId id="1080" r:id="rId8"/>
    <p:sldId id="1081" r:id="rId9"/>
    <p:sldId id="1082" r:id="rId10"/>
    <p:sldId id="1085" r:id="rId11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00"/>
    <a:srgbClr val="0000FF"/>
    <a:srgbClr val="FF0000"/>
    <a:srgbClr val="9933FF"/>
    <a:srgbClr val="00FF00"/>
    <a:srgbClr val="9900CC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 autoAdjust="0"/>
  </p:normalViewPr>
  <p:slideViewPr>
    <p:cSldViewPr>
      <p:cViewPr varScale="1">
        <p:scale>
          <a:sx n="62" d="100"/>
          <a:sy n="62" d="100"/>
        </p:scale>
        <p:origin x="984" y="7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4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28336" y="2057400"/>
            <a:ext cx="107161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There are a lot of things that happened, and a lot of times and temperatures were named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Some of them were no better than approximations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  <a:sym typeface="Symbol" pitchFamily="18" charset="2"/>
              </a:rPr>
              <a:t>However, the </a:t>
            </a:r>
            <a:r>
              <a:rPr lang="en-US" sz="2000" u="sng" dirty="0">
                <a:solidFill>
                  <a:srgbClr val="9933FF"/>
                </a:solidFill>
                <a:sym typeface="Symbol" pitchFamily="18" charset="2"/>
              </a:rPr>
              <a:t>order</a:t>
            </a:r>
            <a:r>
              <a:rPr lang="en-US" sz="2000" dirty="0">
                <a:solidFill>
                  <a:srgbClr val="9933FF"/>
                </a:solidFill>
                <a:sym typeface="Symbol" pitchFamily="18" charset="2"/>
              </a:rPr>
              <a:t> in which they occurred is pretty well 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 </a:t>
            </a:r>
            <a:r>
              <a:rPr lang="en-US" sz="2000" u="sng" dirty="0">
                <a:solidFill>
                  <a:srgbClr val="0000FF"/>
                </a:solidFill>
                <a:sym typeface="Symbol" pitchFamily="18" charset="2"/>
              </a:rPr>
              <a:t>don’t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expect you to remember all the details of when they happened and at what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I </a:t>
            </a:r>
            <a:r>
              <a:rPr lang="en-US" sz="2000" u="sng" dirty="0">
                <a:solidFill>
                  <a:srgbClr val="FF0000"/>
                </a:solidFill>
                <a:sym typeface="Symbol" pitchFamily="18" charset="2"/>
              </a:rPr>
              <a:t>do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expect you to remember the order in which they happened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And you should know a few approximate dates and temperatures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699" y="7620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History of the Universe Stuff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BFB614C-1931-0207-5A24-AE862F4B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So, What’s on the Test?</a:t>
            </a:r>
          </a:p>
        </p:txBody>
      </p:sp>
    </p:spTree>
    <p:extLst>
      <p:ext uri="{BB962C8B-B14F-4D97-AF65-F5344CB8AC3E}">
        <p14:creationId xmlns:p14="http://schemas.microsoft.com/office/powerpoint/2010/main" val="6486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62" y="3335359"/>
            <a:ext cx="3646714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17" y="3533481"/>
            <a:ext cx="3329074" cy="3322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3433373"/>
            <a:ext cx="5267036" cy="346157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End of Material for Cosmology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762000"/>
            <a:ext cx="5495146" cy="2747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63" y="762000"/>
            <a:ext cx="5641428" cy="2772905"/>
          </a:xfrm>
          <a:prstGeom prst="rect">
            <a:avLst/>
          </a:prstGeom>
        </p:spPr>
      </p:pic>
      <p:pic>
        <p:nvPicPr>
          <p:cNvPr id="5" name="galaxy">
            <a:hlinkClick r:id="" action="ppaction://media"/>
            <a:extLst>
              <a:ext uri="{FF2B5EF4-FFF2-40B4-BE49-F238E27FC236}">
                <a16:creationId xmlns:a16="http://schemas.microsoft.com/office/drawing/2014/main" id="{C6C68809-C2F2-40A6-9674-73D3A7BB2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3200" y="3225800"/>
            <a:ext cx="406400" cy="406400"/>
          </a:xfrm>
          <a:prstGeom prst="rect">
            <a:avLst/>
          </a:prstGeom>
        </p:spPr>
      </p:pic>
      <p:pic>
        <p:nvPicPr>
          <p:cNvPr id="2" name="galaxy">
            <a:hlinkClick r:id="" action="ppaction://media"/>
            <a:extLst>
              <a:ext uri="{FF2B5EF4-FFF2-40B4-BE49-F238E27FC236}">
                <a16:creationId xmlns:a16="http://schemas.microsoft.com/office/drawing/2014/main" id="{F19DB498-6096-6354-CD0F-DADB5C24E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32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7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302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Outline of History of Universe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913949"/>
            <a:ext cx="10515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</a:rPr>
              <a:t>Time</a:t>
            </a:r>
            <a:r>
              <a:rPr lang="en-US" sz="2000" dirty="0">
                <a:solidFill>
                  <a:schemeClr val="tx1"/>
                </a:solidFill>
              </a:rPr>
              <a:t>	   </a:t>
            </a:r>
            <a:r>
              <a:rPr lang="en-US" sz="2000" i="1" u="sng" dirty="0">
                <a:solidFill>
                  <a:schemeClr val="tx1"/>
                </a:solidFill>
              </a:rPr>
              <a:t>T</a:t>
            </a:r>
            <a:r>
              <a:rPr lang="en-US" sz="2000" u="sng" dirty="0">
                <a:solidFill>
                  <a:schemeClr val="tx1"/>
                </a:solidFill>
              </a:rPr>
              <a:t> or </a:t>
            </a:r>
            <a:r>
              <a:rPr lang="en-US" sz="2000" i="1" u="sng" dirty="0" err="1">
                <a:solidFill>
                  <a:schemeClr val="tx1"/>
                </a:solidFill>
              </a:rPr>
              <a:t>k</a:t>
            </a:r>
            <a:r>
              <a:rPr lang="en-US" sz="2000" i="1" u="sng" baseline="-25000" dirty="0" err="1">
                <a:solidFill>
                  <a:schemeClr val="tx1"/>
                </a:solidFill>
              </a:rPr>
              <a:t>B</a:t>
            </a:r>
            <a:r>
              <a:rPr lang="en-US" sz="2000" i="1" u="sng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u="sng" dirty="0">
                <a:solidFill>
                  <a:schemeClr val="tx1"/>
                </a:solidFill>
              </a:rPr>
              <a:t>Events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-43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18</a:t>
            </a:r>
            <a:r>
              <a:rPr lang="en-US" sz="2000" dirty="0">
                <a:solidFill>
                  <a:srgbClr val="0000FF"/>
                </a:solidFill>
              </a:rPr>
              <a:t> GeV	Planck Era; time becomes meaningless?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-39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16</a:t>
            </a:r>
            <a:r>
              <a:rPr lang="en-US" sz="2000" dirty="0">
                <a:solidFill>
                  <a:srgbClr val="0000FF"/>
                </a:solidFill>
              </a:rPr>
              <a:t> GeV	Inflation begins; forces unified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-35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15</a:t>
            </a:r>
            <a:r>
              <a:rPr lang="en-US" sz="2000" dirty="0">
                <a:solidFill>
                  <a:srgbClr val="0000FF"/>
                </a:solidFill>
              </a:rPr>
              <a:t> GeV	Inflation ends; reheating; forces separate; </a:t>
            </a:r>
            <a:r>
              <a:rPr lang="en-US" sz="2000" dirty="0" err="1">
                <a:solidFill>
                  <a:srgbClr val="0000FF"/>
                </a:solidFill>
              </a:rPr>
              <a:t>baryosynthesis</a:t>
            </a:r>
            <a:r>
              <a:rPr lang="en-US" sz="2000" dirty="0">
                <a:solidFill>
                  <a:srgbClr val="0000FF"/>
                </a:solidFill>
              </a:rPr>
              <a:t> (?)</a:t>
            </a:r>
          </a:p>
          <a:p>
            <a:pPr>
              <a:defRPr/>
            </a:pPr>
            <a:endParaRPr lang="en-US" sz="2000" dirty="0">
              <a:solidFill>
                <a:srgbClr val="9900CC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-13</a:t>
            </a:r>
            <a:r>
              <a:rPr lang="en-US" sz="2000" dirty="0">
                <a:solidFill>
                  <a:srgbClr val="9900CC"/>
                </a:solidFill>
              </a:rPr>
              <a:t> s	   1500 GeV	Supersymmetry breaking, LSP (dark matter)</a:t>
            </a: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-11</a:t>
            </a:r>
            <a:r>
              <a:rPr lang="en-US" sz="2000" dirty="0">
                <a:solidFill>
                  <a:srgbClr val="9900CC"/>
                </a:solidFill>
              </a:rPr>
              <a:t> s	   160 GeV	Electroweak symmetry breaking</a:t>
            </a:r>
          </a:p>
          <a:p>
            <a:pPr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14</a:t>
            </a:r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 s</a:t>
            </a:r>
            <a:r>
              <a:rPr lang="en-US" sz="2000" dirty="0">
                <a:solidFill>
                  <a:srgbClr val="C00000"/>
                </a:solidFill>
              </a:rPr>
              <a:t>	   150 MeV	Quark Confinement</a:t>
            </a:r>
          </a:p>
          <a:p>
            <a:pPr>
              <a:defRPr/>
            </a:pP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0.4 s	   1.5 MeV	Neutrino Decoupling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1.5 s	   0.7 MeV	Neutron/Proton </a:t>
            </a:r>
            <a:r>
              <a:rPr lang="en-US" sz="2000" dirty="0" err="1">
                <a:solidFill>
                  <a:srgbClr val="006600"/>
                </a:solidFill>
              </a:rPr>
              <a:t>freezeout</a:t>
            </a: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 s	   170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Electron/Positron annihilation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200 s	   80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Nucleosynthesis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57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0.76 eV	Matter-Radiation equality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370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0.26 eV	Recombination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600 My     30 K		First Structure/First Stars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13.8 </a:t>
            </a:r>
            <a:r>
              <a:rPr lang="en-US" sz="2000" dirty="0" err="1">
                <a:solidFill>
                  <a:srgbClr val="FF0000"/>
                </a:solidFill>
              </a:rPr>
              <a:t>Gy</a:t>
            </a:r>
            <a:r>
              <a:rPr lang="en-US" sz="2000" dirty="0">
                <a:solidFill>
                  <a:srgbClr val="FF0000"/>
                </a:solidFill>
              </a:rPr>
              <a:t>     2.725 K	Today</a:t>
            </a:r>
          </a:p>
        </p:txBody>
      </p:sp>
    </p:spTree>
    <p:extLst>
      <p:ext uri="{BB962C8B-B14F-4D97-AF65-F5344CB8AC3E}">
        <p14:creationId xmlns:p14="http://schemas.microsoft.com/office/powerpoint/2010/main" val="419807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92632" y="1166842"/>
            <a:ext cx="97657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Now: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~ 14 </a:t>
            </a:r>
            <a:r>
              <a:rPr lang="en-US" sz="2000" dirty="0" err="1">
                <a:solidFill>
                  <a:srgbClr val="006600"/>
                </a:solidFill>
                <a:sym typeface="Symbol" pitchFamily="18" charset="2"/>
              </a:rPr>
              <a:t>Gyr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~ 2.7 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Structure formation in the recent past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Recombination and matter/radiation equality: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~ 10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5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yr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~ 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Neutrino decoupling,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/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p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9900CC"/>
                </a:solidFill>
                <a:sym typeface="Symbol" pitchFamily="18" charset="2"/>
              </a:rPr>
              <a:t>freezeout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, </a:t>
            </a:r>
            <a:r>
              <a:rPr lang="en-US" sz="2000" i="1" dirty="0" err="1">
                <a:solidFill>
                  <a:srgbClr val="9900CC"/>
                </a:solidFill>
                <a:sym typeface="Symbol" pitchFamily="18" charset="2"/>
              </a:rPr>
              <a:t>e</a:t>
            </a:r>
            <a:r>
              <a:rPr lang="en-US" sz="2000" baseline="30000" dirty="0" err="1">
                <a:solidFill>
                  <a:srgbClr val="9900CC"/>
                </a:solidFill>
                <a:sym typeface="Symbol" pitchFamily="18" charset="2"/>
              </a:rPr>
              <a:t>+</a:t>
            </a:r>
            <a:r>
              <a:rPr lang="en-US" sz="2000" i="1" dirty="0" err="1">
                <a:solidFill>
                  <a:srgbClr val="9900CC"/>
                </a:solidFill>
                <a:sym typeface="Symbol" pitchFamily="18" charset="2"/>
              </a:rPr>
              <a:t>e</a:t>
            </a:r>
            <a:r>
              <a:rPr lang="en-US" sz="2000" baseline="30000" dirty="0">
                <a:solidFill>
                  <a:srgbClr val="9900CC"/>
                </a:solidFill>
                <a:sym typeface="Symbol" pitchFamily="18" charset="2"/>
              </a:rPr>
              <a:t>-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annihilation, nucleosynthesis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t 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~ s, </a:t>
            </a:r>
            <a:r>
              <a:rPr lang="en-US" sz="2000" i="1" dirty="0" err="1">
                <a:solidFill>
                  <a:srgbClr val="9900CC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9900CC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9900CC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~ MeV</a:t>
            </a:r>
            <a:endParaRPr lang="en-US" sz="2000" i="1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Everything else: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~ tiny, </a:t>
            </a: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~ hot</a:t>
            </a:r>
            <a:endParaRPr lang="en-US" sz="2000" i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Which Ones Should I Have </a:t>
            </a:r>
            <a:r>
              <a:rPr lang="en-US" altLang="en-US" sz="4400" i="1" dirty="0">
                <a:solidFill>
                  <a:schemeClr val="bg1"/>
                </a:solidFill>
              </a:rPr>
              <a:t>t</a:t>
            </a:r>
            <a:r>
              <a:rPr lang="en-US" altLang="en-US" sz="4400" dirty="0">
                <a:solidFill>
                  <a:schemeClr val="bg1"/>
                </a:solidFill>
              </a:rPr>
              <a:t> or </a:t>
            </a:r>
            <a:r>
              <a:rPr lang="en-US" altLang="en-US" sz="4400" i="1" dirty="0">
                <a:solidFill>
                  <a:schemeClr val="bg1"/>
                </a:solidFill>
              </a:rPr>
              <a:t>T</a:t>
            </a:r>
            <a:r>
              <a:rPr lang="en-US" altLang="en-US" sz="4400" dirty="0">
                <a:solidFill>
                  <a:schemeClr val="bg1"/>
                </a:solidFill>
              </a:rPr>
              <a:t> Memorized?</a:t>
            </a:r>
          </a:p>
        </p:txBody>
      </p:sp>
    </p:spTree>
    <p:extLst>
      <p:ext uri="{BB962C8B-B14F-4D97-AF65-F5344CB8AC3E}">
        <p14:creationId xmlns:p14="http://schemas.microsoft.com/office/powerpoint/2010/main" val="19100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04272" y="990600"/>
            <a:ext cx="107161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You should know that the scale factor of the universe (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), and all distances and wavelengths scale the same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All these factors are related to the red-shift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And the scale factor is also roughly inversely proportional to the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Why is this last relationship approximate?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Whenever a particle annihilates, its energy raises the temperature of everything else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Still, this formula works so well it is still good for approximations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Scaling</a:t>
            </a: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3068638" y="3197225"/>
          <a:ext cx="1466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31640" progId="Equation.DSMT4">
                  <p:embed/>
                </p:oleObj>
              </mc:Choice>
              <mc:Fallback>
                <p:oleObj name="Equation" r:id="rId2" imgW="838080" imgH="431640" progId="Equation.DSMT4">
                  <p:embed/>
                  <p:pic>
                    <p:nvPicPr>
                      <p:cNvPr id="4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3197225"/>
                        <a:ext cx="1466850" cy="7556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4482120" y="3230755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393480" progId="Equation.DSMT4">
                  <p:embed/>
                </p:oleObj>
              </mc:Choice>
              <mc:Fallback>
                <p:oleObj name="Equation" r:id="rId4" imgW="444240" imgH="393480" progId="Equation.DSMT4">
                  <p:embed/>
                  <p:pic>
                    <p:nvPicPr>
                      <p:cNvPr id="5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120" y="3230755"/>
                        <a:ext cx="777420" cy="68859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5"/>
          <p:cNvGraphicFramePr>
            <a:graphicFrameLocks noChangeAspect="1"/>
          </p:cNvGraphicFramePr>
          <p:nvPr/>
        </p:nvGraphicFramePr>
        <p:xfrm>
          <a:off x="5238136" y="3231750"/>
          <a:ext cx="55503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393480" progId="Equation.DSMT4">
                  <p:embed/>
                </p:oleObj>
              </mc:Choice>
              <mc:Fallback>
                <p:oleObj name="Equation" r:id="rId6" imgW="317160" imgH="393480" progId="Equation.DSMT4">
                  <p:embed/>
                  <p:pic>
                    <p:nvPicPr>
                      <p:cNvPr id="6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136" y="3231750"/>
                        <a:ext cx="555030" cy="68859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969231" y="3140218"/>
            <a:ext cx="2898169" cy="8698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2400" y="2006600"/>
            <a:ext cx="1083611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You should know how all components of the universe scale as the universe expands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Matter: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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~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a</a:t>
            </a:r>
            <a:r>
              <a:rPr lang="en-US" sz="2000" baseline="30000" dirty="0">
                <a:solidFill>
                  <a:srgbClr val="006600"/>
                </a:solidFill>
                <a:sym typeface="Symbol" pitchFamily="18" charset="2"/>
              </a:rPr>
              <a:t>–3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Includes both ordinary (baryonic) matter and dark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Radiation: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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~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–4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Includes any relativistic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Cosmological constant: 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~ 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30000" dirty="0">
                <a:solidFill>
                  <a:srgbClr val="FF0000"/>
                </a:solidFill>
                <a:sym typeface="Symbol" pitchFamily="18" charset="2"/>
              </a:rPr>
              <a:t>0</a:t>
            </a: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Does not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This allows us to relate densities at any time to densities today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Scaling And Densities</a:t>
            </a: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3505200" y="1147365"/>
          <a:ext cx="295533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431640" progId="Equation.DSMT4">
                  <p:embed/>
                </p:oleObj>
              </mc:Choice>
              <mc:Fallback>
                <p:oleObj name="Equation" r:id="rId2" imgW="1688760" imgH="431640" progId="Equation.DSMT4">
                  <p:embed/>
                  <p:pic>
                    <p:nvPicPr>
                      <p:cNvPr id="4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147365"/>
                        <a:ext cx="2955330" cy="75537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/>
        </p:nvGraphicFramePr>
        <p:xfrm>
          <a:off x="8255000" y="3176588"/>
          <a:ext cx="1888740" cy="19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1091880" progId="Equation.DSMT4">
                  <p:embed/>
                </p:oleObj>
              </mc:Choice>
              <mc:Fallback>
                <p:oleObj name="Equation" r:id="rId4" imgW="1079280" imgH="1091880" progId="Equation.DSMT4">
                  <p:embed/>
                  <p:pic>
                    <p:nvPicPr>
                      <p:cNvPr id="8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176588"/>
                        <a:ext cx="1888740" cy="19107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1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You will probably be given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You will also be given 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g</a:t>
            </a:r>
            <a:r>
              <a:rPr lang="en-US" sz="2000" baseline="-25000" dirty="0" err="1">
                <a:solidFill>
                  <a:srgbClr val="0000FF"/>
                </a:solidFill>
                <a:sym typeface="Symbol" pitchFamily="18" charset="2"/>
              </a:rPr>
              <a:t>eff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today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This applies all the way back to electron positron annihilation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However, you may have to calculate </a:t>
            </a: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g</a:t>
            </a:r>
            <a:r>
              <a:rPr lang="en-US" sz="2000" baseline="-25000" dirty="0" err="1">
                <a:solidFill>
                  <a:srgbClr val="FF0000"/>
                </a:solidFill>
                <a:sym typeface="Symbol" pitchFamily="18" charset="2"/>
              </a:rPr>
              <a:t>eff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And most important, know which particles to include in </a:t>
            </a:r>
            <a:r>
              <a:rPr lang="en-US" sz="2000" i="1" dirty="0" err="1">
                <a:solidFill>
                  <a:srgbClr val="006600"/>
                </a:solidFill>
                <a:sym typeface="Symbol" pitchFamily="18" charset="2"/>
              </a:rPr>
              <a:t>g</a:t>
            </a:r>
            <a:r>
              <a:rPr lang="en-US" sz="2000" baseline="-25000" dirty="0" err="1">
                <a:solidFill>
                  <a:srgbClr val="006600"/>
                </a:solidFill>
                <a:sym typeface="Symbol" pitchFamily="18" charset="2"/>
              </a:rPr>
              <a:t>eff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At temperature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typical particles have energy: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If 3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k</a:t>
            </a:r>
            <a:r>
              <a:rPr lang="en-US" sz="2000" i="1" baseline="-25000" dirty="0">
                <a:solidFill>
                  <a:srgbClr val="006600"/>
                </a:solidFill>
                <a:sym typeface="Symbol" pitchFamily="18" charset="2"/>
              </a:rPr>
              <a:t>B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T &gt; mc</a:t>
            </a:r>
            <a:r>
              <a:rPr lang="en-US" sz="2000" baseline="30000" dirty="0">
                <a:solidFill>
                  <a:srgbClr val="006600"/>
                </a:solidFill>
                <a:sym typeface="Symbol" pitchFamily="18" charset="2"/>
              </a:rPr>
              <a:t>2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particle is present and treat it as massless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If 3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k</a:t>
            </a:r>
            <a:r>
              <a:rPr lang="en-US" sz="2000" i="1" baseline="-25000" dirty="0">
                <a:solidFill>
                  <a:srgbClr val="006600"/>
                </a:solidFill>
                <a:sym typeface="Symbol" pitchFamily="18" charset="2"/>
              </a:rPr>
              <a:t>B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&lt;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mc</a:t>
            </a:r>
            <a:r>
              <a:rPr lang="en-US" sz="2000" baseline="30000" dirty="0">
                <a:solidFill>
                  <a:srgbClr val="006600"/>
                </a:solidFill>
                <a:sym typeface="Symbol" pitchFamily="18" charset="2"/>
              </a:rPr>
              <a:t>2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particle will have annihilated</a:t>
            </a: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Radiation Densities</a:t>
            </a: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4800600" y="1143279"/>
          <a:ext cx="211113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533160" progId="Equation.DSMT4">
                  <p:embed/>
                </p:oleObj>
              </mc:Choice>
              <mc:Fallback>
                <p:oleObj name="Equation" r:id="rId2" imgW="1206360" imgH="533160" progId="Equation.DSMT4">
                  <p:embed/>
                  <p:pic>
                    <p:nvPicPr>
                      <p:cNvPr id="4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279"/>
                        <a:ext cx="2111130" cy="93303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7429500" y="3520489"/>
          <a:ext cx="166635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241200" progId="Equation.DSMT4">
                  <p:embed/>
                </p:oleObj>
              </mc:Choice>
              <mc:Fallback>
                <p:oleObj name="Equation" r:id="rId4" imgW="952200" imgH="241200" progId="Equation.DSMT4">
                  <p:embed/>
                  <p:pic>
                    <p:nvPicPr>
                      <p:cNvPr id="9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3520489"/>
                        <a:ext cx="1666350" cy="422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/>
        </p:nvGraphicFramePr>
        <p:xfrm>
          <a:off x="8022411" y="4880142"/>
          <a:ext cx="106659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41200" progId="Equation.DSMT4">
                  <p:embed/>
                </p:oleObj>
              </mc:Choice>
              <mc:Fallback>
                <p:oleObj name="Equation" r:id="rId6" imgW="609480" imgH="241200" progId="Equation.DSMT4">
                  <p:embed/>
                  <p:pic>
                    <p:nvPicPr>
                      <p:cNvPr id="1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411" y="4880142"/>
                        <a:ext cx="1066590" cy="422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/>
        </p:nvGraphicFramePr>
        <p:xfrm>
          <a:off x="7822701" y="2520203"/>
          <a:ext cx="126630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41200" progId="Equation.DSMT4">
                  <p:embed/>
                </p:oleObj>
              </mc:Choice>
              <mc:Fallback>
                <p:oleObj name="Equation" r:id="rId8" imgW="723600" imgH="241200" progId="Equation.DSMT4">
                  <p:embed/>
                  <p:pic>
                    <p:nvPicPr>
                      <p:cNvPr id="8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701" y="2520203"/>
                        <a:ext cx="1266300" cy="422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6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3400" y="1143000"/>
            <a:ext cx="9448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00"/>
                </a:solidFill>
                <a:sym typeface="Symbol" pitchFamily="18" charset="2"/>
              </a:rPr>
              <a:t>You will probably be given two or three of the following time-temperature relations: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The two on the left are for matter dominated only, right is for radiation dominated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You should know when to use which: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Matter for </a:t>
            </a:r>
            <a:r>
              <a:rPr lang="en-US" sz="1800" i="1" dirty="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&lt; 3000, </a:t>
            </a:r>
            <a:r>
              <a:rPr lang="en-US" sz="1800" i="1" dirty="0" err="1">
                <a:solidFill>
                  <a:srgbClr val="FF0000"/>
                </a:solidFill>
                <a:sym typeface="Symbol" pitchFamily="18" charset="2"/>
              </a:rPr>
              <a:t>k</a:t>
            </a:r>
            <a:r>
              <a:rPr lang="en-US" sz="1800" i="1" baseline="-25000" dirty="0" err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1800" i="1" dirty="0" err="1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&lt; 1 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Radiation for </a:t>
            </a:r>
            <a:r>
              <a:rPr lang="en-US" sz="1800" i="1" dirty="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&gt; 3000, </a:t>
            </a:r>
            <a:r>
              <a:rPr lang="en-US" sz="1800" i="1" dirty="0" err="1">
                <a:solidFill>
                  <a:srgbClr val="FF0000"/>
                </a:solidFill>
                <a:sym typeface="Symbol" pitchFamily="18" charset="2"/>
              </a:rPr>
              <a:t>k</a:t>
            </a:r>
            <a:r>
              <a:rPr lang="en-US" sz="1800" i="1" baseline="-25000" dirty="0" err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1800" i="1" dirty="0" err="1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&gt; 1 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900CC"/>
                </a:solidFill>
                <a:sym typeface="Symbol" pitchFamily="18" charset="2"/>
              </a:rPr>
              <a:t>Don’t use either of them today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900CC"/>
                </a:solidFill>
                <a:sym typeface="Symbol" pitchFamily="18" charset="2"/>
              </a:rPr>
              <a:t>We are cosmological constant dominated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9900CC"/>
                </a:solidFill>
                <a:sym typeface="Symbol" pitchFamily="18" charset="2"/>
              </a:rPr>
              <a:t>t</a:t>
            </a:r>
            <a:r>
              <a:rPr lang="en-US" sz="1800" baseline="-25000" dirty="0">
                <a:solidFill>
                  <a:srgbClr val="9900CC"/>
                </a:solidFill>
                <a:sym typeface="Symbol" pitchFamily="18" charset="2"/>
              </a:rPr>
              <a:t>0</a:t>
            </a:r>
            <a:r>
              <a:rPr lang="en-US" sz="1800" dirty="0">
                <a:solidFill>
                  <a:srgbClr val="9900CC"/>
                </a:solidFill>
                <a:sym typeface="Symbol" pitchFamily="18" charset="2"/>
              </a:rPr>
              <a:t>  14 </a:t>
            </a:r>
            <a:r>
              <a:rPr lang="en-US" sz="1800" dirty="0" err="1">
                <a:solidFill>
                  <a:srgbClr val="9900CC"/>
                </a:solidFill>
                <a:sym typeface="Symbol" pitchFamily="18" charset="2"/>
              </a:rPr>
              <a:t>Gyr</a:t>
            </a:r>
            <a:r>
              <a:rPr lang="en-US" sz="1800" dirty="0">
                <a:solidFill>
                  <a:srgbClr val="9900CC"/>
                </a:solidFill>
                <a:sym typeface="Symbol" pitchFamily="18" charset="2"/>
              </a:rPr>
              <a:t> </a:t>
            </a:r>
            <a:endParaRPr lang="en-US" sz="1800" i="1" dirty="0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302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Time-Temperature Relations</a:t>
            </a:r>
          </a:p>
        </p:txBody>
      </p:sp>
      <p:graphicFrame>
        <p:nvGraphicFramePr>
          <p:cNvPr id="11" name="Object 25"/>
          <p:cNvGraphicFramePr>
            <a:graphicFrameLocks noChangeAspect="1"/>
          </p:cNvGraphicFramePr>
          <p:nvPr/>
        </p:nvGraphicFramePr>
        <p:xfrm>
          <a:off x="6096000" y="1714788"/>
          <a:ext cx="2044350" cy="91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520560" progId="Equation.DSMT4">
                  <p:embed/>
                </p:oleObj>
              </mc:Choice>
              <mc:Fallback>
                <p:oleObj name="Equation" r:id="rId2" imgW="1168200" imgH="520560" progId="Equation.DSMT4">
                  <p:embed/>
                  <p:pic>
                    <p:nvPicPr>
                      <p:cNvPr id="11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14788"/>
                        <a:ext cx="2044350" cy="9109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2133600" y="1740473"/>
          <a:ext cx="297801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469800" progId="Equation.DSMT4">
                  <p:embed/>
                </p:oleObj>
              </mc:Choice>
              <mc:Fallback>
                <p:oleObj name="Equation" r:id="rId4" imgW="1701720" imgH="469800" progId="Equation.DSMT4">
                  <p:embed/>
                  <p:pic>
                    <p:nvPicPr>
                      <p:cNvPr id="12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40473"/>
                        <a:ext cx="2978010" cy="822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2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3400" y="1143000"/>
            <a:ext cx="716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Here are some important cosmological parameters</a:t>
            </a:r>
            <a:br>
              <a:rPr lang="en-US" sz="20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you should probably memorize: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Well, not really memorize, but: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You should know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</a:t>
            </a:r>
            <a:r>
              <a:rPr lang="en-US" sz="2000" baseline="-25000" dirty="0">
                <a:solidFill>
                  <a:srgbClr val="9900CC"/>
                </a:solidFill>
                <a:sym typeface="Symbol" pitchFamily="18" charset="2"/>
              </a:rPr>
              <a:t>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&gt;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</a:t>
            </a:r>
            <a:r>
              <a:rPr lang="en-US" sz="2000" i="1" baseline="-25000" dirty="0">
                <a:solidFill>
                  <a:srgbClr val="9900CC"/>
                </a:solidFill>
                <a:sym typeface="Symbol" pitchFamily="18" charset="2"/>
              </a:rPr>
              <a:t>d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&gt;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</a:t>
            </a:r>
            <a:r>
              <a:rPr lang="en-US" sz="2000" i="1" baseline="-25000" dirty="0">
                <a:solidFill>
                  <a:srgbClr val="9900CC"/>
                </a:solidFill>
                <a:sym typeface="Symbol" pitchFamily="18" charset="2"/>
              </a:rPr>
              <a:t>b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 &gt;&gt; </a:t>
            </a:r>
            <a:r>
              <a:rPr lang="en-US" sz="2000" i="1" baseline="-25000" dirty="0">
                <a:solidFill>
                  <a:srgbClr val="9900CC"/>
                </a:solidFill>
                <a:sym typeface="Symbol" panose="05050102010706020507" pitchFamily="18" charset="2"/>
              </a:rPr>
              <a:t></a:t>
            </a: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&gt;&gt; </a:t>
            </a:r>
            <a:r>
              <a:rPr 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</a:t>
            </a:r>
            <a:r>
              <a:rPr lang="en-US" sz="2000" i="1" baseline="-25000" dirty="0">
                <a:solidFill>
                  <a:srgbClr val="9900CC"/>
                </a:solidFill>
                <a:sym typeface="Symbol" panose="05050102010706020507" pitchFamily="18" charset="2"/>
              </a:rPr>
              <a:t></a:t>
            </a:r>
            <a:endParaRPr lang="en-US" sz="2000" baseline="-25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You </a:t>
            </a:r>
            <a:r>
              <a:rPr lang="en-US" sz="2000" u="sng" dirty="0">
                <a:solidFill>
                  <a:srgbClr val="9900CC"/>
                </a:solidFill>
                <a:sym typeface="Symbol" panose="05050102010706020507" pitchFamily="18" charset="2"/>
              </a:rPr>
              <a:t>should</a:t>
            </a: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 know that 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You should know Hubble’s constant is around 70 km/s/</a:t>
            </a:r>
            <a:r>
              <a:rPr lang="en-US" sz="2000" dirty="0" err="1">
                <a:solidFill>
                  <a:srgbClr val="FF0000"/>
                </a:solidFill>
                <a:sym typeface="Symbol" pitchFamily="18" charset="2"/>
              </a:rPr>
              <a:t>Mpc</a:t>
            </a: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You should know the universe is around 14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Gyr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You should know the temperature is around 3 K or so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Cosmological Numbers to Memorize</a:t>
            </a:r>
          </a:p>
        </p:txBody>
      </p:sp>
      <p:graphicFrame>
        <p:nvGraphicFramePr>
          <p:cNvPr id="6" name="Object 25"/>
          <p:cNvGraphicFramePr>
            <a:graphicFrameLocks noChangeAspect="1"/>
          </p:cNvGraphicFramePr>
          <p:nvPr/>
        </p:nvGraphicFramePr>
        <p:xfrm>
          <a:off x="7467600" y="1371600"/>
          <a:ext cx="208908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1600200" progId="Equation.DSMT4">
                  <p:embed/>
                </p:oleObj>
              </mc:Choice>
              <mc:Fallback>
                <p:oleObj name="Equation" r:id="rId2" imgW="1193760" imgH="1600200" progId="Equation.DSMT4">
                  <p:embed/>
                  <p:pic>
                    <p:nvPicPr>
                      <p:cNvPr id="6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371600"/>
                        <a:ext cx="2089080" cy="2800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7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04800" y="1143000"/>
            <a:ext cx="10668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Some formulas that you should know from the second half: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Hubble’s Law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Unreliable at large distances/red-shifts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“Horizon size”: The largest distance on which things can have any influence, based on age of universe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Rates for particles to collide: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is the number density of particles (units m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-3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is the cross-section of the particles (units m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You probably can’t calculate it without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v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is the relative velocity (units m/s)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Often just estimate it as the velocity of one particle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 is the rate  (units s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-1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Often multiply by age of the universe to find out if something happens or 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Happens if 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&gt; 1, otherwise not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302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Other Formulas to Memorize</a:t>
            </a:r>
          </a:p>
        </p:txBody>
      </p:sp>
      <p:graphicFrame>
        <p:nvGraphicFramePr>
          <p:cNvPr id="6" name="Object 25"/>
          <p:cNvGraphicFramePr>
            <a:graphicFrameLocks noChangeAspect="1"/>
          </p:cNvGraphicFramePr>
          <p:nvPr/>
        </p:nvGraphicFramePr>
        <p:xfrm>
          <a:off x="6400800" y="1981200"/>
          <a:ext cx="14445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228600" progId="Equation.DSMT4">
                  <p:embed/>
                </p:oleObj>
              </mc:Choice>
              <mc:Fallback>
                <p:oleObj name="Equation" r:id="rId2" imgW="825480" imgH="228600" progId="Equation.DSMT4">
                  <p:embed/>
                  <p:pic>
                    <p:nvPicPr>
                      <p:cNvPr id="6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81200"/>
                        <a:ext cx="1444590" cy="400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6515100" y="3044825"/>
          <a:ext cx="71064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177480" progId="Equation.DSMT4">
                  <p:embed/>
                </p:oleObj>
              </mc:Choice>
              <mc:Fallback>
                <p:oleObj name="Equation" r:id="rId4" imgW="406080" imgH="177480" progId="Equation.DSMT4">
                  <p:embed/>
                  <p:pic>
                    <p:nvPicPr>
                      <p:cNvPr id="5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044825"/>
                        <a:ext cx="710640" cy="3105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/>
        </p:nvGraphicFramePr>
        <p:xfrm>
          <a:off x="6515100" y="3819717"/>
          <a:ext cx="13551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8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819717"/>
                        <a:ext cx="1355130" cy="444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5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37127</TotalTime>
  <Words>840</Words>
  <Application>Microsoft Office PowerPoint</Application>
  <PresentationFormat>Custom</PresentationFormat>
  <Paragraphs>142</Paragraphs>
  <Slides>10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1347</cp:revision>
  <cp:lastPrinted>1998-03-31T16:12:30Z</cp:lastPrinted>
  <dcterms:created xsi:type="dcterms:W3CDTF">1997-09-10T20:18:06Z</dcterms:created>
  <dcterms:modified xsi:type="dcterms:W3CDTF">2023-11-03T14:49:58Z</dcterms:modified>
</cp:coreProperties>
</file>