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sldIdLst>
    <p:sldId id="886" r:id="rId2"/>
    <p:sldId id="887" r:id="rId3"/>
    <p:sldId id="888" r:id="rId4"/>
    <p:sldId id="868" r:id="rId5"/>
    <p:sldId id="869" r:id="rId6"/>
    <p:sldId id="876" r:id="rId7"/>
    <p:sldId id="889" r:id="rId8"/>
    <p:sldId id="877" r:id="rId9"/>
    <p:sldId id="891" r:id="rId10"/>
    <p:sldId id="878" r:id="rId11"/>
    <p:sldId id="879" r:id="rId12"/>
    <p:sldId id="880" r:id="rId13"/>
    <p:sldId id="881" r:id="rId14"/>
    <p:sldId id="882" r:id="rId15"/>
    <p:sldId id="883" r:id="rId16"/>
    <p:sldId id="884" r:id="rId17"/>
    <p:sldId id="885" r:id="rId18"/>
    <p:sldId id="936" r:id="rId19"/>
    <p:sldId id="937" r:id="rId20"/>
    <p:sldId id="952" r:id="rId21"/>
    <p:sldId id="938" r:id="rId22"/>
    <p:sldId id="939" r:id="rId23"/>
    <p:sldId id="940" r:id="rId24"/>
    <p:sldId id="941" r:id="rId25"/>
    <p:sldId id="942" r:id="rId26"/>
    <p:sldId id="943" r:id="rId27"/>
    <p:sldId id="944" r:id="rId28"/>
    <p:sldId id="945" r:id="rId29"/>
    <p:sldId id="946" r:id="rId30"/>
    <p:sldId id="1910" r:id="rId31"/>
    <p:sldId id="947" r:id="rId32"/>
    <p:sldId id="948" r:id="rId33"/>
    <p:sldId id="949" r:id="rId34"/>
    <p:sldId id="955" r:id="rId35"/>
  </p:sldIdLst>
  <p:sldSz cx="10972800" cy="6858000"/>
  <p:notesSz cx="69469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8000"/>
    <a:srgbClr val="006600"/>
    <a:srgbClr val="0000FF"/>
    <a:srgbClr val="FF0000"/>
    <a:srgbClr val="9933FF"/>
    <a:srgbClr val="00FF00"/>
    <a:srgbClr val="9900CC"/>
    <a:srgbClr val="FFC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3" autoAdjust="0"/>
    <p:restoredTop sz="94660" autoAdjust="0"/>
  </p:normalViewPr>
  <p:slideViewPr>
    <p:cSldViewPr>
      <p:cViewPr varScale="1">
        <p:scale>
          <a:sx n="62" d="100"/>
          <a:sy n="62" d="100"/>
        </p:scale>
        <p:origin x="984" y="64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38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908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4850" y="692150"/>
            <a:ext cx="553720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86263"/>
            <a:ext cx="509587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938"/>
            <a:ext cx="300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0938"/>
            <a:ext cx="300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866DA8CD-EA35-4421-89F6-12D96133E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6DA8CD-EA35-4421-89F6-12D96133EAB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0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30"/>
            <a:ext cx="932688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3174B-7E99-4263-8914-C4806B8E7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6D190-8531-42D5-84C1-99201E4B0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18120" y="609600"/>
            <a:ext cx="233172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609600"/>
            <a:ext cx="681228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E92DF-B95D-4E95-B25D-E0C6ACD2B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5ADBC-3932-4221-8570-13EB945BC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4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4E79F-8F7F-423F-80FD-37BEFD42B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981200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981200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D907E-CEE0-4026-8BA5-A3CD8FC88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9"/>
            <a:ext cx="98755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4"/>
            <a:ext cx="484822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4" y="1535114"/>
            <a:ext cx="485013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4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F347D-49ED-437E-B93A-460C966FE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10821-8036-4B25-9953-E99CB29ED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A6714-3C0F-4603-A877-221CA73D7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3" y="273050"/>
            <a:ext cx="360997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4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3" y="1435103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21B04-0926-4D6F-919C-95FE19FF8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1"/>
            <a:ext cx="658368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9"/>
            <a:ext cx="658368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92903-CD40-45A9-8849-2FE3AB646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2325" y="609600"/>
            <a:ext cx="9328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981200"/>
            <a:ext cx="93281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2325" y="6248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8400"/>
            <a:ext cx="347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8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685FBB20-16EC-4878-B015-F9FF7BED6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7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3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42.wmf"/><Relationship Id="rId18" Type="http://schemas.openxmlformats.org/officeDocument/2006/relationships/oleObject" Target="../embeddings/oleObject41.bin"/><Relationship Id="rId3" Type="http://schemas.openxmlformats.org/officeDocument/2006/relationships/image" Target="../media/image38.wmf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44.wmf"/><Relationship Id="rId2" Type="http://schemas.openxmlformats.org/officeDocument/2006/relationships/oleObject" Target="../embeddings/oleObject33.bin"/><Relationship Id="rId16" Type="http://schemas.openxmlformats.org/officeDocument/2006/relationships/oleObject" Target="../embeddings/oleObject4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37.wmf"/><Relationship Id="rId5" Type="http://schemas.openxmlformats.org/officeDocument/2006/relationships/image" Target="../media/image39.wmf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45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3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49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47.bin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48.wmf"/><Relationship Id="rId5" Type="http://schemas.openxmlformats.org/officeDocument/2006/relationships/image" Target="../media/image46.wmf"/><Relationship Id="rId15" Type="http://schemas.openxmlformats.org/officeDocument/2006/relationships/image" Target="../media/image50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47.wmf"/><Relationship Id="rId14" Type="http://schemas.openxmlformats.org/officeDocument/2006/relationships/oleObject" Target="../embeddings/oleObject4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56.wmf"/><Relationship Id="rId3" Type="http://schemas.openxmlformats.org/officeDocument/2006/relationships/image" Target="../media/image51.wmf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54.bin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54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5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68.wmf"/><Relationship Id="rId3" Type="http://schemas.openxmlformats.org/officeDocument/2006/relationships/image" Target="../media/image63.wmf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64.bin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67.wmf"/><Relationship Id="rId5" Type="http://schemas.openxmlformats.org/officeDocument/2006/relationships/image" Target="../media/image64.wmf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6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wmf"/><Relationship Id="rId4" Type="http://schemas.openxmlformats.org/officeDocument/2006/relationships/oleObject" Target="../embeddings/oleObject65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71.bin"/><Relationship Id="rId18" Type="http://schemas.openxmlformats.org/officeDocument/2006/relationships/image" Target="../media/image78.wmf"/><Relationship Id="rId26" Type="http://schemas.openxmlformats.org/officeDocument/2006/relationships/image" Target="../media/image82.wmf"/><Relationship Id="rId3" Type="http://schemas.openxmlformats.org/officeDocument/2006/relationships/oleObject" Target="../embeddings/oleObject66.bin"/><Relationship Id="rId21" Type="http://schemas.openxmlformats.org/officeDocument/2006/relationships/oleObject" Target="../embeddings/oleObject75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75.wmf"/><Relationship Id="rId17" Type="http://schemas.openxmlformats.org/officeDocument/2006/relationships/oleObject" Target="../embeddings/oleObject73.bin"/><Relationship Id="rId25" Type="http://schemas.openxmlformats.org/officeDocument/2006/relationships/oleObject" Target="../embeddings/oleObject77.bin"/><Relationship Id="rId2" Type="http://schemas.openxmlformats.org/officeDocument/2006/relationships/image" Target="../media/image70.png"/><Relationship Id="rId16" Type="http://schemas.openxmlformats.org/officeDocument/2006/relationships/image" Target="../media/image77.wmf"/><Relationship Id="rId20" Type="http://schemas.openxmlformats.org/officeDocument/2006/relationships/image" Target="../media/image79.wmf"/><Relationship Id="rId29" Type="http://schemas.openxmlformats.org/officeDocument/2006/relationships/oleObject" Target="../embeddings/oleObject79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70.bin"/><Relationship Id="rId24" Type="http://schemas.openxmlformats.org/officeDocument/2006/relationships/image" Target="../media/image81.wmf"/><Relationship Id="rId5" Type="http://schemas.openxmlformats.org/officeDocument/2006/relationships/oleObject" Target="../embeddings/oleObject67.bin"/><Relationship Id="rId15" Type="http://schemas.openxmlformats.org/officeDocument/2006/relationships/oleObject" Target="../embeddings/oleObject72.bin"/><Relationship Id="rId23" Type="http://schemas.openxmlformats.org/officeDocument/2006/relationships/oleObject" Target="../embeddings/oleObject76.bin"/><Relationship Id="rId28" Type="http://schemas.openxmlformats.org/officeDocument/2006/relationships/image" Target="../media/image83.wmf"/><Relationship Id="rId10" Type="http://schemas.openxmlformats.org/officeDocument/2006/relationships/image" Target="../media/image74.wmf"/><Relationship Id="rId19" Type="http://schemas.openxmlformats.org/officeDocument/2006/relationships/oleObject" Target="../embeddings/oleObject74.bin"/><Relationship Id="rId4" Type="http://schemas.openxmlformats.org/officeDocument/2006/relationships/image" Target="../media/image71.wmf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76.wmf"/><Relationship Id="rId22" Type="http://schemas.openxmlformats.org/officeDocument/2006/relationships/image" Target="../media/image80.wmf"/><Relationship Id="rId27" Type="http://schemas.openxmlformats.org/officeDocument/2006/relationships/oleObject" Target="../embeddings/oleObject78.bin"/><Relationship Id="rId30" Type="http://schemas.openxmlformats.org/officeDocument/2006/relationships/image" Target="../media/image84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13" Type="http://schemas.openxmlformats.org/officeDocument/2006/relationships/oleObject" Target="../embeddings/oleObject85.bin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8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81.bin"/><Relationship Id="rId10" Type="http://schemas.openxmlformats.org/officeDocument/2006/relationships/image" Target="../media/image88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83.bin"/><Relationship Id="rId14" Type="http://schemas.openxmlformats.org/officeDocument/2006/relationships/image" Target="../media/image90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image" Target="../media/image91.wmf"/><Relationship Id="rId7" Type="http://schemas.openxmlformats.org/officeDocument/2006/relationships/image" Target="../media/image93.wmf"/><Relationship Id="rId2" Type="http://schemas.openxmlformats.org/officeDocument/2006/relationships/oleObject" Target="../embeddings/oleObject8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8.bin"/><Relationship Id="rId5" Type="http://schemas.openxmlformats.org/officeDocument/2006/relationships/image" Target="../media/image92.wmf"/><Relationship Id="rId4" Type="http://schemas.openxmlformats.org/officeDocument/2006/relationships/oleObject" Target="../embeddings/oleObject87.bin"/><Relationship Id="rId9" Type="http://schemas.openxmlformats.org/officeDocument/2006/relationships/image" Target="../media/image94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10" Type="http://schemas.openxmlformats.org/officeDocument/2006/relationships/image" Target="../media/image6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16.wmf"/><Relationship Id="rId2" Type="http://schemas.openxmlformats.org/officeDocument/2006/relationships/oleObject" Target="../embeddings/oleObject6.bin"/><Relationship Id="rId16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6.wmf"/><Relationship Id="rId18" Type="http://schemas.openxmlformats.org/officeDocument/2006/relationships/oleObject" Target="../embeddings/oleObject26.bin"/><Relationship Id="rId3" Type="http://schemas.openxmlformats.org/officeDocument/2006/relationships/image" Target="../media/image21.wmf"/><Relationship Id="rId21" Type="http://schemas.openxmlformats.org/officeDocument/2006/relationships/image" Target="../media/image30.wmf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28.wmf"/><Relationship Id="rId2" Type="http://schemas.openxmlformats.org/officeDocument/2006/relationships/oleObject" Target="../embeddings/oleObject18.bin"/><Relationship Id="rId16" Type="http://schemas.openxmlformats.org/officeDocument/2006/relationships/oleObject" Target="../embeddings/oleObject25.bin"/><Relationship Id="rId20" Type="http://schemas.openxmlformats.org/officeDocument/2006/relationships/oleObject" Target="../embeddings/oleObject2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29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2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0" y="2435350"/>
            <a:ext cx="10835481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We have </a:t>
            </a:r>
            <a:r>
              <a:rPr lang="en-US" sz="2000" u="sng" dirty="0">
                <a:solidFill>
                  <a:srgbClr val="9900CC"/>
                </a:solidFill>
                <a:sym typeface="Symbol" pitchFamily="18" charset="2"/>
              </a:rPr>
              <a:t>very</a:t>
            </a: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 limited experience about particle physics above the electroweak scale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For example, the most powerful collider in the world is the Large Hadron Collider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Protons hitting protons at 7 </a:t>
            </a:r>
            <a:r>
              <a:rPr lang="en-US" sz="2000" dirty="0" err="1">
                <a:solidFill>
                  <a:srgbClr val="0000FF"/>
                </a:solidFill>
                <a:sym typeface="Symbol" pitchFamily="18" charset="2"/>
              </a:rPr>
              <a:t>TeV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 + 7 </a:t>
            </a:r>
            <a:r>
              <a:rPr lang="en-US" sz="2000" dirty="0" err="1">
                <a:solidFill>
                  <a:srgbClr val="0000FF"/>
                </a:solidFill>
                <a:sym typeface="Symbol" pitchFamily="18" charset="2"/>
              </a:rPr>
              <a:t>TeV</a:t>
            </a:r>
            <a:endParaRPr lang="en-US" sz="2000" dirty="0">
              <a:solidFill>
                <a:srgbClr val="0000FF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Protons are </a:t>
            </a:r>
            <a:r>
              <a:rPr lang="en-US" sz="2000" u="sng" dirty="0">
                <a:solidFill>
                  <a:srgbClr val="0000FF"/>
                </a:solidFill>
                <a:sym typeface="Symbol" pitchFamily="18" charset="2"/>
              </a:rPr>
              <a:t>not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 fundamental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They contain a combination of three quarks plus some gluons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Optimistically, the quarks might carry ~ 2 </a:t>
            </a:r>
            <a:r>
              <a:rPr lang="en-US" sz="2000" dirty="0" err="1">
                <a:solidFill>
                  <a:srgbClr val="0000FF"/>
                </a:solidFill>
                <a:sym typeface="Symbol" pitchFamily="18" charset="2"/>
              </a:rPr>
              <a:t>TeV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 of energy each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As they collide, they can produce particles of energy up to ~ 4 </a:t>
            </a:r>
            <a:r>
              <a:rPr lang="en-US" sz="2000" dirty="0" err="1">
                <a:solidFill>
                  <a:srgbClr val="0000FF"/>
                </a:solidFill>
                <a:sym typeface="Symbol" pitchFamily="18" charset="2"/>
              </a:rPr>
              <a:t>TeV</a:t>
            </a:r>
            <a:endParaRPr lang="en-US" sz="2000" dirty="0">
              <a:solidFill>
                <a:srgbClr val="0000FF"/>
              </a:solidFill>
              <a:sym typeface="Symbol" pitchFamily="18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This corresponds to temperatures of </a:t>
            </a:r>
            <a:r>
              <a:rPr lang="en-US" sz="2000" i="1" dirty="0" err="1">
                <a:solidFill>
                  <a:srgbClr val="0000FF"/>
                </a:solidFill>
                <a:sym typeface="Symbol" pitchFamily="18" charset="2"/>
              </a:rPr>
              <a:t>k</a:t>
            </a:r>
            <a:r>
              <a:rPr lang="en-US" sz="2000" i="1" baseline="-25000" dirty="0" err="1">
                <a:solidFill>
                  <a:srgbClr val="0000FF"/>
                </a:solidFill>
                <a:sym typeface="Symbol" pitchFamily="18" charset="2"/>
              </a:rPr>
              <a:t>B</a:t>
            </a:r>
            <a:r>
              <a:rPr lang="en-US" sz="2000" i="1" dirty="0" err="1">
                <a:solidFill>
                  <a:srgbClr val="0000FF"/>
                </a:solidFill>
                <a:sym typeface="Symbol" pitchFamily="18" charset="2"/>
              </a:rPr>
              <a:t>T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 up to ~ 1.3 </a:t>
            </a:r>
            <a:r>
              <a:rPr lang="en-US" sz="2000" dirty="0" err="1">
                <a:solidFill>
                  <a:srgbClr val="0000FF"/>
                </a:solidFill>
                <a:sym typeface="Symbol" pitchFamily="18" charset="2"/>
              </a:rPr>
              <a:t>TeV</a:t>
            </a:r>
            <a:endParaRPr lang="en-US" sz="2000" dirty="0">
              <a:solidFill>
                <a:srgbClr val="0000FF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Cosmic rays hit the Earth at </a:t>
            </a:r>
            <a:r>
              <a:rPr lang="en-US" sz="2000" u="sng" dirty="0">
                <a:solidFill>
                  <a:srgbClr val="006600"/>
                </a:solidFill>
                <a:sym typeface="Symbol" pitchFamily="18" charset="2"/>
              </a:rPr>
              <a:t>much</a:t>
            </a: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 higher energy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But these are rare and difficult to study directly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Anything above temperatures of about 1.5 </a:t>
            </a:r>
            <a:r>
              <a:rPr lang="en-US" sz="2000" dirty="0" err="1">
                <a:solidFill>
                  <a:srgbClr val="FF0000"/>
                </a:solidFill>
                <a:sym typeface="Symbol" pitchFamily="18" charset="2"/>
              </a:rPr>
              <a:t>TeV</a:t>
            </a: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 have </a:t>
            </a:r>
            <a:r>
              <a:rPr lang="en-US" sz="2000" u="sng" dirty="0">
                <a:solidFill>
                  <a:srgbClr val="FF0000"/>
                </a:solidFill>
                <a:sym typeface="Symbol" pitchFamily="18" charset="2"/>
              </a:rPr>
              <a:t>not</a:t>
            </a: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 been tested by experiment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0" y="1524000"/>
            <a:ext cx="10972800" cy="769938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400" dirty="0">
                <a:sym typeface="Symbol"/>
              </a:rPr>
              <a:t>Limits of Experimental Physics</a:t>
            </a:r>
            <a:endParaRPr lang="en-US" sz="4400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754559"/>
            <a:ext cx="10972800" cy="769441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Particle Physics Inspired Ideas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Cosmology in the Unknown</a:t>
            </a:r>
          </a:p>
        </p:txBody>
      </p:sp>
    </p:spTree>
    <p:extLst>
      <p:ext uri="{BB962C8B-B14F-4D97-AF65-F5344CB8AC3E}">
        <p14:creationId xmlns:p14="http://schemas.microsoft.com/office/powerpoint/2010/main" val="350297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674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4238625"/>
            <a:ext cx="38100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0" y="990600"/>
            <a:ext cx="106981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How can we get 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 to be close to one at some point in the past?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/>
              </a:rPr>
              <a:t>Recall,</a:t>
            </a: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 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2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/>
              <a:t>The Solution:  Inflation</a:t>
            </a:r>
          </a:p>
        </p:txBody>
      </p:sp>
      <p:graphicFrame>
        <p:nvGraphicFramePr>
          <p:cNvPr id="582668" name="Object 12"/>
          <p:cNvGraphicFramePr>
            <a:graphicFrameLocks noChangeAspect="1"/>
          </p:cNvGraphicFramePr>
          <p:nvPr/>
        </p:nvGraphicFramePr>
        <p:xfrm>
          <a:off x="1600200" y="1447800"/>
          <a:ext cx="1466640" cy="777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38080" imgH="444240" progId="Equation.DSMT4">
                  <p:embed/>
                </p:oleObj>
              </mc:Choice>
              <mc:Fallback>
                <p:oleObj name="Equation" r:id="rId3" imgW="838080" imgH="444240" progId="Equation.DSMT4">
                  <p:embed/>
                  <p:pic>
                    <p:nvPicPr>
                      <p:cNvPr id="58266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447800"/>
                        <a:ext cx="1466640" cy="777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18269" y="2325033"/>
            <a:ext cx="1069816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Since </a:t>
            </a:r>
            <a:r>
              <a:rPr lang="en-US" sz="2000" i="1" dirty="0">
                <a:solidFill>
                  <a:srgbClr val="0000FF"/>
                </a:solidFill>
                <a:sym typeface="Symbol"/>
              </a:rPr>
              <a:t>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 falls faster than 1/</a:t>
            </a:r>
            <a:r>
              <a:rPr lang="en-US" sz="2000" i="1" dirty="0">
                <a:solidFill>
                  <a:srgbClr val="0000FF"/>
                </a:solidFill>
                <a:sym typeface="Symbol"/>
              </a:rPr>
              <a:t>a</a:t>
            </a:r>
            <a:r>
              <a:rPr lang="en-US" sz="2000" baseline="30000" dirty="0">
                <a:solidFill>
                  <a:srgbClr val="0000FF"/>
                </a:solidFill>
                <a:sym typeface="Symbol"/>
              </a:rPr>
              <a:t>2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, as universe expands,  is driven away from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If </a:t>
            </a:r>
            <a:r>
              <a:rPr lang="en-US" sz="2000" i="1" dirty="0">
                <a:solidFill>
                  <a:srgbClr val="0000FF"/>
                </a:solidFill>
                <a:sym typeface="Symbol"/>
              </a:rPr>
              <a:t>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 fell slower than 1/</a:t>
            </a:r>
            <a:r>
              <a:rPr lang="en-US" sz="2000" i="1" dirty="0">
                <a:solidFill>
                  <a:srgbClr val="0000FF"/>
                </a:solidFill>
                <a:sym typeface="Symbol"/>
              </a:rPr>
              <a:t>a</a:t>
            </a:r>
            <a:r>
              <a:rPr lang="en-US" sz="2000" baseline="30000" dirty="0">
                <a:solidFill>
                  <a:srgbClr val="0000FF"/>
                </a:solidFill>
                <a:sym typeface="Symbol"/>
              </a:rPr>
              <a:t>2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, as universe expands,  would be driven </a:t>
            </a:r>
            <a:r>
              <a:rPr lang="en-US" sz="2000" i="1" dirty="0">
                <a:solidFill>
                  <a:srgbClr val="0000FF"/>
                </a:solidFill>
                <a:sym typeface="Symbol"/>
              </a:rPr>
              <a:t>towards 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Could there have been a period when universe dominated by vacuum in the past?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Need some field that is stuck in “wrong place” – “false vacuum”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/>
              </a:rPr>
              <a:t>Friedmann Equation:</a:t>
            </a:r>
            <a:endParaRPr lang="en-US" sz="2000" dirty="0">
              <a:solidFill>
                <a:srgbClr val="9900CC"/>
              </a:solidFill>
              <a:sym typeface="Symbol" pitchFamily="18" charset="2"/>
            </a:endParaRPr>
          </a:p>
        </p:txBody>
      </p:sp>
      <p:graphicFrame>
        <p:nvGraphicFramePr>
          <p:cNvPr id="582669" name="Object 13"/>
          <p:cNvGraphicFramePr>
            <a:graphicFrameLocks noChangeAspect="1"/>
          </p:cNvGraphicFramePr>
          <p:nvPr/>
        </p:nvGraphicFramePr>
        <p:xfrm>
          <a:off x="9523412" y="3613150"/>
          <a:ext cx="1021860" cy="126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83920" imgH="723600" progId="Equation.DSMT4">
                  <p:embed/>
                </p:oleObj>
              </mc:Choice>
              <mc:Fallback>
                <p:oleObj name="Equation" r:id="rId5" imgW="583920" imgH="723600" progId="Equation.DSMT4">
                  <p:embed/>
                  <p:pic>
                    <p:nvPicPr>
                      <p:cNvPr id="58266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3412" y="3613150"/>
                        <a:ext cx="1021860" cy="12663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2670" name="Object 14"/>
          <p:cNvGraphicFramePr>
            <a:graphicFrameLocks noChangeAspect="1"/>
          </p:cNvGraphicFramePr>
          <p:nvPr/>
        </p:nvGraphicFramePr>
        <p:xfrm>
          <a:off x="492184" y="4439496"/>
          <a:ext cx="1488690" cy="73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50680" imgH="419040" progId="Equation.DSMT4">
                  <p:embed/>
                </p:oleObj>
              </mc:Choice>
              <mc:Fallback>
                <p:oleObj name="Equation" r:id="rId7" imgW="850680" imgH="419040" progId="Equation.DSMT4">
                  <p:embed/>
                  <p:pic>
                    <p:nvPicPr>
                      <p:cNvPr id="58267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84" y="4439496"/>
                        <a:ext cx="1488690" cy="733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7772400" y="5265003"/>
            <a:ext cx="3200400" cy="707886"/>
            <a:chOff x="7086600" y="5265003"/>
            <a:chExt cx="3200400" cy="707886"/>
          </a:xfrm>
          <a:solidFill>
            <a:srgbClr val="0000FF"/>
          </a:solidFill>
        </p:grpSpPr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8153400" y="5265003"/>
              <a:ext cx="2133600" cy="70788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000" dirty="0">
                  <a:sym typeface="Symbol"/>
                </a:rPr>
                <a:t>False Vacuum, Early Universe</a:t>
              </a:r>
            </a:p>
          </p:txBody>
        </p:sp>
        <p:sp>
          <p:nvSpPr>
            <p:cNvPr id="25" name="Left Arrow 24"/>
            <p:cNvSpPr/>
            <p:nvPr/>
          </p:nvSpPr>
          <p:spPr bwMode="auto">
            <a:xfrm>
              <a:off x="7086600" y="5486400"/>
              <a:ext cx="1066800" cy="304800"/>
            </a:xfrm>
            <a:prstGeom prst="leftArrow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048000" y="5715000"/>
            <a:ext cx="2762250" cy="714375"/>
            <a:chOff x="2971800" y="5715000"/>
            <a:chExt cx="2762250" cy="714375"/>
          </a:xfrm>
        </p:grpSpPr>
        <p:sp>
          <p:nvSpPr>
            <p:cNvPr id="28" name="Text Box 19"/>
            <p:cNvSpPr txBox="1">
              <a:spLocks noChangeArrowheads="1"/>
            </p:cNvSpPr>
            <p:nvPr/>
          </p:nvSpPr>
          <p:spPr bwMode="auto">
            <a:xfrm>
              <a:off x="2971800" y="5715000"/>
              <a:ext cx="2133600" cy="707886"/>
            </a:xfrm>
            <a:prstGeom prst="rect">
              <a:avLst/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000" dirty="0">
                  <a:sym typeface="Symbol"/>
                </a:rPr>
                <a:t>True Vacuum, Now</a:t>
              </a:r>
            </a:p>
          </p:txBody>
        </p:sp>
        <p:sp>
          <p:nvSpPr>
            <p:cNvPr id="30" name="Left Arrow 29"/>
            <p:cNvSpPr/>
            <p:nvPr/>
          </p:nvSpPr>
          <p:spPr bwMode="auto">
            <a:xfrm flipH="1">
              <a:off x="5048250" y="6124575"/>
              <a:ext cx="685800" cy="304800"/>
            </a:xfrm>
            <a:prstGeom prst="leftArrow">
              <a:avLst/>
            </a:prstGeom>
            <a:solidFill>
              <a:srgbClr val="00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graphicFrame>
        <p:nvGraphicFramePr>
          <p:cNvPr id="582675" name="Object 19"/>
          <p:cNvGraphicFramePr>
            <a:graphicFrameLocks noChangeAspect="1"/>
          </p:cNvGraphicFramePr>
          <p:nvPr/>
        </p:nvGraphicFramePr>
        <p:xfrm>
          <a:off x="1951338" y="4586000"/>
          <a:ext cx="621810" cy="42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5320" imgH="241200" progId="Equation.DSMT4">
                  <p:embed/>
                </p:oleObj>
              </mc:Choice>
              <mc:Fallback>
                <p:oleObj name="Equation" r:id="rId9" imgW="355320" imgH="241200" progId="Equation.DSMT4">
                  <p:embed/>
                  <p:pic>
                    <p:nvPicPr>
                      <p:cNvPr id="58267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338" y="4586000"/>
                        <a:ext cx="621810" cy="42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2676" name="Object 20"/>
          <p:cNvGraphicFramePr>
            <a:graphicFrameLocks noChangeAspect="1"/>
          </p:cNvGraphicFramePr>
          <p:nvPr/>
        </p:nvGraphicFramePr>
        <p:xfrm>
          <a:off x="889350" y="5410200"/>
          <a:ext cx="124425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11000" imgH="253800" progId="Equation.DSMT4">
                  <p:embed/>
                </p:oleObj>
              </mc:Choice>
              <mc:Fallback>
                <p:oleObj name="Equation" r:id="rId11" imgW="711000" imgH="253800" progId="Equation.DSMT4">
                  <p:embed/>
                  <p:pic>
                    <p:nvPicPr>
                      <p:cNvPr id="58267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350" y="5410200"/>
                        <a:ext cx="1244250" cy="44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677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82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8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8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82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8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8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2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/>
              <a:t>The Inflationary Era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0" y="914400"/>
            <a:ext cx="106981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Assume inflation occurs around the Grand unified scale, </a:t>
            </a:r>
            <a:r>
              <a:rPr lang="en-US" sz="2000" i="1" dirty="0">
                <a:solidFill>
                  <a:srgbClr val="0000FF"/>
                </a:solidFill>
                <a:sym typeface="Symbol" pitchFamily="18" charset="2"/>
              </a:rPr>
              <a:t>v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 = 10</a:t>
            </a:r>
            <a:r>
              <a:rPr lang="en-US" sz="2000" baseline="30000" dirty="0">
                <a:solidFill>
                  <a:srgbClr val="0000FF"/>
                </a:solidFill>
                <a:sym typeface="Symbol" pitchFamily="18" charset="2"/>
              </a:rPr>
              <a:t>16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000" dirty="0" err="1">
                <a:solidFill>
                  <a:srgbClr val="0000FF"/>
                </a:solidFill>
                <a:sym typeface="Symbol" pitchFamily="18" charset="2"/>
              </a:rPr>
              <a:t>GeV</a:t>
            </a:r>
            <a:endParaRPr lang="en-US" sz="2000" dirty="0">
              <a:solidFill>
                <a:srgbClr val="0000FF"/>
              </a:solidFill>
              <a:sym typeface="Symbol" pitchFamily="18" charset="2"/>
            </a:endParaRPr>
          </a:p>
        </p:txBody>
      </p:sp>
      <p:graphicFrame>
        <p:nvGraphicFramePr>
          <p:cNvPr id="583688" name="Object 8"/>
          <p:cNvGraphicFramePr>
            <a:graphicFrameLocks noChangeAspect="1"/>
          </p:cNvGraphicFramePr>
          <p:nvPr/>
        </p:nvGraphicFramePr>
        <p:xfrm>
          <a:off x="562290" y="1571940"/>
          <a:ext cx="1799910" cy="86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28520" imgH="495000" progId="Equation.DSMT4">
                  <p:embed/>
                </p:oleObj>
              </mc:Choice>
              <mc:Fallback>
                <p:oleObj name="Equation" r:id="rId2" imgW="1028520" imgH="495000" progId="Equation.DSMT4">
                  <p:embed/>
                  <p:pic>
                    <p:nvPicPr>
                      <p:cNvPr id="5836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290" y="1571940"/>
                        <a:ext cx="1799910" cy="86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689" name="Object 9"/>
          <p:cNvGraphicFramePr>
            <a:graphicFrameLocks noChangeAspect="1"/>
          </p:cNvGraphicFramePr>
          <p:nvPr/>
        </p:nvGraphicFramePr>
        <p:xfrm>
          <a:off x="2392166" y="1494159"/>
          <a:ext cx="4133430" cy="1066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61960" imgH="609480" progId="Equation.DSMT4">
                  <p:embed/>
                </p:oleObj>
              </mc:Choice>
              <mc:Fallback>
                <p:oleObj name="Equation" r:id="rId4" imgW="2361960" imgH="609480" progId="Equation.DSMT4">
                  <p:embed/>
                  <p:pic>
                    <p:nvPicPr>
                      <p:cNvPr id="58368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2166" y="1494159"/>
                        <a:ext cx="4133430" cy="1066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690" name="Object 10"/>
          <p:cNvGraphicFramePr>
            <a:graphicFrameLocks noChangeAspect="1"/>
          </p:cNvGraphicFramePr>
          <p:nvPr/>
        </p:nvGraphicFramePr>
        <p:xfrm>
          <a:off x="6520143" y="1865928"/>
          <a:ext cx="208908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93760" imgH="228600" progId="Equation.DSMT4">
                  <p:embed/>
                </p:oleObj>
              </mc:Choice>
              <mc:Fallback>
                <p:oleObj name="Equation" r:id="rId6" imgW="1193760" imgH="228600" progId="Equation.DSMT4">
                  <p:embed/>
                  <p:pic>
                    <p:nvPicPr>
                      <p:cNvPr id="5836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0143" y="1865928"/>
                        <a:ext cx="208908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691" name="Object 11"/>
          <p:cNvGraphicFramePr>
            <a:graphicFrameLocks noChangeAspect="1"/>
          </p:cNvGraphicFramePr>
          <p:nvPr/>
        </p:nvGraphicFramePr>
        <p:xfrm>
          <a:off x="9012093" y="749302"/>
          <a:ext cx="1510740" cy="42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63280" imgH="241200" progId="Equation.DSMT4">
                  <p:embed/>
                </p:oleObj>
              </mc:Choice>
              <mc:Fallback>
                <p:oleObj name="Equation" r:id="rId8" imgW="863280" imgH="241200" progId="Equation.DSMT4">
                  <p:embed/>
                  <p:pic>
                    <p:nvPicPr>
                      <p:cNvPr id="58369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2093" y="749302"/>
                        <a:ext cx="1510740" cy="42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692" name="Object 12"/>
          <p:cNvGraphicFramePr>
            <a:graphicFrameLocks noChangeAspect="1"/>
          </p:cNvGraphicFramePr>
          <p:nvPr/>
        </p:nvGraphicFramePr>
        <p:xfrm>
          <a:off x="9267824" y="1272084"/>
          <a:ext cx="124425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11000" imgH="253800" progId="Equation.DSMT4">
                  <p:embed/>
                </p:oleObj>
              </mc:Choice>
              <mc:Fallback>
                <p:oleObj name="Equation" r:id="rId10" imgW="711000" imgH="253800" progId="Equation.DSMT4">
                  <p:embed/>
                  <p:pic>
                    <p:nvPicPr>
                      <p:cNvPr id="58369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7824" y="1272084"/>
                        <a:ext cx="1244250" cy="44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76200" y="2667000"/>
            <a:ext cx="106981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During inflation, Hubble’s constant is:</a:t>
            </a:r>
          </a:p>
        </p:txBody>
      </p:sp>
      <p:graphicFrame>
        <p:nvGraphicFramePr>
          <p:cNvPr id="583693" name="Object 13"/>
          <p:cNvGraphicFramePr>
            <a:graphicFrameLocks noChangeAspect="1"/>
          </p:cNvGraphicFramePr>
          <p:nvPr/>
        </p:nvGraphicFramePr>
        <p:xfrm>
          <a:off x="711200" y="3390900"/>
          <a:ext cx="1733130" cy="48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90360" imgH="279360" progId="Equation.DSMT4">
                  <p:embed/>
                </p:oleObj>
              </mc:Choice>
              <mc:Fallback>
                <p:oleObj name="Equation" r:id="rId12" imgW="990360" imgH="279360" progId="Equation.DSMT4">
                  <p:embed/>
                  <p:pic>
                    <p:nvPicPr>
                      <p:cNvPr id="58369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3390900"/>
                        <a:ext cx="1733130" cy="488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694" name="Object 14"/>
          <p:cNvGraphicFramePr>
            <a:graphicFrameLocks noChangeAspect="1"/>
          </p:cNvGraphicFramePr>
          <p:nvPr/>
        </p:nvGraphicFramePr>
        <p:xfrm>
          <a:off x="2444330" y="3329613"/>
          <a:ext cx="5311530" cy="577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035160" imgH="330120" progId="Equation.DSMT4">
                  <p:embed/>
                </p:oleObj>
              </mc:Choice>
              <mc:Fallback>
                <p:oleObj name="Equation" r:id="rId14" imgW="3035160" imgH="330120" progId="Equation.DSMT4">
                  <p:embed/>
                  <p:pic>
                    <p:nvPicPr>
                      <p:cNvPr id="58369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330" y="3329613"/>
                        <a:ext cx="5311530" cy="577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695" name="Object 15"/>
          <p:cNvGraphicFramePr>
            <a:graphicFrameLocks noChangeAspect="1"/>
          </p:cNvGraphicFramePr>
          <p:nvPr/>
        </p:nvGraphicFramePr>
        <p:xfrm>
          <a:off x="7782618" y="3439990"/>
          <a:ext cx="1510740" cy="35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63280" imgH="203040" progId="Equation.DSMT4">
                  <p:embed/>
                </p:oleObj>
              </mc:Choice>
              <mc:Fallback>
                <p:oleObj name="Equation" r:id="rId16" imgW="863280" imgH="203040" progId="Equation.DSMT4">
                  <p:embed/>
                  <p:pic>
                    <p:nvPicPr>
                      <p:cNvPr id="58369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2618" y="3439990"/>
                        <a:ext cx="1510740" cy="355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76200" y="4034135"/>
            <a:ext cx="106981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Universe increases by factor of </a:t>
            </a:r>
            <a:r>
              <a:rPr lang="en-US" sz="2000" i="1" dirty="0">
                <a:solidFill>
                  <a:srgbClr val="0000FF"/>
                </a:solidFill>
                <a:sym typeface="Symbol" pitchFamily="18" charset="2"/>
              </a:rPr>
              <a:t>e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 every 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10</a:t>
            </a:r>
            <a:r>
              <a:rPr lang="en-US" sz="2000" baseline="30000" dirty="0">
                <a:solidFill>
                  <a:srgbClr val="0000FF"/>
                </a:solidFill>
                <a:sym typeface="Symbol"/>
              </a:rPr>
              <a:t>-37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 s or so</a:t>
            </a:r>
            <a:endParaRPr lang="en-US" sz="2000" dirty="0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24829" y="4799810"/>
            <a:ext cx="106981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We are </a:t>
            </a:r>
            <a:r>
              <a:rPr lang="en-US" sz="2000" u="sng" dirty="0">
                <a:solidFill>
                  <a:srgbClr val="FF0000"/>
                </a:solidFill>
                <a:sym typeface="Symbol" pitchFamily="18" charset="2"/>
              </a:rPr>
              <a:t>not</a:t>
            </a: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 radiation dominated, so we can’t trust radiation era formulas</a:t>
            </a:r>
          </a:p>
        </p:txBody>
      </p:sp>
      <p:graphicFrame>
        <p:nvGraphicFramePr>
          <p:cNvPr id="583696" name="Object 16"/>
          <p:cNvGraphicFramePr>
            <a:graphicFrameLocks noChangeAspect="1"/>
          </p:cNvGraphicFramePr>
          <p:nvPr/>
        </p:nvGraphicFramePr>
        <p:xfrm>
          <a:off x="3341549" y="5638800"/>
          <a:ext cx="2111130" cy="910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06360" imgH="520560" progId="Equation.DSMT4">
                  <p:embed/>
                </p:oleObj>
              </mc:Choice>
              <mc:Fallback>
                <p:oleObj name="Equation" r:id="rId18" imgW="1206360" imgH="520560" progId="Equation.DSMT4">
                  <p:embed/>
                  <p:pic>
                    <p:nvPicPr>
                      <p:cNvPr id="58369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549" y="5638800"/>
                        <a:ext cx="2111130" cy="91098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278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3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83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83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83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8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83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83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3" grpId="0" build="p"/>
      <p:bldP spid="27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2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/>
              <a:t>How Much Inflation Do We Need?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98438" y="914400"/>
            <a:ext cx="1069816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During inflation, 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 is driven towards 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 – 1 at GUT scale is less than 10</a:t>
            </a:r>
            <a:r>
              <a:rPr lang="en-US" sz="2000" baseline="30000" dirty="0">
                <a:solidFill>
                  <a:srgbClr val="0000FF"/>
                </a:solidFill>
                <a:sym typeface="Symbol"/>
              </a:rPr>
              <a:t>–55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We need </a:t>
            </a:r>
            <a:r>
              <a:rPr lang="en-US" sz="2000" i="1" dirty="0">
                <a:solidFill>
                  <a:srgbClr val="0000FF"/>
                </a:solidFill>
                <a:sym typeface="Symbol"/>
              </a:rPr>
              <a:t>a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 to increase by about 10</a:t>
            </a:r>
            <a:r>
              <a:rPr lang="en-US" sz="2000" baseline="30000" dirty="0">
                <a:solidFill>
                  <a:srgbClr val="0000FF"/>
                </a:solidFill>
                <a:sym typeface="Symbol"/>
              </a:rPr>
              <a:t>27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At GUT scale, universe was smooth on scale that becomes </a:t>
            </a:r>
            <a:r>
              <a:rPr lang="en-US" sz="2000" i="1" dirty="0">
                <a:solidFill>
                  <a:srgbClr val="006600"/>
                </a:solidFill>
                <a:sym typeface="Symbol"/>
              </a:rPr>
              <a:t>at most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 0.1 m today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Today universe is smooth on scale of </a:t>
            </a:r>
            <a:r>
              <a:rPr lang="en-US" sz="2000" i="1" dirty="0">
                <a:solidFill>
                  <a:srgbClr val="006600"/>
                </a:solidFill>
                <a:sym typeface="Symbol"/>
              </a:rPr>
              <a:t>at least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 10</a:t>
            </a:r>
            <a:r>
              <a:rPr lang="en-US" sz="2000" baseline="30000" dirty="0">
                <a:solidFill>
                  <a:srgbClr val="006600"/>
                </a:solidFill>
                <a:sym typeface="Symbol"/>
              </a:rPr>
              <a:t>27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 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We need </a:t>
            </a:r>
            <a:r>
              <a:rPr lang="en-US" sz="2000" i="1" dirty="0">
                <a:solidFill>
                  <a:srgbClr val="006600"/>
                </a:solidFill>
                <a:sym typeface="Symbol"/>
              </a:rPr>
              <a:t>a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 to increase by </a:t>
            </a:r>
            <a:r>
              <a:rPr lang="en-US" sz="2000" i="1" dirty="0">
                <a:solidFill>
                  <a:srgbClr val="006600"/>
                </a:solidFill>
                <a:sym typeface="Symbol"/>
              </a:rPr>
              <a:t>at least 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10</a:t>
            </a:r>
            <a:r>
              <a:rPr lang="en-US" sz="2000" baseline="30000" dirty="0">
                <a:solidFill>
                  <a:srgbClr val="006600"/>
                </a:solidFill>
                <a:sym typeface="Symbol"/>
              </a:rPr>
              <a:t>28</a:t>
            </a:r>
          </a:p>
        </p:txBody>
      </p:sp>
      <p:graphicFrame>
        <p:nvGraphicFramePr>
          <p:cNvPr id="584714" name="Object 10"/>
          <p:cNvGraphicFramePr>
            <a:graphicFrameLocks noChangeAspect="1"/>
          </p:cNvGraphicFramePr>
          <p:nvPr/>
        </p:nvGraphicFramePr>
        <p:xfrm>
          <a:off x="5334428" y="1027990"/>
          <a:ext cx="1466640" cy="777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8080" imgH="444240" progId="Equation.DSMT4">
                  <p:embed/>
                </p:oleObj>
              </mc:Choice>
              <mc:Fallback>
                <p:oleObj name="Equation" r:id="rId2" imgW="838080" imgH="444240" progId="Equation.DSMT4">
                  <p:embed/>
                  <p:pic>
                    <p:nvPicPr>
                      <p:cNvPr id="5847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428" y="1027990"/>
                        <a:ext cx="1466640" cy="777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715" name="Object 11"/>
          <p:cNvGraphicFramePr>
            <a:graphicFrameLocks noChangeAspect="1"/>
          </p:cNvGraphicFramePr>
          <p:nvPr/>
        </p:nvGraphicFramePr>
        <p:xfrm>
          <a:off x="6801068" y="1239040"/>
          <a:ext cx="644490" cy="35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8280" imgH="203040" progId="Equation.DSMT4">
                  <p:embed/>
                </p:oleObj>
              </mc:Choice>
              <mc:Fallback>
                <p:oleObj name="Equation" r:id="rId4" imgW="368280" imgH="203040" progId="Equation.DSMT4">
                  <p:embed/>
                  <p:pic>
                    <p:nvPicPr>
                      <p:cNvPr id="58471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1068" y="1239040"/>
                        <a:ext cx="644490" cy="355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716" name="Object 12"/>
          <p:cNvGraphicFramePr>
            <a:graphicFrameLocks noChangeAspect="1"/>
          </p:cNvGraphicFramePr>
          <p:nvPr/>
        </p:nvGraphicFramePr>
        <p:xfrm>
          <a:off x="884238" y="3352800"/>
          <a:ext cx="124425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11000" imgH="253800" progId="Equation.DSMT4">
                  <p:embed/>
                </p:oleObj>
              </mc:Choice>
              <mc:Fallback>
                <p:oleObj name="Equation" r:id="rId6" imgW="711000" imgH="253800" progId="Equation.DSMT4">
                  <p:embed/>
                  <p:pic>
                    <p:nvPicPr>
                      <p:cNvPr id="58471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8" y="3352800"/>
                        <a:ext cx="1244250" cy="44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717" name="Object 13"/>
          <p:cNvGraphicFramePr>
            <a:graphicFrameLocks noChangeAspect="1"/>
          </p:cNvGraphicFramePr>
          <p:nvPr/>
        </p:nvGraphicFramePr>
        <p:xfrm>
          <a:off x="2895600" y="3352800"/>
          <a:ext cx="1244250" cy="35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11000" imgH="203040" progId="Equation.DSMT4">
                  <p:embed/>
                </p:oleObj>
              </mc:Choice>
              <mc:Fallback>
                <p:oleObj name="Equation" r:id="rId8" imgW="711000" imgH="203040" progId="Equation.DSMT4">
                  <p:embed/>
                  <p:pic>
                    <p:nvPicPr>
                      <p:cNvPr id="58471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352800"/>
                        <a:ext cx="1244250" cy="355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718" name="Object 14"/>
          <p:cNvGraphicFramePr>
            <a:graphicFrameLocks noChangeAspect="1"/>
          </p:cNvGraphicFramePr>
          <p:nvPr/>
        </p:nvGraphicFramePr>
        <p:xfrm>
          <a:off x="4572000" y="3276600"/>
          <a:ext cx="2266740" cy="48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95280" imgH="279360" progId="Equation.DSMT4">
                  <p:embed/>
                </p:oleObj>
              </mc:Choice>
              <mc:Fallback>
                <p:oleObj name="Equation" r:id="rId10" imgW="1295280" imgH="279360" progId="Equation.DSMT4">
                  <p:embed/>
                  <p:pic>
                    <p:nvPicPr>
                      <p:cNvPr id="58471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276600"/>
                        <a:ext cx="2266740" cy="488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198438" y="4092476"/>
            <a:ext cx="106981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Probably want 100 or so </a:t>
            </a:r>
            <a:r>
              <a:rPr lang="en-US" sz="2000" i="1" dirty="0">
                <a:solidFill>
                  <a:srgbClr val="9900CC"/>
                </a:solidFill>
                <a:sym typeface="Symbol" pitchFamily="18" charset="2"/>
              </a:rPr>
              <a:t>e-</a:t>
            </a:r>
            <a:r>
              <a:rPr lang="en-US" sz="2000" dirty="0" err="1">
                <a:solidFill>
                  <a:srgbClr val="9900CC"/>
                </a:solidFill>
                <a:sym typeface="Symbol" pitchFamily="18" charset="2"/>
              </a:rPr>
              <a:t>foldings</a:t>
            </a: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 of growth</a:t>
            </a:r>
            <a:endParaRPr lang="en-US" sz="2000" baseline="30000" dirty="0">
              <a:solidFill>
                <a:srgbClr val="9900CC"/>
              </a:solidFill>
              <a:sym typeface="Symbol"/>
            </a:endParaRPr>
          </a:p>
        </p:txBody>
      </p:sp>
      <p:graphicFrame>
        <p:nvGraphicFramePr>
          <p:cNvPr id="584719" name="Object 15"/>
          <p:cNvGraphicFramePr>
            <a:graphicFrameLocks noChangeAspect="1"/>
          </p:cNvGraphicFramePr>
          <p:nvPr/>
        </p:nvGraphicFramePr>
        <p:xfrm>
          <a:off x="6846888" y="4084637"/>
          <a:ext cx="1288980" cy="42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36560" imgH="241200" progId="Equation.DSMT4">
                  <p:embed/>
                </p:oleObj>
              </mc:Choice>
              <mc:Fallback>
                <p:oleObj name="Equation" r:id="rId12" imgW="736560" imgH="241200" progId="Equation.DSMT4">
                  <p:embed/>
                  <p:pic>
                    <p:nvPicPr>
                      <p:cNvPr id="58471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6888" y="4084637"/>
                        <a:ext cx="1288980" cy="42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720" name="Object 16"/>
          <p:cNvGraphicFramePr>
            <a:graphicFrameLocks noChangeAspect="1"/>
          </p:cNvGraphicFramePr>
          <p:nvPr/>
        </p:nvGraphicFramePr>
        <p:xfrm>
          <a:off x="8135868" y="4090312"/>
          <a:ext cx="977760" cy="35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58720" imgH="203040" progId="Equation.DSMT4">
                  <p:embed/>
                </p:oleObj>
              </mc:Choice>
              <mc:Fallback>
                <p:oleObj name="Equation" r:id="rId14" imgW="558720" imgH="203040" progId="Equation.DSMT4">
                  <p:embed/>
                  <p:pic>
                    <p:nvPicPr>
                      <p:cNvPr id="58472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5868" y="4090312"/>
                        <a:ext cx="977760" cy="355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274638" y="4876942"/>
            <a:ext cx="106981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If it is any number significantly bigger than the minimum required, then</a:t>
            </a:r>
            <a:endParaRPr lang="en-US" sz="2000" baseline="30000" dirty="0">
              <a:solidFill>
                <a:srgbClr val="9900CC"/>
              </a:solidFill>
              <a:sym typeface="Symbo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/>
              </a:rPr>
              <a:t></a:t>
            </a: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 =1 to </a:t>
            </a:r>
            <a:r>
              <a:rPr lang="en-US" sz="2000" i="1" dirty="0">
                <a:solidFill>
                  <a:srgbClr val="9900CC"/>
                </a:solidFill>
                <a:sym typeface="Symbol" pitchFamily="18" charset="2"/>
              </a:rPr>
              <a:t>many</a:t>
            </a: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 more digits than we need at GUT scale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/>
              </a:rPr>
              <a:t></a:t>
            </a: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 =1 today to </a:t>
            </a:r>
            <a:r>
              <a:rPr lang="en-US" sz="2000" i="1" dirty="0">
                <a:solidFill>
                  <a:srgbClr val="9900CC"/>
                </a:solidFill>
                <a:sym typeface="Symbol" pitchFamily="18" charset="2"/>
              </a:rPr>
              <a:t>many</a:t>
            </a: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 digits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Universe is smooth on scales </a:t>
            </a:r>
            <a:r>
              <a:rPr lang="en-US" sz="2000" i="1" dirty="0">
                <a:solidFill>
                  <a:srgbClr val="9900CC"/>
                </a:solidFill>
                <a:sym typeface="Symbol" pitchFamily="18" charset="2"/>
              </a:rPr>
              <a:t>much</a:t>
            </a: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 bigger than we can see</a:t>
            </a:r>
          </a:p>
        </p:txBody>
      </p:sp>
    </p:spTree>
    <p:extLst>
      <p:ext uri="{BB962C8B-B14F-4D97-AF65-F5344CB8AC3E}">
        <p14:creationId xmlns:p14="http://schemas.microsoft.com/office/powerpoint/2010/main" val="306128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84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84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84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84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84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84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20" grpId="0" build="p"/>
      <p:bldP spid="2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2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/>
              <a:t>More Comments on Inflation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98438" y="914400"/>
            <a:ext cx="106981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During inflation, 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the universe expands by at least factor of 10</a:t>
            </a:r>
            <a:r>
              <a:rPr lang="en-US" sz="2000" baseline="30000" dirty="0">
                <a:solidFill>
                  <a:srgbClr val="006600"/>
                </a:solidFill>
                <a:sym typeface="Symbol"/>
              </a:rPr>
              <a:t>28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If there is anything </a:t>
            </a:r>
            <a:r>
              <a:rPr lang="en-US" sz="2000" i="1" dirty="0">
                <a:solidFill>
                  <a:srgbClr val="006600"/>
                </a:solidFill>
                <a:sym typeface="Symbol"/>
              </a:rPr>
              <a:t>besides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 vacuum, it is getting red shifted like crazy</a:t>
            </a:r>
          </a:p>
        </p:txBody>
      </p:sp>
      <p:graphicFrame>
        <p:nvGraphicFramePr>
          <p:cNvPr id="584716" name="Object 12"/>
          <p:cNvGraphicFramePr>
            <a:graphicFrameLocks noChangeAspect="1"/>
          </p:cNvGraphicFramePr>
          <p:nvPr/>
        </p:nvGraphicFramePr>
        <p:xfrm>
          <a:off x="1084262" y="2114550"/>
          <a:ext cx="844200" cy="35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2400" imgH="203040" progId="Equation.DSMT4">
                  <p:embed/>
                </p:oleObj>
              </mc:Choice>
              <mc:Fallback>
                <p:oleObj name="Equation" r:id="rId2" imgW="482400" imgH="203040" progId="Equation.DSMT4">
                  <p:embed/>
                  <p:pic>
                    <p:nvPicPr>
                      <p:cNvPr id="58471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262" y="2114550"/>
                        <a:ext cx="844200" cy="355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5737" name="Object 9"/>
          <p:cNvGraphicFramePr>
            <a:graphicFrameLocks noChangeAspect="1"/>
          </p:cNvGraphicFramePr>
          <p:nvPr/>
        </p:nvGraphicFramePr>
        <p:xfrm>
          <a:off x="2532062" y="2038350"/>
          <a:ext cx="171108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7760" imgH="253800" progId="Equation.DSMT4">
                  <p:embed/>
                </p:oleObj>
              </mc:Choice>
              <mc:Fallback>
                <p:oleObj name="Equation" r:id="rId4" imgW="977760" imgH="253800" progId="Equation.DSMT4">
                  <p:embed/>
                  <p:pic>
                    <p:nvPicPr>
                      <p:cNvPr id="58573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062" y="2038350"/>
                        <a:ext cx="1711080" cy="44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5738" name="Object 10"/>
          <p:cNvGraphicFramePr>
            <a:graphicFrameLocks noChangeAspect="1"/>
          </p:cNvGraphicFramePr>
          <p:nvPr/>
        </p:nvGraphicFramePr>
        <p:xfrm>
          <a:off x="5275262" y="2038350"/>
          <a:ext cx="2600010" cy="42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85720" imgH="241200" progId="Equation.DSMT4">
                  <p:embed/>
                </p:oleObj>
              </mc:Choice>
              <mc:Fallback>
                <p:oleObj name="Equation" r:id="rId6" imgW="1485720" imgH="241200" progId="Equation.DSMT4">
                  <p:embed/>
                  <p:pic>
                    <p:nvPicPr>
                      <p:cNvPr id="58573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5262" y="2038350"/>
                        <a:ext cx="2600010" cy="42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5739" name="Object 11"/>
          <p:cNvGraphicFramePr>
            <a:graphicFrameLocks noChangeAspect="1"/>
          </p:cNvGraphicFramePr>
          <p:nvPr/>
        </p:nvGraphicFramePr>
        <p:xfrm>
          <a:off x="8856662" y="2190750"/>
          <a:ext cx="12442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11000" imgH="228600" progId="Equation.DSMT4">
                  <p:embed/>
                </p:oleObj>
              </mc:Choice>
              <mc:Fallback>
                <p:oleObj name="Equation" r:id="rId8" imgW="711000" imgH="228600" progId="Equation.DSMT4">
                  <p:embed/>
                  <p:pic>
                    <p:nvPicPr>
                      <p:cNvPr id="58573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6662" y="2190750"/>
                        <a:ext cx="12442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98438" y="2629693"/>
            <a:ext cx="106981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Completely ignore radiation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Anything else in the universe also is diluted and disappears</a:t>
            </a:r>
            <a:endParaRPr lang="en-US" sz="2000" dirty="0">
              <a:solidFill>
                <a:srgbClr val="0000FF"/>
              </a:solidFill>
              <a:sym typeface="Symbol"/>
            </a:endParaRPr>
          </a:p>
        </p:txBody>
      </p:sp>
      <p:graphicFrame>
        <p:nvGraphicFramePr>
          <p:cNvPr id="585740" name="Object 12"/>
          <p:cNvGraphicFramePr>
            <a:graphicFrameLocks noChangeAspect="1"/>
          </p:cNvGraphicFramePr>
          <p:nvPr/>
        </p:nvGraphicFramePr>
        <p:xfrm>
          <a:off x="990600" y="3746850"/>
          <a:ext cx="822150" cy="35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69800" imgH="203040" progId="Equation.DSMT4">
                  <p:embed/>
                </p:oleObj>
              </mc:Choice>
              <mc:Fallback>
                <p:oleObj name="Equation" r:id="rId10" imgW="469800" imgH="203040" progId="Equation.DSMT4">
                  <p:embed/>
                  <p:pic>
                    <p:nvPicPr>
                      <p:cNvPr id="58574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746850"/>
                        <a:ext cx="822150" cy="355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5741" name="Object 13"/>
          <p:cNvGraphicFramePr>
            <a:graphicFrameLocks noChangeAspect="1"/>
          </p:cNvGraphicFramePr>
          <p:nvPr/>
        </p:nvGraphicFramePr>
        <p:xfrm>
          <a:off x="2941638" y="3746850"/>
          <a:ext cx="173313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90360" imgH="253800" progId="Equation.DSMT4">
                  <p:embed/>
                </p:oleObj>
              </mc:Choice>
              <mc:Fallback>
                <p:oleObj name="Equation" r:id="rId12" imgW="990360" imgH="253800" progId="Equation.DSMT4">
                  <p:embed/>
                  <p:pic>
                    <p:nvPicPr>
                      <p:cNvPr id="58574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1638" y="3746850"/>
                        <a:ext cx="1733130" cy="44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74638" y="4364772"/>
            <a:ext cx="91741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By the time inflation is over, any record of previous universe is effectively erased</a:t>
            </a:r>
            <a:endParaRPr lang="en-US" sz="2000" dirty="0">
              <a:solidFill>
                <a:srgbClr val="FF0000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27900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84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85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85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85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85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85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6" grpId="0" build="p"/>
      <p:bldP spid="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309" y="0"/>
            <a:ext cx="10972800" cy="762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/>
              <a:t>Density Fluctuations from Inflation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98438" y="914400"/>
            <a:ext cx="1069816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During inflation, you could think universe is very smooth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On microscopic scales, universe will have tiny density fluctuations, thanks to quantum mechanics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The size and magnitude of these fluctuations can be calculated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Gaussian, distribution, for example</a:t>
            </a:r>
            <a:endParaRPr lang="en-US" sz="2000" dirty="0">
              <a:solidFill>
                <a:srgbClr val="006600"/>
              </a:solidFill>
              <a:sym typeface="Symbol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239000" y="2545616"/>
            <a:ext cx="3124200" cy="312420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620000" y="2698016"/>
            <a:ext cx="2438400" cy="2362200"/>
            <a:chOff x="6934200" y="2438400"/>
            <a:chExt cx="2438400" cy="2362200"/>
          </a:xfrm>
        </p:grpSpPr>
        <p:sp>
          <p:nvSpPr>
            <p:cNvPr id="13" name="Oval 12"/>
            <p:cNvSpPr/>
            <p:nvPr/>
          </p:nvSpPr>
          <p:spPr bwMode="auto">
            <a:xfrm>
              <a:off x="8001000" y="2438400"/>
              <a:ext cx="152400" cy="152400"/>
            </a:xfrm>
            <a:prstGeom prst="ellipse">
              <a:avLst/>
            </a:prstGeom>
            <a:solidFill>
              <a:srgbClr val="00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7162800" y="4114800"/>
              <a:ext cx="152400" cy="152400"/>
            </a:xfrm>
            <a:prstGeom prst="ellipse">
              <a:avLst/>
            </a:prstGeom>
            <a:solidFill>
              <a:srgbClr val="00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8686800" y="4343400"/>
              <a:ext cx="152400" cy="152400"/>
            </a:xfrm>
            <a:prstGeom prst="ellipse">
              <a:avLst/>
            </a:prstGeom>
            <a:solidFill>
              <a:srgbClr val="00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9220200" y="3657600"/>
              <a:ext cx="152400" cy="152400"/>
            </a:xfrm>
            <a:prstGeom prst="ellipse">
              <a:avLst/>
            </a:prstGeom>
            <a:solidFill>
              <a:srgbClr val="00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7696200" y="4648200"/>
              <a:ext cx="152400" cy="152400"/>
            </a:xfrm>
            <a:prstGeom prst="ellipse">
              <a:avLst/>
            </a:prstGeom>
            <a:solidFill>
              <a:srgbClr val="00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8077200" y="3733800"/>
              <a:ext cx="152400" cy="152400"/>
            </a:xfrm>
            <a:prstGeom prst="ellipse">
              <a:avLst/>
            </a:prstGeom>
            <a:solidFill>
              <a:srgbClr val="00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8839200" y="2667000"/>
              <a:ext cx="152400" cy="152400"/>
            </a:xfrm>
            <a:prstGeom prst="ellipse">
              <a:avLst/>
            </a:prstGeom>
            <a:solidFill>
              <a:srgbClr val="66FF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6934200" y="3581400"/>
              <a:ext cx="152400" cy="152400"/>
            </a:xfrm>
            <a:prstGeom prst="ellipse">
              <a:avLst/>
            </a:prstGeom>
            <a:solidFill>
              <a:srgbClr val="66FF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8229600" y="4495800"/>
              <a:ext cx="152400" cy="152400"/>
            </a:xfrm>
            <a:prstGeom prst="ellipse">
              <a:avLst/>
            </a:prstGeom>
            <a:solidFill>
              <a:srgbClr val="66FF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8229600" y="3429000"/>
              <a:ext cx="152400" cy="152400"/>
            </a:xfrm>
            <a:prstGeom prst="ellipse">
              <a:avLst/>
            </a:prstGeom>
            <a:solidFill>
              <a:srgbClr val="66FF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9220200" y="3276600"/>
              <a:ext cx="152400" cy="152400"/>
            </a:xfrm>
            <a:prstGeom prst="ellipse">
              <a:avLst/>
            </a:prstGeom>
            <a:solidFill>
              <a:srgbClr val="66FF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7543800" y="2971800"/>
              <a:ext cx="152400" cy="152400"/>
            </a:xfrm>
            <a:prstGeom prst="ellipse">
              <a:avLst/>
            </a:prstGeom>
            <a:solidFill>
              <a:srgbClr val="66FF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183222" y="3382960"/>
            <a:ext cx="7086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In size, these are so small they would be irrelevant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Except the universe is inflating!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Little fluctuations grow up to be big fluctuations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Constant new fluctuations are appearing at all scales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During inflation:  predict “scale invariant” density perturbations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“Spectral index” </a:t>
            </a:r>
            <a:r>
              <a:rPr lang="en-US" sz="2000" i="1" dirty="0">
                <a:solidFill>
                  <a:srgbClr val="0000FF"/>
                </a:solidFill>
                <a:sym typeface="Symbol" pitchFamily="18" charset="2"/>
              </a:rPr>
              <a:t>n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 = 1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7391400" y="2545616"/>
            <a:ext cx="2895600" cy="3048000"/>
          </a:xfrm>
          <a:prstGeom prst="ellipse">
            <a:avLst/>
          </a:prstGeom>
          <a:solidFill>
            <a:srgbClr val="00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7391400" y="2621816"/>
            <a:ext cx="2895600" cy="2819400"/>
            <a:chOff x="6705600" y="2362200"/>
            <a:chExt cx="2895600" cy="2819400"/>
          </a:xfrm>
        </p:grpSpPr>
        <p:sp>
          <p:nvSpPr>
            <p:cNvPr id="32" name="Oval 31"/>
            <p:cNvSpPr/>
            <p:nvPr/>
          </p:nvSpPr>
          <p:spPr bwMode="auto">
            <a:xfrm>
              <a:off x="7848600" y="2514600"/>
              <a:ext cx="152400" cy="152400"/>
            </a:xfrm>
            <a:prstGeom prst="ellipse">
              <a:avLst/>
            </a:prstGeom>
            <a:solidFill>
              <a:srgbClr val="00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7010400" y="3962400"/>
              <a:ext cx="381000" cy="381000"/>
            </a:xfrm>
            <a:prstGeom prst="ellipse">
              <a:avLst/>
            </a:prstGeom>
            <a:solidFill>
              <a:srgbClr val="00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8153400" y="2971800"/>
              <a:ext cx="152400" cy="152400"/>
            </a:xfrm>
            <a:prstGeom prst="ellipse">
              <a:avLst/>
            </a:prstGeom>
            <a:solidFill>
              <a:srgbClr val="00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9067800" y="3505200"/>
              <a:ext cx="457200" cy="457200"/>
            </a:xfrm>
            <a:prstGeom prst="ellipse">
              <a:avLst/>
            </a:prstGeom>
            <a:solidFill>
              <a:srgbClr val="00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7924800" y="4800600"/>
              <a:ext cx="381000" cy="381000"/>
            </a:xfrm>
            <a:prstGeom prst="ellipse">
              <a:avLst/>
            </a:prstGeom>
            <a:solidFill>
              <a:srgbClr val="00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6781800" y="4953000"/>
              <a:ext cx="152400" cy="152400"/>
            </a:xfrm>
            <a:prstGeom prst="ellipse">
              <a:avLst/>
            </a:prstGeom>
            <a:solidFill>
              <a:srgbClr val="00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6705600" y="2590800"/>
              <a:ext cx="457200" cy="457200"/>
            </a:xfrm>
            <a:prstGeom prst="ellipse">
              <a:avLst/>
            </a:prstGeom>
            <a:solidFill>
              <a:srgbClr val="66FF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7315200" y="3505200"/>
              <a:ext cx="152400" cy="152400"/>
            </a:xfrm>
            <a:prstGeom prst="ellipse">
              <a:avLst/>
            </a:prstGeom>
            <a:solidFill>
              <a:srgbClr val="66FF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8915400" y="4800600"/>
              <a:ext cx="152400" cy="152400"/>
            </a:xfrm>
            <a:prstGeom prst="ellipse">
              <a:avLst/>
            </a:prstGeom>
            <a:solidFill>
              <a:srgbClr val="66FF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7848600" y="3810000"/>
              <a:ext cx="838200" cy="838200"/>
            </a:xfrm>
            <a:prstGeom prst="ellipse">
              <a:avLst/>
            </a:prstGeom>
            <a:solidFill>
              <a:srgbClr val="66FF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8839200" y="2362200"/>
              <a:ext cx="762000" cy="762000"/>
            </a:xfrm>
            <a:prstGeom prst="ellipse">
              <a:avLst/>
            </a:prstGeom>
            <a:solidFill>
              <a:srgbClr val="66FF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8305800" y="2590800"/>
              <a:ext cx="152400" cy="152400"/>
            </a:xfrm>
            <a:prstGeom prst="ellipse">
              <a:avLst/>
            </a:prstGeom>
            <a:solidFill>
              <a:srgbClr val="66FF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67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12" grpId="0" animBg="1"/>
      <p:bldP spid="28" grpId="0" uiExpand="1" build="p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2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/>
              <a:t>Exiting Inflation and Reheating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241247" y="914400"/>
            <a:ext cx="1069816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Universe must make transition to true vacuum</a:t>
            </a:r>
            <a:br>
              <a:rPr lang="en-US" sz="2000" dirty="0">
                <a:solidFill>
                  <a:srgbClr val="006600"/>
                </a:solidFill>
                <a:sym typeface="Symbol" pitchFamily="18" charset="2"/>
              </a:rPr>
            </a:b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Old inflation picture: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It quantum tunnels from false vacuum to true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It oscillates back and forth around true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Oscillations generate all kinds of particles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Reheating</a:t>
            </a:r>
            <a:endParaRPr lang="en-US" sz="2000" dirty="0">
              <a:solidFill>
                <a:srgbClr val="006600"/>
              </a:solidFill>
              <a:sym typeface="Symbol"/>
            </a:endParaRPr>
          </a:p>
        </p:txBody>
      </p:sp>
      <p:pic>
        <p:nvPicPr>
          <p:cNvPr id="44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914400"/>
            <a:ext cx="38100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6" name="Straight Arrow Connector 45"/>
          <p:cNvCxnSpPr/>
          <p:nvPr/>
        </p:nvCxnSpPr>
        <p:spPr bwMode="auto">
          <a:xfrm rot="10800000">
            <a:off x="8439150" y="2332036"/>
            <a:ext cx="10668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Freeform 46"/>
          <p:cNvSpPr/>
          <p:nvPr/>
        </p:nvSpPr>
        <p:spPr bwMode="auto">
          <a:xfrm>
            <a:off x="7162801" y="2324100"/>
            <a:ext cx="1270000" cy="609600"/>
          </a:xfrm>
          <a:custGeom>
            <a:avLst/>
            <a:gdLst>
              <a:gd name="connsiteX0" fmla="*/ 1285875 w 1285875"/>
              <a:gd name="connsiteY0" fmla="*/ 38100 h 588962"/>
              <a:gd name="connsiteX1" fmla="*/ 809625 w 1285875"/>
              <a:gd name="connsiteY1" fmla="*/ 504825 h 588962"/>
              <a:gd name="connsiteX2" fmla="*/ 238125 w 1285875"/>
              <a:gd name="connsiteY2" fmla="*/ 504825 h 588962"/>
              <a:gd name="connsiteX3" fmla="*/ 0 w 1285875"/>
              <a:gd name="connsiteY3" fmla="*/ 0 h 588962"/>
              <a:gd name="connsiteX0" fmla="*/ 1285875 w 1285875"/>
              <a:gd name="connsiteY0" fmla="*/ 38100 h 649287"/>
              <a:gd name="connsiteX1" fmla="*/ 600075 w 1285875"/>
              <a:gd name="connsiteY1" fmla="*/ 571500 h 649287"/>
              <a:gd name="connsiteX2" fmla="*/ 238125 w 1285875"/>
              <a:gd name="connsiteY2" fmla="*/ 504825 h 649287"/>
              <a:gd name="connsiteX3" fmla="*/ 0 w 1285875"/>
              <a:gd name="connsiteY3" fmla="*/ 0 h 649287"/>
              <a:gd name="connsiteX0" fmla="*/ 1285875 w 1285875"/>
              <a:gd name="connsiteY0" fmla="*/ 38100 h 649287"/>
              <a:gd name="connsiteX1" fmla="*/ 600075 w 1285875"/>
              <a:gd name="connsiteY1" fmla="*/ 571500 h 649287"/>
              <a:gd name="connsiteX2" fmla="*/ 238125 w 1285875"/>
              <a:gd name="connsiteY2" fmla="*/ 504825 h 649287"/>
              <a:gd name="connsiteX3" fmla="*/ 142875 w 1285875"/>
              <a:gd name="connsiteY3" fmla="*/ 266700 h 649287"/>
              <a:gd name="connsiteX4" fmla="*/ 0 w 1285875"/>
              <a:gd name="connsiteY4" fmla="*/ 0 h 649287"/>
              <a:gd name="connsiteX0" fmla="*/ 1219200 w 1219200"/>
              <a:gd name="connsiteY0" fmla="*/ 0 h 611187"/>
              <a:gd name="connsiteX1" fmla="*/ 533400 w 1219200"/>
              <a:gd name="connsiteY1" fmla="*/ 533400 h 611187"/>
              <a:gd name="connsiteX2" fmla="*/ 171450 w 1219200"/>
              <a:gd name="connsiteY2" fmla="*/ 466725 h 611187"/>
              <a:gd name="connsiteX3" fmla="*/ 76200 w 1219200"/>
              <a:gd name="connsiteY3" fmla="*/ 228600 h 611187"/>
              <a:gd name="connsiteX4" fmla="*/ 0 w 1219200"/>
              <a:gd name="connsiteY4" fmla="*/ 0 h 611187"/>
              <a:gd name="connsiteX0" fmla="*/ 1219200 w 1219200"/>
              <a:gd name="connsiteY0" fmla="*/ 0 h 609600"/>
              <a:gd name="connsiteX1" fmla="*/ 533400 w 1219200"/>
              <a:gd name="connsiteY1" fmla="*/ 533400 h 609600"/>
              <a:gd name="connsiteX2" fmla="*/ 228599 w 1219200"/>
              <a:gd name="connsiteY2" fmla="*/ 457200 h 609600"/>
              <a:gd name="connsiteX3" fmla="*/ 76200 w 1219200"/>
              <a:gd name="connsiteY3" fmla="*/ 228600 h 609600"/>
              <a:gd name="connsiteX4" fmla="*/ 0 w 1219200"/>
              <a:gd name="connsiteY4" fmla="*/ 0 h 609600"/>
              <a:gd name="connsiteX0" fmla="*/ 1219200 w 1219200"/>
              <a:gd name="connsiteY0" fmla="*/ 0 h 571500"/>
              <a:gd name="connsiteX1" fmla="*/ 914399 w 1219200"/>
              <a:gd name="connsiteY1" fmla="*/ 228600 h 571500"/>
              <a:gd name="connsiteX2" fmla="*/ 533400 w 1219200"/>
              <a:gd name="connsiteY2" fmla="*/ 533400 h 571500"/>
              <a:gd name="connsiteX3" fmla="*/ 228599 w 1219200"/>
              <a:gd name="connsiteY3" fmla="*/ 457200 h 571500"/>
              <a:gd name="connsiteX4" fmla="*/ 76200 w 1219200"/>
              <a:gd name="connsiteY4" fmla="*/ 228600 h 571500"/>
              <a:gd name="connsiteX5" fmla="*/ 0 w 1219200"/>
              <a:gd name="connsiteY5" fmla="*/ 0 h 571500"/>
              <a:gd name="connsiteX0" fmla="*/ 1219199 w 1219199"/>
              <a:gd name="connsiteY0" fmla="*/ 0 h 571500"/>
              <a:gd name="connsiteX1" fmla="*/ 914399 w 1219199"/>
              <a:gd name="connsiteY1" fmla="*/ 228600 h 571500"/>
              <a:gd name="connsiteX2" fmla="*/ 533400 w 1219199"/>
              <a:gd name="connsiteY2" fmla="*/ 533400 h 571500"/>
              <a:gd name="connsiteX3" fmla="*/ 228599 w 1219199"/>
              <a:gd name="connsiteY3" fmla="*/ 457200 h 571500"/>
              <a:gd name="connsiteX4" fmla="*/ 76200 w 1219199"/>
              <a:gd name="connsiteY4" fmla="*/ 228600 h 571500"/>
              <a:gd name="connsiteX5" fmla="*/ 0 w 1219199"/>
              <a:gd name="connsiteY5" fmla="*/ 0 h 571500"/>
              <a:gd name="connsiteX0" fmla="*/ 1219199 w 1219199"/>
              <a:gd name="connsiteY0" fmla="*/ 0 h 571500"/>
              <a:gd name="connsiteX1" fmla="*/ 914399 w 1219199"/>
              <a:gd name="connsiteY1" fmla="*/ 228600 h 571500"/>
              <a:gd name="connsiteX2" fmla="*/ 533400 w 1219199"/>
              <a:gd name="connsiteY2" fmla="*/ 533400 h 571500"/>
              <a:gd name="connsiteX3" fmla="*/ 228599 w 1219199"/>
              <a:gd name="connsiteY3" fmla="*/ 457200 h 571500"/>
              <a:gd name="connsiteX4" fmla="*/ 76200 w 1219199"/>
              <a:gd name="connsiteY4" fmla="*/ 228600 h 571500"/>
              <a:gd name="connsiteX5" fmla="*/ 0 w 1219199"/>
              <a:gd name="connsiteY5" fmla="*/ 0 h 571500"/>
              <a:gd name="connsiteX0" fmla="*/ 1219199 w 1270000"/>
              <a:gd name="connsiteY0" fmla="*/ 38100 h 609600"/>
              <a:gd name="connsiteX1" fmla="*/ 1219200 w 1270000"/>
              <a:gd name="connsiteY1" fmla="*/ 38100 h 609600"/>
              <a:gd name="connsiteX2" fmla="*/ 914399 w 1270000"/>
              <a:gd name="connsiteY2" fmla="*/ 266700 h 609600"/>
              <a:gd name="connsiteX3" fmla="*/ 533400 w 1270000"/>
              <a:gd name="connsiteY3" fmla="*/ 571500 h 609600"/>
              <a:gd name="connsiteX4" fmla="*/ 228599 w 1270000"/>
              <a:gd name="connsiteY4" fmla="*/ 495300 h 609600"/>
              <a:gd name="connsiteX5" fmla="*/ 76200 w 1270000"/>
              <a:gd name="connsiteY5" fmla="*/ 266700 h 609600"/>
              <a:gd name="connsiteX6" fmla="*/ 0 w 1270000"/>
              <a:gd name="connsiteY6" fmla="*/ 381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0000" h="609600">
                <a:moveTo>
                  <a:pt x="1219199" y="38100"/>
                </a:moveTo>
                <a:cubicBezTo>
                  <a:pt x="1216024" y="36513"/>
                  <a:pt x="1270000" y="0"/>
                  <a:pt x="1219200" y="38100"/>
                </a:cubicBezTo>
                <a:cubicBezTo>
                  <a:pt x="1168400" y="76200"/>
                  <a:pt x="1028699" y="177800"/>
                  <a:pt x="914399" y="266700"/>
                </a:cubicBezTo>
                <a:cubicBezTo>
                  <a:pt x="800099" y="355600"/>
                  <a:pt x="647700" y="533400"/>
                  <a:pt x="533400" y="571500"/>
                </a:cubicBezTo>
                <a:cubicBezTo>
                  <a:pt x="419100" y="609600"/>
                  <a:pt x="304799" y="546100"/>
                  <a:pt x="228599" y="495300"/>
                </a:cubicBezTo>
                <a:cubicBezTo>
                  <a:pt x="152399" y="444500"/>
                  <a:pt x="114300" y="342900"/>
                  <a:pt x="76200" y="266700"/>
                </a:cubicBezTo>
                <a:cubicBezTo>
                  <a:pt x="38100" y="190500"/>
                  <a:pt x="14287" y="80962"/>
                  <a:pt x="0" y="38100"/>
                </a:cubicBezTo>
              </a:path>
            </a:pathLst>
          </a:custGeom>
          <a:noFill/>
          <a:ln w="28575" cap="flat" cmpd="sng" algn="ctr">
            <a:solidFill>
              <a:srgbClr val="009900"/>
            </a:solidFill>
            <a:prstDash val="solid"/>
            <a:round/>
            <a:headEnd type="arrow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587778" name="Object 2"/>
          <p:cNvGraphicFramePr>
            <a:graphicFrameLocks noChangeAspect="1"/>
          </p:cNvGraphicFramePr>
          <p:nvPr/>
        </p:nvGraphicFramePr>
        <p:xfrm>
          <a:off x="3352800" y="2895600"/>
          <a:ext cx="99981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71320" imgH="228600" progId="Equation.DSMT4">
                  <p:embed/>
                </p:oleObj>
              </mc:Choice>
              <mc:Fallback>
                <p:oleObj name="Equation" r:id="rId3" imgW="571320" imgH="228600" progId="Equation.DSMT4">
                  <p:embed/>
                  <p:pic>
                    <p:nvPicPr>
                      <p:cNvPr id="5877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895600"/>
                        <a:ext cx="99981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7779" name="Object 3"/>
          <p:cNvGraphicFramePr>
            <a:graphicFrameLocks noChangeAspect="1"/>
          </p:cNvGraphicFramePr>
          <p:nvPr/>
        </p:nvGraphicFramePr>
        <p:xfrm>
          <a:off x="333375" y="3276600"/>
          <a:ext cx="3155670" cy="933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03240" imgH="533160" progId="Equation.DSMT4">
                  <p:embed/>
                </p:oleObj>
              </mc:Choice>
              <mc:Fallback>
                <p:oleObj name="Equation" r:id="rId5" imgW="1803240" imgH="533160" progId="Equation.DSMT4">
                  <p:embed/>
                  <p:pic>
                    <p:nvPicPr>
                      <p:cNvPr id="5877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3276600"/>
                        <a:ext cx="3155670" cy="9330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7780" name="Object 4"/>
          <p:cNvGraphicFramePr>
            <a:graphicFrameLocks noChangeAspect="1"/>
          </p:cNvGraphicFramePr>
          <p:nvPr/>
        </p:nvGraphicFramePr>
        <p:xfrm>
          <a:off x="4419600" y="3352800"/>
          <a:ext cx="2133180" cy="888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18960" imgH="507960" progId="Equation.DSMT4">
                  <p:embed/>
                </p:oleObj>
              </mc:Choice>
              <mc:Fallback>
                <p:oleObj name="Equation" r:id="rId7" imgW="1218960" imgH="507960" progId="Equation.DSMT4">
                  <p:embed/>
                  <p:pic>
                    <p:nvPicPr>
                      <p:cNvPr id="5877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352800"/>
                        <a:ext cx="2133180" cy="8889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7781" name="Object 5"/>
          <p:cNvGraphicFramePr>
            <a:graphicFrameLocks noChangeAspect="1"/>
          </p:cNvGraphicFramePr>
          <p:nvPr/>
        </p:nvGraphicFramePr>
        <p:xfrm>
          <a:off x="7543800" y="3581400"/>
          <a:ext cx="108864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22080" imgH="228600" progId="Equation.DSMT4">
                  <p:embed/>
                </p:oleObj>
              </mc:Choice>
              <mc:Fallback>
                <p:oleObj name="Equation" r:id="rId9" imgW="622080" imgH="228600" progId="Equation.DSMT4">
                  <p:embed/>
                  <p:pic>
                    <p:nvPicPr>
                      <p:cNvPr id="5877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581400"/>
                        <a:ext cx="108864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 Box 16"/>
          <p:cNvSpPr txBox="1">
            <a:spLocks noChangeArrowheads="1"/>
          </p:cNvSpPr>
          <p:nvPr/>
        </p:nvSpPr>
        <p:spPr bwMode="auto">
          <a:xfrm>
            <a:off x="241247" y="4350213"/>
            <a:ext cx="106981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FF"/>
                </a:solidFill>
                <a:sym typeface="Symbol" pitchFamily="18" charset="2"/>
              </a:rPr>
              <a:t>Baryogenesis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 must occur </a:t>
            </a:r>
            <a:r>
              <a:rPr lang="en-US" sz="2000" u="sng" dirty="0">
                <a:solidFill>
                  <a:srgbClr val="0000FF"/>
                </a:solidFill>
                <a:sym typeface="Symbol" pitchFamily="18" charset="2"/>
              </a:rPr>
              <a:t>after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 inflation ends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Otherwise any baryons would just inflate away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We re-enter radiation era, but with </a:t>
            </a:r>
            <a:r>
              <a:rPr lang="en-US" sz="2000" i="1" dirty="0">
                <a:solidFill>
                  <a:srgbClr val="0000FF"/>
                </a:solidFill>
                <a:sym typeface="Symbol" pitchFamily="18" charset="2"/>
              </a:rPr>
              <a:t>t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 a little increased because of inflationary era</a:t>
            </a:r>
            <a:endParaRPr lang="en-US" sz="2000" dirty="0">
              <a:solidFill>
                <a:srgbClr val="0000FF"/>
              </a:solidFill>
              <a:sym typeface="Symbol"/>
            </a:endParaRP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1600200" y="5533892"/>
            <a:ext cx="6629400" cy="1015663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chemeClr val="tx1"/>
                </a:solidFill>
                <a:sym typeface="Symbol" pitchFamily="18" charset="2"/>
              </a:rPr>
              <a:t>Event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				</a:t>
            </a:r>
            <a:r>
              <a:rPr lang="en-US" sz="2000" i="1" u="sng" dirty="0" err="1">
                <a:solidFill>
                  <a:schemeClr val="tx1"/>
                </a:solidFill>
                <a:sym typeface="Symbol" pitchFamily="18" charset="2"/>
              </a:rPr>
              <a:t>k</a:t>
            </a:r>
            <a:r>
              <a:rPr lang="en-US" sz="2000" i="1" u="sng" baseline="-25000" dirty="0" err="1">
                <a:solidFill>
                  <a:schemeClr val="tx1"/>
                </a:solidFill>
                <a:sym typeface="Symbol" pitchFamily="18" charset="2"/>
              </a:rPr>
              <a:t>B</a:t>
            </a:r>
            <a:r>
              <a:rPr lang="en-US" sz="2000" i="1" u="sng" dirty="0" err="1">
                <a:solidFill>
                  <a:schemeClr val="tx1"/>
                </a:solidFill>
                <a:sym typeface="Symbol" pitchFamily="18" charset="2"/>
              </a:rPr>
              <a:t>T</a:t>
            </a:r>
            <a:r>
              <a:rPr lang="en-US" sz="2000" u="sng" dirty="0">
                <a:solidFill>
                  <a:schemeClr val="tx1"/>
                </a:solidFill>
                <a:sym typeface="Symbol" pitchFamily="18" charset="2"/>
              </a:rPr>
              <a:t> or </a:t>
            </a:r>
            <a:r>
              <a:rPr lang="en-US" sz="2000" i="1" u="sng" dirty="0">
                <a:solidFill>
                  <a:schemeClr val="tx1"/>
                </a:solidFill>
                <a:sym typeface="Symbol" pitchFamily="18" charset="2"/>
              </a:rPr>
              <a:t>T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		</a:t>
            </a:r>
            <a:r>
              <a:rPr lang="en-US" sz="2000" u="sng" dirty="0">
                <a:solidFill>
                  <a:schemeClr val="tx1"/>
                </a:solidFill>
                <a:sym typeface="Symbol" pitchFamily="18" charset="2"/>
              </a:rPr>
              <a:t>Time</a:t>
            </a:r>
            <a:endParaRPr lang="en-US" sz="2000" dirty="0">
              <a:solidFill>
                <a:schemeClr val="tx1"/>
              </a:solidFill>
              <a:sym typeface="Symbol" pitchFamily="18" charset="2"/>
            </a:endParaRPr>
          </a:p>
          <a:p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Inflation begins			10</a:t>
            </a:r>
            <a:r>
              <a:rPr lang="en-US" sz="2000" baseline="30000" dirty="0">
                <a:solidFill>
                  <a:srgbClr val="0000FF"/>
                </a:solidFill>
                <a:sym typeface="Symbol" pitchFamily="18" charset="2"/>
              </a:rPr>
              <a:t>16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 GeV	10</a:t>
            </a:r>
            <a:r>
              <a:rPr lang="en-US" sz="2000" baseline="30000" dirty="0">
                <a:solidFill>
                  <a:srgbClr val="0000FF"/>
                </a:solidFill>
                <a:sym typeface="Symbol" pitchFamily="18" charset="2"/>
              </a:rPr>
              <a:t>-39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 s</a:t>
            </a:r>
          </a:p>
          <a:p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Inflation ends, baryons created, etc.	10</a:t>
            </a:r>
            <a:r>
              <a:rPr lang="en-US" sz="2000" baseline="30000" dirty="0">
                <a:solidFill>
                  <a:srgbClr val="0000FF"/>
                </a:solidFill>
                <a:sym typeface="Symbol" pitchFamily="18" charset="2"/>
              </a:rPr>
              <a:t>15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 GeV	10</a:t>
            </a:r>
            <a:r>
              <a:rPr lang="en-US" sz="2000" baseline="30000" dirty="0">
                <a:solidFill>
                  <a:srgbClr val="0000FF"/>
                </a:solidFill>
                <a:sym typeface="Symbol" pitchFamily="18" charset="2"/>
              </a:rPr>
              <a:t>-35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 s</a:t>
            </a:r>
          </a:p>
        </p:txBody>
      </p:sp>
    </p:spTree>
    <p:extLst>
      <p:ext uri="{BB962C8B-B14F-4D97-AF65-F5344CB8AC3E}">
        <p14:creationId xmlns:p14="http://schemas.microsoft.com/office/powerpoint/2010/main" val="138211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8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87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87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87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47" grpId="0" uiExpand="1" animBg="1"/>
      <p:bldP spid="48" grpId="0" uiExpand="1" build="p"/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8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867275"/>
            <a:ext cx="38100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914400"/>
            <a:ext cx="38100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2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/>
              <a:t>Inflation is Dead.  Long Live Inflation!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98438" y="914400"/>
            <a:ext cx="681196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The problem – it’s hard to quantum tunnel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It will only occur </a:t>
            </a:r>
            <a:r>
              <a:rPr lang="en-US" sz="2000" i="1" dirty="0">
                <a:solidFill>
                  <a:srgbClr val="006600"/>
                </a:solidFill>
                <a:sym typeface="Symbol"/>
              </a:rPr>
              <a:t>very rarely</a:t>
            </a:r>
            <a:endParaRPr lang="en-US" sz="2000" dirty="0">
              <a:solidFill>
                <a:srgbClr val="006600"/>
              </a:solidFill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It will occur at one place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Bubble nucleation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All the energy is on the walls of the expanding bubble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If bubbles collided, we could get reheating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But universe expands so fast, bubbles never find each other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rot="10800000">
            <a:off x="8896350" y="2332036"/>
            <a:ext cx="10668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152400" y="3581400"/>
            <a:ext cx="3124200" cy="312420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066800" y="4419600"/>
            <a:ext cx="1295400" cy="13716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352800" y="4039731"/>
            <a:ext cx="4114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The solution: change the potential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No quantum tunneling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“Slow roll” potentials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Whole universe moves to minimum at same time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rot="10800000">
            <a:off x="9448800" y="4972050"/>
            <a:ext cx="10668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8839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88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14" grpId="0" uiExpand="1" animBg="1"/>
      <p:bldP spid="1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2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/>
              <a:t>Too Many Kinds of Inflation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98438" y="914400"/>
            <a:ext cx="1069816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Many </a:t>
            </a:r>
            <a:r>
              <a:rPr lang="en-US" sz="2000" i="1" dirty="0" err="1">
                <a:solidFill>
                  <a:srgbClr val="006600"/>
                </a:solidFill>
                <a:sym typeface="Symbol" pitchFamily="18" charset="2"/>
              </a:rPr>
              <a:t>many</a:t>
            </a: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 variations on inflation have since been explored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Slow Roll inflation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Chaotic inflation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Designer inflation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We don’t know which (if any) of these are correct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52400" y="3200400"/>
            <a:ext cx="6781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Generic features of modern inflation: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Universe “slows down” just before exiting inflation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Expansion not so fast at the 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Small fluctuations don’t grow quite so big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Fluctuation spectrum has more power at smaller scales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Not quite scale invariant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Spectral index just under 1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352800"/>
            <a:ext cx="38100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/>
          <p:nvPr/>
        </p:nvCxnSpPr>
        <p:spPr bwMode="auto">
          <a:xfrm rot="10800000">
            <a:off x="9372600" y="3448196"/>
            <a:ext cx="10668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0920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1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249238" y="1581166"/>
            <a:ext cx="1069816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If the universe were </a:t>
            </a:r>
            <a:r>
              <a:rPr lang="en-US" sz="2000" i="1" dirty="0">
                <a:solidFill>
                  <a:srgbClr val="006600"/>
                </a:solidFill>
                <a:sym typeface="Symbol" pitchFamily="18" charset="2"/>
              </a:rPr>
              <a:t>perfectly</a:t>
            </a: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 uniform, then how come the microwave background isn’t uniform?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Where did all the structure (galaxies, clusters, etc.) come from?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Can we</a:t>
            </a:r>
            <a:br>
              <a:rPr lang="en-US" sz="2000" dirty="0">
                <a:solidFill>
                  <a:srgbClr val="0000FF"/>
                </a:solidFill>
                <a:sym typeface="Symbol" pitchFamily="18" charset="2"/>
              </a:rPr>
            </a:b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understand</a:t>
            </a:r>
            <a:br>
              <a:rPr lang="en-US" sz="2000" dirty="0">
                <a:solidFill>
                  <a:srgbClr val="0000FF"/>
                </a:solidFill>
                <a:sym typeface="Symbol" pitchFamily="18" charset="2"/>
              </a:rPr>
            </a:b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where these</a:t>
            </a:r>
            <a:br>
              <a:rPr lang="en-US" sz="2000" dirty="0">
                <a:solidFill>
                  <a:srgbClr val="0000FF"/>
                </a:solidFill>
                <a:sym typeface="Symbol" pitchFamily="18" charset="2"/>
              </a:rPr>
            </a:b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variations come</a:t>
            </a:r>
            <a:br>
              <a:rPr lang="en-US" sz="2000" dirty="0">
                <a:solidFill>
                  <a:srgbClr val="0000FF"/>
                </a:solidFill>
                <a:sym typeface="Symbol" pitchFamily="18" charset="2"/>
              </a:rPr>
            </a:b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from?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Can we explain</a:t>
            </a:r>
            <a:br>
              <a:rPr lang="en-US" sz="2000" dirty="0">
                <a:solidFill>
                  <a:srgbClr val="0000FF"/>
                </a:solidFill>
                <a:sym typeface="Symbol" pitchFamily="18" charset="2"/>
              </a:rPr>
            </a:b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how these</a:t>
            </a:r>
            <a:br>
              <a:rPr lang="en-US" sz="2000" dirty="0">
                <a:solidFill>
                  <a:srgbClr val="0000FF"/>
                </a:solidFill>
                <a:sym typeface="Symbol" pitchFamily="18" charset="2"/>
              </a:rPr>
            </a:b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variations led to</a:t>
            </a:r>
            <a:br>
              <a:rPr lang="en-US" sz="2000" dirty="0">
                <a:solidFill>
                  <a:srgbClr val="0000FF"/>
                </a:solidFill>
                <a:sym typeface="Symbol" pitchFamily="18" charset="2"/>
              </a:rPr>
            </a:b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the structures</a:t>
            </a:r>
            <a:br>
              <a:rPr lang="en-US" sz="2000" dirty="0">
                <a:solidFill>
                  <a:srgbClr val="0000FF"/>
                </a:solidFill>
                <a:sym typeface="Symbol" pitchFamily="18" charset="2"/>
              </a:rPr>
            </a:b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we see?</a:t>
            </a:r>
          </a:p>
        </p:txBody>
      </p:sp>
      <p:pic>
        <p:nvPicPr>
          <p:cNvPr id="5898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8194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548" y="0"/>
            <a:ext cx="10972800" cy="769441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Density Fluctuations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76200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Why We Need Them</a:t>
            </a:r>
          </a:p>
        </p:txBody>
      </p:sp>
    </p:spTree>
    <p:extLst>
      <p:ext uri="{BB962C8B-B14F-4D97-AF65-F5344CB8AC3E}">
        <p14:creationId xmlns:p14="http://schemas.microsoft.com/office/powerpoint/2010/main" val="94890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9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457200" y="737114"/>
            <a:ext cx="1011858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The temperature is a function of angle only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The </a:t>
            </a:r>
            <a:r>
              <a:rPr lang="en-US" sz="2000" i="1" dirty="0">
                <a:solidFill>
                  <a:srgbClr val="006600"/>
                </a:solidFill>
                <a:sym typeface="Symbol" pitchFamily="18" charset="2"/>
              </a:rPr>
              <a:t>spherical harmonics</a:t>
            </a: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 are a series of functions of angle only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Taught about them in PHY 215 and other courses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There are an infinite number of them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6600"/>
                </a:solidFill>
                <a:sym typeface="Symbol" pitchFamily="18" charset="2"/>
              </a:rPr>
              <a:t>l =</a:t>
            </a: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 0, 1, 2, 3 , 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6600"/>
                </a:solidFill>
                <a:sym typeface="Symbol" panose="05050102010706020507" pitchFamily="18" charset="2"/>
              </a:rPr>
              <a:t>m =</a:t>
            </a:r>
            <a:r>
              <a:rPr 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 – </a:t>
            </a:r>
            <a:r>
              <a:rPr lang="en-US" sz="2000" i="1" dirty="0">
                <a:solidFill>
                  <a:srgbClr val="006600"/>
                </a:solidFill>
                <a:sym typeface="Symbol" panose="05050102010706020507" pitchFamily="18" charset="2"/>
              </a:rPr>
              <a:t>l</a:t>
            </a:r>
            <a:r>
              <a:rPr 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, – </a:t>
            </a:r>
            <a:r>
              <a:rPr lang="en-US" sz="2000" i="1" dirty="0">
                <a:solidFill>
                  <a:srgbClr val="006600"/>
                </a:solidFill>
                <a:sym typeface="Symbol" panose="05050102010706020507" pitchFamily="18" charset="2"/>
              </a:rPr>
              <a:t>l</a:t>
            </a:r>
            <a:r>
              <a:rPr 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+1, …,</a:t>
            </a:r>
            <a:r>
              <a:rPr lang="en-US" sz="2000" i="1" dirty="0">
                <a:solidFill>
                  <a:srgbClr val="006600"/>
                </a:solidFill>
                <a:sym typeface="Symbol" panose="05050102010706020507" pitchFamily="18" charset="2"/>
              </a:rPr>
              <a:t> 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The smaller indices represent functions that vary</a:t>
            </a:r>
            <a:br>
              <a:rPr lang="en-US" sz="2000" dirty="0">
                <a:solidFill>
                  <a:srgbClr val="0000FF"/>
                </a:solidFill>
                <a:sym typeface="Symbol" pitchFamily="18" charset="2"/>
              </a:rPr>
            </a:b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slowly with angle, the larger ones vary more quickly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For example, the </a:t>
            </a:r>
            <a:r>
              <a:rPr lang="en-US" sz="2000" i="1" dirty="0">
                <a:solidFill>
                  <a:srgbClr val="0000FF"/>
                </a:solidFill>
                <a:sym typeface="Symbol" panose="05050102010706020507" pitchFamily="18" charset="2"/>
              </a:rPr>
              <a:t></a:t>
            </a:r>
            <a:r>
              <a:rPr 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 dependence depends on </a:t>
            </a:r>
            <a:r>
              <a:rPr lang="en-US" sz="2000" i="1" dirty="0">
                <a:solidFill>
                  <a:srgbClr val="0000FF"/>
                </a:solidFill>
                <a:sym typeface="Symbol" panose="05050102010706020507" pitchFamily="18" charset="2"/>
              </a:rPr>
              <a:t>m</a:t>
            </a:r>
            <a:r>
              <a:rPr 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The angular scale at which the function changes</a:t>
            </a:r>
            <a:br>
              <a:rPr lang="en-US" sz="2000" dirty="0">
                <a:solidFill>
                  <a:srgbClr val="0000FF"/>
                </a:solidFill>
                <a:sym typeface="Symbol" panose="05050102010706020507" pitchFamily="18" charset="2"/>
              </a:rPr>
            </a:br>
            <a:r>
              <a:rPr 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sign is, crudely,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This could be based on changes in </a:t>
            </a:r>
            <a:r>
              <a:rPr lang="en-US" sz="2000" i="1" dirty="0">
                <a:solidFill>
                  <a:srgbClr val="0000FF"/>
                </a:solidFill>
                <a:sym typeface="Symbol" panose="05050102010706020507" pitchFamily="18" charset="2"/>
              </a:rPr>
              <a:t></a:t>
            </a:r>
            <a:r>
              <a:rPr 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 or </a:t>
            </a:r>
            <a:r>
              <a:rPr lang="en-US" sz="2000" i="1" dirty="0">
                <a:solidFill>
                  <a:srgbClr val="0000FF"/>
                </a:solidFill>
                <a:sym typeface="Symbol" panose="05050102010706020507" pitchFamily="18" charset="2"/>
              </a:rPr>
              <a:t></a:t>
            </a:r>
            <a:r>
              <a:rPr 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Any function that depends only on angle can be written</a:t>
            </a:r>
            <a:b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</a:b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as a linear combination of spherical harmonics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The coefficients </a:t>
            </a:r>
            <a:r>
              <a:rPr lang="en-US" sz="2000" i="1" dirty="0" err="1">
                <a:solidFill>
                  <a:srgbClr val="FF0000"/>
                </a:solidFill>
                <a:sym typeface="Symbol" panose="05050102010706020507" pitchFamily="18" charset="2"/>
              </a:rPr>
              <a:t>C</a:t>
            </a:r>
            <a:r>
              <a:rPr lang="en-US" sz="2000" i="1" baseline="-25000" dirty="0" err="1">
                <a:solidFill>
                  <a:srgbClr val="FF0000"/>
                </a:solidFill>
                <a:sym typeface="Symbol" panose="05050102010706020507" pitchFamily="18" charset="2"/>
              </a:rPr>
              <a:t>lm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contain the same</a:t>
            </a:r>
            <a:b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</a:b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information as the function </a:t>
            </a:r>
            <a:r>
              <a:rPr lang="en-US" sz="2000" i="1" dirty="0">
                <a:solidFill>
                  <a:srgbClr val="FF0000"/>
                </a:solidFill>
                <a:sym typeface="Symbol" panose="05050102010706020507" pitchFamily="18" charset="2"/>
              </a:rPr>
              <a:t>T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(</a:t>
            </a:r>
            <a:r>
              <a:rPr lang="en-US" sz="2000" i="1" dirty="0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,</a:t>
            </a:r>
            <a:r>
              <a:rPr lang="en-US" sz="2000" i="1" dirty="0">
                <a:solidFill>
                  <a:srgbClr val="FF0000"/>
                </a:solidFill>
                <a:sym typeface="Symbol" panose="05050102010706020507" pitchFamily="18" charset="2"/>
              </a:rPr>
              <a:t></a:t>
            </a: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) </a:t>
            </a:r>
          </a:p>
        </p:txBody>
      </p:sp>
      <p:graphicFrame>
        <p:nvGraphicFramePr>
          <p:cNvPr id="603139" name="Object 3"/>
          <p:cNvGraphicFramePr>
            <a:graphicFrameLocks noChangeAspect="1"/>
          </p:cNvGraphicFramePr>
          <p:nvPr/>
        </p:nvGraphicFramePr>
        <p:xfrm>
          <a:off x="8471403" y="3599296"/>
          <a:ext cx="71064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6080" imgH="393480" progId="Equation.DSMT4">
                  <p:embed/>
                </p:oleObj>
              </mc:Choice>
              <mc:Fallback>
                <p:oleObj name="Equation" r:id="rId2" imgW="406080" imgH="393480" progId="Equation.DSMT4">
                  <p:embed/>
                  <p:pic>
                    <p:nvPicPr>
                      <p:cNvPr id="6031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1403" y="3599296"/>
                        <a:ext cx="710640" cy="68859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0" y="-32327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Review: Spherical Harmonics</a:t>
            </a: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7961677" y="1523865"/>
          <a:ext cx="99981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71320" imgH="253800" progId="Equation.DSMT4">
                  <p:embed/>
                </p:oleObj>
              </mc:Choice>
              <mc:Fallback>
                <p:oleObj name="Equation" r:id="rId4" imgW="571320" imgH="253800" progId="Equation.DSMT4">
                  <p:embed/>
                  <p:pic>
                    <p:nvPicPr>
                      <p:cNvPr id="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1677" y="1523865"/>
                        <a:ext cx="999810" cy="44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6450948" y="2766638"/>
          <a:ext cx="166635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52200" imgH="253800" progId="Equation.DSMT4">
                  <p:embed/>
                </p:oleObj>
              </mc:Choice>
              <mc:Fallback>
                <p:oleObj name="Equation" r:id="rId6" imgW="952200" imgH="253800" progId="Equation.DSMT4">
                  <p:embed/>
                  <p:pic>
                    <p:nvPicPr>
                      <p:cNvPr id="1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0948" y="2766638"/>
                        <a:ext cx="1666350" cy="44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8160132" y="2748068"/>
          <a:ext cx="244440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800" imgH="253800" progId="Equation.DSMT4">
                  <p:embed/>
                </p:oleObj>
              </mc:Choice>
              <mc:Fallback>
                <p:oleObj name="Equation" r:id="rId8" imgW="1396800" imgH="253800" progId="Equation.DSMT4">
                  <p:embed/>
                  <p:pic>
                    <p:nvPicPr>
                      <p:cNvPr id="1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0132" y="2748068"/>
                        <a:ext cx="2444400" cy="44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6794290" y="5365516"/>
          <a:ext cx="3133620" cy="75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90640" imgH="431640" progId="Equation.DSMT4">
                  <p:embed/>
                </p:oleObj>
              </mc:Choice>
              <mc:Fallback>
                <p:oleObj name="Equation" r:id="rId10" imgW="1790640" imgH="431640" progId="Equation.DSMT4">
                  <p:embed/>
                  <p:pic>
                    <p:nvPicPr>
                      <p:cNvPr id="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290" y="5365516"/>
                        <a:ext cx="3133620" cy="755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7927975" y="816705"/>
          <a:ext cx="86625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95000" imgH="253800" progId="Equation.DSMT4">
                  <p:embed/>
                </p:oleObj>
              </mc:Choice>
              <mc:Fallback>
                <p:oleObj name="Equation" r:id="rId12" imgW="495000" imgH="253800" progId="Equation.DSMT4">
                  <p:embed/>
                  <p:pic>
                    <p:nvPicPr>
                      <p:cNvPr id="1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7975" y="816705"/>
                        <a:ext cx="866250" cy="44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356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0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-22522"/>
            <a:ext cx="10972800" cy="762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/>
              <a:t>Sources of Inspiration</a:t>
            </a:r>
          </a:p>
        </p:txBody>
      </p:sp>
      <p:sp>
        <p:nvSpPr>
          <p:cNvPr id="787472" name="Text Box 16"/>
          <p:cNvSpPr txBox="1">
            <a:spLocks noChangeArrowheads="1"/>
          </p:cNvSpPr>
          <p:nvPr/>
        </p:nvSpPr>
        <p:spPr bwMode="auto">
          <a:xfrm>
            <a:off x="0" y="914400"/>
            <a:ext cx="109728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No one thinks the standard model is the final answer on particle physics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Many promising ideas have developed because of developments in particle physics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Sometimes, these developments </a:t>
            </a:r>
            <a:r>
              <a:rPr lang="en-US" sz="2000" i="1" dirty="0">
                <a:solidFill>
                  <a:srgbClr val="0000FF"/>
                </a:solidFill>
                <a:sym typeface="Symbol" pitchFamily="18" charset="2"/>
              </a:rPr>
              <a:t>should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 have cosmological consequences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In some cases, we can learn about particle physics by studying these consequences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The early universe can reach much higher energies than we can ever achieve in the laboratory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There are also some unsolved problems in cosmology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Sometimes, we can use the ideas </a:t>
            </a:r>
            <a:r>
              <a:rPr lang="en-US" sz="2000" i="1" dirty="0">
                <a:solidFill>
                  <a:srgbClr val="006600"/>
                </a:solidFill>
                <a:sym typeface="Symbol" pitchFamily="18" charset="2"/>
              </a:rPr>
              <a:t>already</a:t>
            </a: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 developed in particle physics to see if they can solve our cosmology problem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Sometimes, this seems very forced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Other times, new ideas in particle physics are thought up in hopes of solving cosmological problems</a:t>
            </a:r>
          </a:p>
        </p:txBody>
      </p:sp>
    </p:spTree>
    <p:extLst>
      <p:ext uri="{BB962C8B-B14F-4D97-AF65-F5344CB8AC3E}">
        <p14:creationId xmlns:p14="http://schemas.microsoft.com/office/powerpoint/2010/main" val="181005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7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7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7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7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74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74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74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74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74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74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874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74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874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74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874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874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8747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8747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747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0" y="-32327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How to Describe the Fluctuations</a:t>
            </a:r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7154790" y="868740"/>
          <a:ext cx="3133620" cy="75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90640" imgH="431640" progId="Equation.DSMT4">
                  <p:embed/>
                </p:oleObj>
              </mc:Choice>
              <mc:Fallback>
                <p:oleObj name="Equation" r:id="rId2" imgW="1790640" imgH="431640" progId="Equation.DSMT4">
                  <p:embed/>
                  <p:pic>
                    <p:nvPicPr>
                      <p:cNvPr id="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4790" y="868740"/>
                        <a:ext cx="3133620" cy="755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1304925" y="4572000"/>
          <a:ext cx="2444400" cy="75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0" imgH="431640" progId="Equation.DSMT4">
                  <p:embed/>
                </p:oleObj>
              </mc:Choice>
              <mc:Fallback>
                <p:oleObj name="Equation" r:id="rId4" imgW="1396800" imgH="431640" progId="Equation.DSMT4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925" y="4572000"/>
                        <a:ext cx="2444400" cy="755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3124200"/>
            <a:ext cx="54768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457200" y="868740"/>
            <a:ext cx="1011858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When you rotate the coordinates, you change</a:t>
            </a:r>
            <a:br>
              <a:rPr lang="en-US" sz="2000" dirty="0">
                <a:solidFill>
                  <a:srgbClr val="0000FF"/>
                </a:solidFill>
                <a:sym typeface="Symbol" pitchFamily="18" charset="2"/>
              </a:rPr>
            </a:br>
            <a:r>
              <a:rPr lang="en-US" sz="2000" i="1" dirty="0" err="1">
                <a:solidFill>
                  <a:srgbClr val="0000FF"/>
                </a:solidFill>
                <a:sym typeface="Symbol" pitchFamily="18" charset="2"/>
              </a:rPr>
              <a:t>Y</a:t>
            </a:r>
            <a:r>
              <a:rPr lang="en-US" sz="2000" i="1" baseline="-25000" dirty="0" err="1">
                <a:solidFill>
                  <a:srgbClr val="0000FF"/>
                </a:solidFill>
                <a:sym typeface="Symbol" pitchFamily="18" charset="2"/>
              </a:rPr>
              <a:t>lm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 spherical harmonics into others with the same</a:t>
            </a:r>
            <a:br>
              <a:rPr lang="en-US" sz="2000" dirty="0">
                <a:solidFill>
                  <a:srgbClr val="0000FF"/>
                </a:solidFill>
                <a:sym typeface="Symbol" pitchFamily="18" charset="2"/>
              </a:rPr>
            </a:b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value of </a:t>
            </a:r>
            <a:r>
              <a:rPr lang="en-US" sz="2000" i="1" dirty="0">
                <a:solidFill>
                  <a:srgbClr val="0000FF"/>
                </a:solidFill>
                <a:sym typeface="Symbol" pitchFamily="18" charset="2"/>
              </a:rPr>
              <a:t>l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 but different values of </a:t>
            </a:r>
            <a:r>
              <a:rPr lang="en-US" sz="2000" i="1" dirty="0">
                <a:solidFill>
                  <a:srgbClr val="0000FF"/>
                </a:solidFill>
                <a:sym typeface="Symbol" pitchFamily="18" charset="2"/>
              </a:rPr>
              <a:t>m</a:t>
            </a:r>
            <a:endParaRPr lang="en-US" sz="2000" dirty="0">
              <a:solidFill>
                <a:srgbClr val="0000FF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The coefficients </a:t>
            </a:r>
            <a:r>
              <a:rPr lang="en-US" sz="2000" i="1" dirty="0" err="1">
                <a:solidFill>
                  <a:srgbClr val="0000FF"/>
                </a:solidFill>
                <a:sym typeface="Symbol" pitchFamily="18" charset="2"/>
              </a:rPr>
              <a:t>C</a:t>
            </a:r>
            <a:r>
              <a:rPr lang="en-US" sz="2000" i="1" baseline="-25000" dirty="0" err="1">
                <a:solidFill>
                  <a:srgbClr val="0000FF"/>
                </a:solidFill>
                <a:sym typeface="Symbol" pitchFamily="18" charset="2"/>
              </a:rPr>
              <a:t>lm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 get mixed within different values of </a:t>
            </a:r>
            <a:r>
              <a:rPr lang="en-US" sz="2000" i="1" dirty="0">
                <a:solidFill>
                  <a:srgbClr val="0000FF"/>
                </a:solidFill>
                <a:sym typeface="Symbol" pitchFamily="18" charset="2"/>
              </a:rPr>
              <a:t>m 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when you rotate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Exact values of </a:t>
            </a:r>
            <a:r>
              <a:rPr lang="en-US" sz="2000" i="1" dirty="0" err="1">
                <a:solidFill>
                  <a:srgbClr val="0000FF"/>
                </a:solidFill>
                <a:sym typeface="Symbol" pitchFamily="18" charset="2"/>
              </a:rPr>
              <a:t>C</a:t>
            </a:r>
            <a:r>
              <a:rPr lang="en-US" sz="2000" i="1" baseline="-25000" dirty="0" err="1">
                <a:solidFill>
                  <a:srgbClr val="0000FF"/>
                </a:solidFill>
                <a:sym typeface="Symbol" pitchFamily="18" charset="2"/>
              </a:rPr>
              <a:t>lm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 depends on choice of axes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But, if you sum up the </a:t>
            </a:r>
            <a:r>
              <a:rPr lang="en-US" sz="2000" i="1" dirty="0" err="1">
                <a:solidFill>
                  <a:srgbClr val="006600"/>
                </a:solidFill>
                <a:sym typeface="Symbol" pitchFamily="18" charset="2"/>
              </a:rPr>
              <a:t>C</a:t>
            </a:r>
            <a:r>
              <a:rPr lang="en-US" sz="2000" i="1" baseline="-25000" dirty="0" err="1">
                <a:solidFill>
                  <a:srgbClr val="006600"/>
                </a:solidFill>
                <a:sym typeface="Symbol" pitchFamily="18" charset="2"/>
              </a:rPr>
              <a:t>lm</a:t>
            </a:r>
            <a:r>
              <a:rPr lang="en-US" sz="2000" dirty="0" err="1">
                <a:solidFill>
                  <a:srgbClr val="006600"/>
                </a:solidFill>
                <a:sym typeface="Symbol" pitchFamily="18" charset="2"/>
              </a:rPr>
              <a:t>’s</a:t>
            </a: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 over fixed </a:t>
            </a:r>
            <a:r>
              <a:rPr lang="en-US" sz="2000" i="1" dirty="0">
                <a:solidFill>
                  <a:srgbClr val="006600"/>
                </a:solidFill>
                <a:sym typeface="Symbol" pitchFamily="18" charset="2"/>
              </a:rPr>
              <a:t>l</a:t>
            </a: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, the total is</a:t>
            </a:r>
            <a:br>
              <a:rPr lang="en-US" sz="2000" dirty="0">
                <a:solidFill>
                  <a:srgbClr val="006600"/>
                </a:solidFill>
                <a:sym typeface="Symbol" pitchFamily="18" charset="2"/>
              </a:rPr>
            </a:b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independent of </a:t>
            </a:r>
            <a:r>
              <a:rPr lang="en-US" sz="2000" i="1" dirty="0">
                <a:solidFill>
                  <a:srgbClr val="006600"/>
                </a:solidFill>
                <a:sym typeface="Symbol" pitchFamily="18" charset="2"/>
              </a:rPr>
              <a:t>m</a:t>
            </a: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, depends only on </a:t>
            </a:r>
            <a:r>
              <a:rPr lang="en-US" sz="2000" i="1" dirty="0">
                <a:solidFill>
                  <a:srgbClr val="006600"/>
                </a:solidFill>
                <a:sym typeface="Symbol" pitchFamily="18" charset="2"/>
              </a:rPr>
              <a:t>l</a:t>
            </a: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So the information about how much variation</a:t>
            </a:r>
            <a:br>
              <a:rPr lang="en-US" sz="2000" dirty="0">
                <a:solidFill>
                  <a:srgbClr val="006600"/>
                </a:solidFill>
                <a:sym typeface="Symbol" pitchFamily="18" charset="2"/>
              </a:rPr>
            </a:b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on each angular “scale” is contained in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Plot the result as a function of </a:t>
            </a:r>
            <a:r>
              <a:rPr lang="en-US" sz="2000" i="1" dirty="0">
                <a:solidFill>
                  <a:srgbClr val="FF0000"/>
                </a:solidFill>
                <a:sym typeface="Symbol" pitchFamily="18" charset="2"/>
              </a:rPr>
              <a:t>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Dots are the data, solid is the fit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How do we explain all these features?</a:t>
            </a:r>
          </a:p>
        </p:txBody>
      </p:sp>
    </p:spTree>
    <p:extLst>
      <p:ext uri="{BB962C8B-B14F-4D97-AF65-F5344CB8AC3E}">
        <p14:creationId xmlns:p14="http://schemas.microsoft.com/office/powerpoint/2010/main" val="4869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76200" y="990600"/>
            <a:ext cx="108204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Assume inflation, or some other source, produces density perturbations at all scales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Spectral index = 1, or slightly less than 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A bit more “power” at small scales than at large</a:t>
            </a:r>
          </a:p>
          <a:p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Now, we need to discuss what happens at all possible scales during four eras: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Radiation dominated era:  </a:t>
            </a:r>
            <a:r>
              <a:rPr lang="en-US" sz="2000" i="1" dirty="0">
                <a:solidFill>
                  <a:srgbClr val="006600"/>
                </a:solidFill>
                <a:sym typeface="Symbol" pitchFamily="18" charset="2"/>
              </a:rPr>
              <a:t>z</a:t>
            </a: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 &gt; 3000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Matter domination before recombination:  1100 &lt; </a:t>
            </a:r>
            <a:r>
              <a:rPr lang="en-US" sz="2000" i="1" dirty="0">
                <a:solidFill>
                  <a:srgbClr val="006600"/>
                </a:solidFill>
                <a:sym typeface="Symbol" pitchFamily="18" charset="2"/>
              </a:rPr>
              <a:t>z</a:t>
            </a: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 &lt; 3000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Post recombination:  10 &lt; </a:t>
            </a:r>
            <a:r>
              <a:rPr lang="en-US" sz="2000" i="1" dirty="0">
                <a:solidFill>
                  <a:srgbClr val="006600"/>
                </a:solidFill>
                <a:sym typeface="Symbol" pitchFamily="18" charset="2"/>
              </a:rPr>
              <a:t>z</a:t>
            </a: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 &lt; 1100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Structure formation:  </a:t>
            </a:r>
            <a:r>
              <a:rPr lang="en-US" sz="2000" i="1" dirty="0">
                <a:solidFill>
                  <a:srgbClr val="006600"/>
                </a:solidFill>
                <a:sym typeface="Symbol" pitchFamily="18" charset="2"/>
              </a:rPr>
              <a:t>z</a:t>
            </a: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 &lt; 10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The cosmic microwave background shows us the universe at recombination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8823"/>
            <a:ext cx="10972800" cy="762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/>
              <a:t>Growth of Density </a:t>
            </a:r>
            <a:r>
              <a:rPr lang="en-US" sz="4400" dirty="0" err="1"/>
              <a:t>Pertubations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6331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2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/>
              <a:t>Coupling in the Different Eras: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457200" y="1143000"/>
            <a:ext cx="10287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The dark matter probably doesn’t collide with anything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It will do its own thing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It is moving slowly and has little thermal pressure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Neutrinos move nearly at the speed of light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As soon as they can, they simply erase any structure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Ignore them from now 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sym typeface="Symbol" pitchFamily="18" charset="2"/>
            </a:endParaRPr>
          </a:p>
          <a:p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Everything else moves together before recombination: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The baryons collide with electrons (Coulomb scattering)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The photons collide with electrons (Thomson scattering)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The baryons, photons, and electrons all move together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The photons provide the lion’s share of the pressure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After recombination, the atoms decouple from the photons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The pressure drops effectively to zero</a:t>
            </a:r>
          </a:p>
        </p:txBody>
      </p:sp>
    </p:spTree>
    <p:extLst>
      <p:ext uri="{BB962C8B-B14F-4D97-AF65-F5344CB8AC3E}">
        <p14:creationId xmlns:p14="http://schemas.microsoft.com/office/powerpoint/2010/main" val="383274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2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/>
              <a:t>The Radiation Era:  What Happens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76200" y="762000"/>
            <a:ext cx="8918448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Suppose we have a perturbation (say, a high density region) during this era: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Inflation predicts:  every type of particle will have higher density in this region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99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Photons try to flow from high density to low density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They move at speed of light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When size of perturbation equals about </a:t>
            </a:r>
            <a:r>
              <a:rPr lang="en-US" sz="2000" i="1" dirty="0">
                <a:solidFill>
                  <a:srgbClr val="006600"/>
                </a:solidFill>
                <a:sym typeface="Symbol" pitchFamily="18" charset="2"/>
              </a:rPr>
              <a:t>ct</a:t>
            </a: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, it gets wiped out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Actually, they oscillate, more on this later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The baryons </a:t>
            </a:r>
            <a:r>
              <a:rPr lang="en-US" sz="2000" i="1" dirty="0">
                <a:solidFill>
                  <a:srgbClr val="FF0000"/>
                </a:solidFill>
                <a:sym typeface="Symbol" pitchFamily="18" charset="2"/>
              </a:rPr>
              <a:t>also </a:t>
            </a: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 get wiped out, because they are caught with the</a:t>
            </a:r>
            <a:br>
              <a:rPr lang="en-US" sz="2000" dirty="0">
                <a:solidFill>
                  <a:srgbClr val="FF0000"/>
                </a:solidFill>
                <a:sym typeface="Symbol" pitchFamily="18" charset="2"/>
              </a:rPr>
            </a:b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photons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The dark matter stays behind, and gravity starts to gather it more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But very slowly, because radiation dominates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8001000" y="2362200"/>
            <a:ext cx="2895600" cy="289560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8229600" y="25146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9021327" y="1232237"/>
            <a:ext cx="19334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Radiation</a:t>
            </a:r>
          </a:p>
          <a:p>
            <a:r>
              <a:rPr lang="en-US" sz="2000" dirty="0">
                <a:solidFill>
                  <a:schemeClr val="tx2"/>
                </a:solidFill>
                <a:sym typeface="Symbol" pitchFamily="18" charset="2"/>
              </a:rPr>
              <a:t>Dark Matter</a:t>
            </a:r>
          </a:p>
          <a:p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Baryons/Atoms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8229600" y="29718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8232648" y="34290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8232648" y="38862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229600" y="48006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8229600" y="43434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8686800" y="25146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8686800" y="29718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8689848" y="34290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689848" y="38862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8686800" y="48006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686800" y="43434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9144000" y="25146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9144000" y="29718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9147048" y="34290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9147048" y="38862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9144000" y="48006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9144000" y="43434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9601200" y="25146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9601200" y="29718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9604248" y="34290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9604248" y="38862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9601200" y="48006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9601200" y="43434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10058400" y="25146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10058400" y="29718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10061448" y="34290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10061448" y="38862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10058400" y="48006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10058400" y="43434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10515600" y="25146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10515600" y="29718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10518648" y="34290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10518648" y="38862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10515600" y="48006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10515600" y="43434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8458200" y="27432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8458200" y="32004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8461248" y="36576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8461248" y="41148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8458200" y="50292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8458200" y="45720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8915400" y="27432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8915400" y="32004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8918448" y="36576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8918448" y="41148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8915400" y="50292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8915400" y="45720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9372600" y="27432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9372600" y="32004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9375648" y="36576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9375648" y="41148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9372600" y="50292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9372600" y="45720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9829800" y="27432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9829800" y="32004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9832848" y="36576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9832848" y="41148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9829800" y="50292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9829800" y="45720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10287000" y="27432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10287000" y="32004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10290048" y="36576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10290048" y="41148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10287000" y="50292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10287000" y="45720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10744200" y="27432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10744200" y="32004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10747248" y="36576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10747248" y="41148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10744200" y="50292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10744200" y="45720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" name="Group 182"/>
          <p:cNvGrpSpPr/>
          <p:nvPr/>
        </p:nvGrpSpPr>
        <p:grpSpPr>
          <a:xfrm>
            <a:off x="8534400" y="3048000"/>
            <a:ext cx="1828800" cy="1905000"/>
            <a:chOff x="2438400" y="2743200"/>
            <a:chExt cx="1828800" cy="1905000"/>
          </a:xfrm>
        </p:grpSpPr>
        <p:sp>
          <p:nvSpPr>
            <p:cNvPr id="6" name="Oval 5"/>
            <p:cNvSpPr/>
            <p:nvPr/>
          </p:nvSpPr>
          <p:spPr bwMode="auto">
            <a:xfrm>
              <a:off x="2438400" y="2743200"/>
              <a:ext cx="1828800" cy="1905000"/>
            </a:xfrm>
            <a:prstGeom prst="ellipse">
              <a:avLst/>
            </a:prstGeom>
            <a:solidFill>
              <a:srgbClr val="0099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3" name="Group 180"/>
            <p:cNvGrpSpPr/>
            <p:nvPr/>
          </p:nvGrpSpPr>
          <p:grpSpPr>
            <a:xfrm>
              <a:off x="2819400" y="2895600"/>
              <a:ext cx="1447800" cy="1676400"/>
              <a:chOff x="2819400" y="2895600"/>
              <a:chExt cx="1447800" cy="1676400"/>
            </a:xfrm>
          </p:grpSpPr>
          <p:sp>
            <p:nvSpPr>
              <p:cNvPr id="124" name="Oval 123"/>
              <p:cNvSpPr/>
              <p:nvPr/>
            </p:nvSpPr>
            <p:spPr bwMode="auto">
              <a:xfrm>
                <a:off x="4194048" y="3810000"/>
                <a:ext cx="73152" cy="762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grpSp>
            <p:nvGrpSpPr>
              <p:cNvPr id="14" name="Group 177"/>
              <p:cNvGrpSpPr/>
              <p:nvPr/>
            </p:nvGrpSpPr>
            <p:grpSpPr>
              <a:xfrm>
                <a:off x="2819400" y="2895600"/>
                <a:ext cx="76200" cy="1447800"/>
                <a:chOff x="2819400" y="2895600"/>
                <a:chExt cx="76200" cy="1447800"/>
              </a:xfrm>
            </p:grpSpPr>
            <p:sp>
              <p:nvSpPr>
                <p:cNvPr id="110" name="Oval 109"/>
                <p:cNvSpPr/>
                <p:nvPr/>
              </p:nvSpPr>
              <p:spPr bwMode="auto">
                <a:xfrm>
                  <a:off x="2819400" y="2895600"/>
                  <a:ext cx="73152" cy="762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>
                  <a:off x="2822448" y="3352800"/>
                  <a:ext cx="73152" cy="762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 bwMode="auto">
                <a:xfrm>
                  <a:off x="2822448" y="3810000"/>
                  <a:ext cx="73152" cy="762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13" name="Oval 112"/>
                <p:cNvSpPr/>
                <p:nvPr/>
              </p:nvSpPr>
              <p:spPr bwMode="auto">
                <a:xfrm>
                  <a:off x="2819400" y="4267200"/>
                  <a:ext cx="73152" cy="762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58" name="Oval 157"/>
                <p:cNvSpPr/>
                <p:nvPr/>
              </p:nvSpPr>
              <p:spPr bwMode="auto">
                <a:xfrm>
                  <a:off x="2819400" y="3124200"/>
                  <a:ext cx="73152" cy="762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59" name="Oval 158"/>
                <p:cNvSpPr/>
                <p:nvPr/>
              </p:nvSpPr>
              <p:spPr bwMode="auto">
                <a:xfrm>
                  <a:off x="2822448" y="3581400"/>
                  <a:ext cx="73152" cy="762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60" name="Oval 159"/>
                <p:cNvSpPr/>
                <p:nvPr/>
              </p:nvSpPr>
              <p:spPr bwMode="auto">
                <a:xfrm>
                  <a:off x="2822448" y="4038600"/>
                  <a:ext cx="73152" cy="762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82" name="Group 178"/>
              <p:cNvGrpSpPr/>
              <p:nvPr/>
            </p:nvGrpSpPr>
            <p:grpSpPr>
              <a:xfrm>
                <a:off x="3276600" y="2895600"/>
                <a:ext cx="76200" cy="1676400"/>
                <a:chOff x="3276600" y="2895600"/>
                <a:chExt cx="76200" cy="1676400"/>
              </a:xfrm>
            </p:grpSpPr>
            <p:sp>
              <p:nvSpPr>
                <p:cNvPr id="114" name="Oval 113"/>
                <p:cNvSpPr/>
                <p:nvPr/>
              </p:nvSpPr>
              <p:spPr bwMode="auto">
                <a:xfrm>
                  <a:off x="3276600" y="2895600"/>
                  <a:ext cx="73152" cy="762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15" name="Oval 114"/>
                <p:cNvSpPr/>
                <p:nvPr/>
              </p:nvSpPr>
              <p:spPr bwMode="auto">
                <a:xfrm>
                  <a:off x="3279648" y="3352800"/>
                  <a:ext cx="73152" cy="762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16" name="Oval 115"/>
                <p:cNvSpPr/>
                <p:nvPr/>
              </p:nvSpPr>
              <p:spPr bwMode="auto">
                <a:xfrm>
                  <a:off x="3279648" y="3810000"/>
                  <a:ext cx="73152" cy="762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17" name="Oval 116"/>
                <p:cNvSpPr/>
                <p:nvPr/>
              </p:nvSpPr>
              <p:spPr bwMode="auto">
                <a:xfrm>
                  <a:off x="3276600" y="4267200"/>
                  <a:ext cx="73152" cy="762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62" name="Oval 161"/>
                <p:cNvSpPr/>
                <p:nvPr/>
              </p:nvSpPr>
              <p:spPr bwMode="auto">
                <a:xfrm>
                  <a:off x="3276600" y="3124200"/>
                  <a:ext cx="73152" cy="762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63" name="Oval 162"/>
                <p:cNvSpPr/>
                <p:nvPr/>
              </p:nvSpPr>
              <p:spPr bwMode="auto">
                <a:xfrm>
                  <a:off x="3279648" y="3581400"/>
                  <a:ext cx="73152" cy="762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>
                  <a:off x="3279648" y="4038600"/>
                  <a:ext cx="73152" cy="762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65" name="Oval 164"/>
                <p:cNvSpPr/>
                <p:nvPr/>
              </p:nvSpPr>
              <p:spPr bwMode="auto">
                <a:xfrm>
                  <a:off x="3276600" y="4495800"/>
                  <a:ext cx="73152" cy="762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83" name="Group 179"/>
              <p:cNvGrpSpPr/>
              <p:nvPr/>
            </p:nvGrpSpPr>
            <p:grpSpPr>
              <a:xfrm>
                <a:off x="3733800" y="2895600"/>
                <a:ext cx="76200" cy="1676400"/>
                <a:chOff x="3733800" y="2895600"/>
                <a:chExt cx="76200" cy="1676400"/>
              </a:xfrm>
            </p:grpSpPr>
            <p:sp>
              <p:nvSpPr>
                <p:cNvPr id="118" name="Oval 117"/>
                <p:cNvSpPr/>
                <p:nvPr/>
              </p:nvSpPr>
              <p:spPr bwMode="auto">
                <a:xfrm>
                  <a:off x="3733800" y="2895600"/>
                  <a:ext cx="73152" cy="762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19" name="Oval 118"/>
                <p:cNvSpPr/>
                <p:nvPr/>
              </p:nvSpPr>
              <p:spPr bwMode="auto">
                <a:xfrm>
                  <a:off x="3736848" y="3352800"/>
                  <a:ext cx="73152" cy="762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>
                  <a:off x="3736848" y="3810000"/>
                  <a:ext cx="73152" cy="762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21" name="Oval 120"/>
                <p:cNvSpPr/>
                <p:nvPr/>
              </p:nvSpPr>
              <p:spPr bwMode="auto">
                <a:xfrm>
                  <a:off x="3733800" y="4267200"/>
                  <a:ext cx="73152" cy="762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66" name="Oval 165"/>
                <p:cNvSpPr/>
                <p:nvPr/>
              </p:nvSpPr>
              <p:spPr bwMode="auto">
                <a:xfrm>
                  <a:off x="3733800" y="3124200"/>
                  <a:ext cx="73152" cy="762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67" name="Oval 166"/>
                <p:cNvSpPr/>
                <p:nvPr/>
              </p:nvSpPr>
              <p:spPr bwMode="auto">
                <a:xfrm>
                  <a:off x="3736848" y="3581400"/>
                  <a:ext cx="73152" cy="762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68" name="Oval 167"/>
                <p:cNvSpPr/>
                <p:nvPr/>
              </p:nvSpPr>
              <p:spPr bwMode="auto">
                <a:xfrm>
                  <a:off x="3736848" y="4038600"/>
                  <a:ext cx="73152" cy="762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69" name="Oval 168"/>
                <p:cNvSpPr/>
                <p:nvPr/>
              </p:nvSpPr>
              <p:spPr bwMode="auto">
                <a:xfrm>
                  <a:off x="3733800" y="4495800"/>
                  <a:ext cx="73152" cy="762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71" name="Oval 170"/>
              <p:cNvSpPr/>
              <p:nvPr/>
            </p:nvSpPr>
            <p:spPr bwMode="auto">
              <a:xfrm>
                <a:off x="4194048" y="3581400"/>
                <a:ext cx="73152" cy="762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84" name="Group 181"/>
          <p:cNvGrpSpPr/>
          <p:nvPr/>
        </p:nvGrpSpPr>
        <p:grpSpPr>
          <a:xfrm>
            <a:off x="8686800" y="3200400"/>
            <a:ext cx="1447800" cy="1676400"/>
            <a:chOff x="2590800" y="2895600"/>
            <a:chExt cx="1447800" cy="1676400"/>
          </a:xfrm>
        </p:grpSpPr>
        <p:sp>
          <p:nvSpPr>
            <p:cNvPr id="87" name="Oval 86"/>
            <p:cNvSpPr/>
            <p:nvPr/>
          </p:nvSpPr>
          <p:spPr bwMode="auto">
            <a:xfrm>
              <a:off x="2593848" y="31242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2593848" y="35814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2590800" y="40386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3048000" y="44958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3051048" y="31242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3051048" y="35814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3048000" y="40386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3505200" y="44958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3508248" y="31242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3508248" y="35814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3505200" y="40386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3965448" y="31242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3965448" y="35814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3962400" y="40386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2593848" y="33528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6" name="Oval 135"/>
            <p:cNvSpPr/>
            <p:nvPr/>
          </p:nvSpPr>
          <p:spPr bwMode="auto">
            <a:xfrm>
              <a:off x="2593848" y="38100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8" name="Oval 137"/>
            <p:cNvSpPr/>
            <p:nvPr/>
          </p:nvSpPr>
          <p:spPr bwMode="auto">
            <a:xfrm>
              <a:off x="3048000" y="28956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3051048" y="33528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3051048" y="38100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3048000" y="42672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3505200" y="28956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3508248" y="33528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3508248" y="38100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3505200" y="42672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3965448" y="33528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3965448" y="38100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3962400" y="42672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247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2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/>
              <a:t>Matter Domination, Before Recombination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76200" y="990600"/>
            <a:ext cx="769315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As before, the photons and </a:t>
            </a: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baryons</a:t>
            </a: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 flow from high to low density as soon as they are able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Actually, they oscillate, as I’ll explain soon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However, now the dark matter dominates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Gravity causes high density regions to get higher density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They start to form structures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These structures will become galaxies,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We see the microwave background from the </a:t>
            </a:r>
            <a:r>
              <a:rPr lang="en-US" sz="2000" i="1" dirty="0">
                <a:solidFill>
                  <a:srgbClr val="9900CC"/>
                </a:solidFill>
                <a:sym typeface="Symbol" pitchFamily="18" charset="2"/>
              </a:rPr>
              <a:t>end</a:t>
            </a: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 of this era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We don’t see large density perturbations from this era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We are looking only at the photons (coupled to baryons)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772400" y="2362200"/>
            <a:ext cx="2895600" cy="289560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8001000" y="25146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001000" y="29718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8004048" y="34290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8004048" y="38862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001000" y="48006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8001000" y="43434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8458200" y="25146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8458200" y="29718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8461248" y="34290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461248" y="38862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8458200" y="48006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458200" y="43434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8915400" y="25146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8915400" y="29718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8918448" y="34290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8918448" y="38862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8915400" y="48006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8915400" y="43434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9372600" y="25146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9372600" y="29718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9375648" y="34290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9375648" y="38862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9372600" y="48006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9372600" y="43434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9829800" y="25146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9829800" y="29718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9832848" y="34290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9832848" y="38862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9829800" y="48006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9829800" y="43434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10287000" y="25146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10287000" y="29718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10290048" y="34290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10290048" y="38862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10287000" y="48006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10287000" y="43434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8229600" y="27432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8229600" y="32004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8232648" y="36576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8232648" y="41148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8229600" y="50292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8229600" y="45720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8686800" y="27432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8686800" y="32004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8689848" y="36576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8689848" y="41148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8686800" y="50292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8686800" y="45720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9144000" y="27432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9144000" y="32004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9147048" y="36576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9147048" y="41148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9144000" y="50292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9144000" y="45720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9601200" y="27432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9601200" y="32004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9604248" y="36576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9604248" y="41148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9601200" y="50292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9601200" y="45720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10058400" y="27432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10058400" y="32004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10061448" y="36576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10061448" y="41148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10058400" y="50292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10058400" y="45720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10515600" y="27432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10515600" y="32004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10518648" y="36576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10518648" y="41148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10515600" y="50292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10515600" y="45720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83" name="Group 182"/>
          <p:cNvGrpSpPr/>
          <p:nvPr/>
        </p:nvGrpSpPr>
        <p:grpSpPr>
          <a:xfrm>
            <a:off x="8305800" y="3048000"/>
            <a:ext cx="1828800" cy="1905000"/>
            <a:chOff x="2438400" y="2743200"/>
            <a:chExt cx="1828800" cy="1905000"/>
          </a:xfrm>
        </p:grpSpPr>
        <p:sp>
          <p:nvSpPr>
            <p:cNvPr id="6" name="Oval 5"/>
            <p:cNvSpPr/>
            <p:nvPr/>
          </p:nvSpPr>
          <p:spPr bwMode="auto">
            <a:xfrm>
              <a:off x="2438400" y="2743200"/>
              <a:ext cx="1828800" cy="1905000"/>
            </a:xfrm>
            <a:prstGeom prst="ellipse">
              <a:avLst/>
            </a:prstGeom>
            <a:solidFill>
              <a:srgbClr val="0099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81" name="Group 180"/>
            <p:cNvGrpSpPr/>
            <p:nvPr/>
          </p:nvGrpSpPr>
          <p:grpSpPr>
            <a:xfrm>
              <a:off x="2819400" y="2895600"/>
              <a:ext cx="1447800" cy="1676400"/>
              <a:chOff x="2819400" y="2895600"/>
              <a:chExt cx="1447800" cy="1676400"/>
            </a:xfrm>
          </p:grpSpPr>
          <p:sp>
            <p:nvSpPr>
              <p:cNvPr id="124" name="Oval 123"/>
              <p:cNvSpPr/>
              <p:nvPr/>
            </p:nvSpPr>
            <p:spPr bwMode="auto">
              <a:xfrm>
                <a:off x="4194048" y="3810000"/>
                <a:ext cx="73152" cy="762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grpSp>
            <p:nvGrpSpPr>
              <p:cNvPr id="178" name="Group 177"/>
              <p:cNvGrpSpPr/>
              <p:nvPr/>
            </p:nvGrpSpPr>
            <p:grpSpPr>
              <a:xfrm>
                <a:off x="2819400" y="2895600"/>
                <a:ext cx="76200" cy="1447800"/>
                <a:chOff x="2819400" y="2895600"/>
                <a:chExt cx="76200" cy="1447800"/>
              </a:xfrm>
            </p:grpSpPr>
            <p:sp>
              <p:nvSpPr>
                <p:cNvPr id="110" name="Oval 109"/>
                <p:cNvSpPr/>
                <p:nvPr/>
              </p:nvSpPr>
              <p:spPr bwMode="auto">
                <a:xfrm>
                  <a:off x="2819400" y="2895600"/>
                  <a:ext cx="73152" cy="762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>
                  <a:off x="2822448" y="3352800"/>
                  <a:ext cx="73152" cy="762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 bwMode="auto">
                <a:xfrm>
                  <a:off x="2822448" y="3810000"/>
                  <a:ext cx="73152" cy="762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13" name="Oval 112"/>
                <p:cNvSpPr/>
                <p:nvPr/>
              </p:nvSpPr>
              <p:spPr bwMode="auto">
                <a:xfrm>
                  <a:off x="2819400" y="4267200"/>
                  <a:ext cx="73152" cy="762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58" name="Oval 157"/>
                <p:cNvSpPr/>
                <p:nvPr/>
              </p:nvSpPr>
              <p:spPr bwMode="auto">
                <a:xfrm>
                  <a:off x="2819400" y="3124200"/>
                  <a:ext cx="73152" cy="762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59" name="Oval 158"/>
                <p:cNvSpPr/>
                <p:nvPr/>
              </p:nvSpPr>
              <p:spPr bwMode="auto">
                <a:xfrm>
                  <a:off x="2822448" y="3581400"/>
                  <a:ext cx="73152" cy="762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60" name="Oval 159"/>
                <p:cNvSpPr/>
                <p:nvPr/>
              </p:nvSpPr>
              <p:spPr bwMode="auto">
                <a:xfrm>
                  <a:off x="2822448" y="4038600"/>
                  <a:ext cx="73152" cy="762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79" name="Group 178"/>
              <p:cNvGrpSpPr/>
              <p:nvPr/>
            </p:nvGrpSpPr>
            <p:grpSpPr>
              <a:xfrm>
                <a:off x="3276600" y="2895600"/>
                <a:ext cx="76200" cy="1676400"/>
                <a:chOff x="3276600" y="2895600"/>
                <a:chExt cx="76200" cy="1676400"/>
              </a:xfrm>
            </p:grpSpPr>
            <p:sp>
              <p:nvSpPr>
                <p:cNvPr id="114" name="Oval 113"/>
                <p:cNvSpPr/>
                <p:nvPr/>
              </p:nvSpPr>
              <p:spPr bwMode="auto">
                <a:xfrm>
                  <a:off x="3276600" y="2895600"/>
                  <a:ext cx="73152" cy="762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15" name="Oval 114"/>
                <p:cNvSpPr/>
                <p:nvPr/>
              </p:nvSpPr>
              <p:spPr bwMode="auto">
                <a:xfrm>
                  <a:off x="3279648" y="3352800"/>
                  <a:ext cx="73152" cy="762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16" name="Oval 115"/>
                <p:cNvSpPr/>
                <p:nvPr/>
              </p:nvSpPr>
              <p:spPr bwMode="auto">
                <a:xfrm>
                  <a:off x="3279648" y="3810000"/>
                  <a:ext cx="73152" cy="762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17" name="Oval 116"/>
                <p:cNvSpPr/>
                <p:nvPr/>
              </p:nvSpPr>
              <p:spPr bwMode="auto">
                <a:xfrm>
                  <a:off x="3276600" y="4267200"/>
                  <a:ext cx="73152" cy="762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62" name="Oval 161"/>
                <p:cNvSpPr/>
                <p:nvPr/>
              </p:nvSpPr>
              <p:spPr bwMode="auto">
                <a:xfrm>
                  <a:off x="3276600" y="3124200"/>
                  <a:ext cx="73152" cy="762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63" name="Oval 162"/>
                <p:cNvSpPr/>
                <p:nvPr/>
              </p:nvSpPr>
              <p:spPr bwMode="auto">
                <a:xfrm>
                  <a:off x="3279648" y="3581400"/>
                  <a:ext cx="73152" cy="762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>
                  <a:off x="3279648" y="4038600"/>
                  <a:ext cx="73152" cy="762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65" name="Oval 164"/>
                <p:cNvSpPr/>
                <p:nvPr/>
              </p:nvSpPr>
              <p:spPr bwMode="auto">
                <a:xfrm>
                  <a:off x="3276600" y="4495800"/>
                  <a:ext cx="73152" cy="762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80" name="Group 179"/>
              <p:cNvGrpSpPr/>
              <p:nvPr/>
            </p:nvGrpSpPr>
            <p:grpSpPr>
              <a:xfrm>
                <a:off x="3733800" y="2895600"/>
                <a:ext cx="76200" cy="1676400"/>
                <a:chOff x="3733800" y="2895600"/>
                <a:chExt cx="76200" cy="1676400"/>
              </a:xfrm>
            </p:grpSpPr>
            <p:sp>
              <p:nvSpPr>
                <p:cNvPr id="118" name="Oval 117"/>
                <p:cNvSpPr/>
                <p:nvPr/>
              </p:nvSpPr>
              <p:spPr bwMode="auto">
                <a:xfrm>
                  <a:off x="3733800" y="2895600"/>
                  <a:ext cx="73152" cy="762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19" name="Oval 118"/>
                <p:cNvSpPr/>
                <p:nvPr/>
              </p:nvSpPr>
              <p:spPr bwMode="auto">
                <a:xfrm>
                  <a:off x="3736848" y="3352800"/>
                  <a:ext cx="73152" cy="762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>
                  <a:off x="3736848" y="3810000"/>
                  <a:ext cx="73152" cy="762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21" name="Oval 120"/>
                <p:cNvSpPr/>
                <p:nvPr/>
              </p:nvSpPr>
              <p:spPr bwMode="auto">
                <a:xfrm>
                  <a:off x="3733800" y="4267200"/>
                  <a:ext cx="73152" cy="762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66" name="Oval 165"/>
                <p:cNvSpPr/>
                <p:nvPr/>
              </p:nvSpPr>
              <p:spPr bwMode="auto">
                <a:xfrm>
                  <a:off x="3733800" y="3124200"/>
                  <a:ext cx="73152" cy="762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67" name="Oval 166"/>
                <p:cNvSpPr/>
                <p:nvPr/>
              </p:nvSpPr>
              <p:spPr bwMode="auto">
                <a:xfrm>
                  <a:off x="3736848" y="3581400"/>
                  <a:ext cx="73152" cy="762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68" name="Oval 167"/>
                <p:cNvSpPr/>
                <p:nvPr/>
              </p:nvSpPr>
              <p:spPr bwMode="auto">
                <a:xfrm>
                  <a:off x="3736848" y="4038600"/>
                  <a:ext cx="73152" cy="762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69" name="Oval 168"/>
                <p:cNvSpPr/>
                <p:nvPr/>
              </p:nvSpPr>
              <p:spPr bwMode="auto">
                <a:xfrm>
                  <a:off x="3733800" y="4495800"/>
                  <a:ext cx="73152" cy="762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71" name="Oval 170"/>
              <p:cNvSpPr/>
              <p:nvPr/>
            </p:nvSpPr>
            <p:spPr bwMode="auto">
              <a:xfrm>
                <a:off x="4194048" y="3581400"/>
                <a:ext cx="73152" cy="762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82" name="Group 181"/>
          <p:cNvGrpSpPr/>
          <p:nvPr/>
        </p:nvGrpSpPr>
        <p:grpSpPr>
          <a:xfrm>
            <a:off x="8458200" y="3200400"/>
            <a:ext cx="1447800" cy="1676400"/>
            <a:chOff x="2590800" y="2895600"/>
            <a:chExt cx="1447800" cy="1676400"/>
          </a:xfrm>
        </p:grpSpPr>
        <p:sp>
          <p:nvSpPr>
            <p:cNvPr id="87" name="Oval 86"/>
            <p:cNvSpPr/>
            <p:nvPr/>
          </p:nvSpPr>
          <p:spPr bwMode="auto">
            <a:xfrm>
              <a:off x="2593848" y="31242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2593848" y="35814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2590800" y="40386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3048000" y="44958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3051048" y="31242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3051048" y="35814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3048000" y="40386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3505200" y="44958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3508248" y="31242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3508248" y="35814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3505200" y="40386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3965448" y="31242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3965448" y="35814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3962400" y="40386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2593848" y="33528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6" name="Oval 135"/>
            <p:cNvSpPr/>
            <p:nvPr/>
          </p:nvSpPr>
          <p:spPr bwMode="auto">
            <a:xfrm>
              <a:off x="2593848" y="38100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8" name="Oval 137"/>
            <p:cNvSpPr/>
            <p:nvPr/>
          </p:nvSpPr>
          <p:spPr bwMode="auto">
            <a:xfrm>
              <a:off x="3048000" y="28956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3051048" y="33528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3051048" y="38100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3048000" y="42672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3505200" y="28956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3508248" y="33528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3508248" y="38100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3505200" y="42672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3965448" y="33528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3965448" y="38100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3962400" y="42672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8686800" y="3429000"/>
            <a:ext cx="1447800" cy="1447800"/>
            <a:chOff x="6248400" y="5334000"/>
            <a:chExt cx="1447800" cy="1447800"/>
          </a:xfrm>
        </p:grpSpPr>
        <p:sp>
          <p:nvSpPr>
            <p:cNvPr id="212" name="Oval 211"/>
            <p:cNvSpPr/>
            <p:nvPr/>
          </p:nvSpPr>
          <p:spPr bwMode="auto">
            <a:xfrm>
              <a:off x="6248400" y="53340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3" name="Oval 212"/>
            <p:cNvSpPr/>
            <p:nvPr/>
          </p:nvSpPr>
          <p:spPr bwMode="auto">
            <a:xfrm>
              <a:off x="6251448" y="57912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4" name="Oval 213"/>
            <p:cNvSpPr/>
            <p:nvPr/>
          </p:nvSpPr>
          <p:spPr bwMode="auto">
            <a:xfrm>
              <a:off x="6251448" y="62484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4" name="Oval 203"/>
            <p:cNvSpPr/>
            <p:nvPr/>
          </p:nvSpPr>
          <p:spPr bwMode="auto">
            <a:xfrm>
              <a:off x="6705600" y="53340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5" name="Oval 204"/>
            <p:cNvSpPr/>
            <p:nvPr/>
          </p:nvSpPr>
          <p:spPr bwMode="auto">
            <a:xfrm>
              <a:off x="6708648" y="57912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6" name="Oval 205"/>
            <p:cNvSpPr/>
            <p:nvPr/>
          </p:nvSpPr>
          <p:spPr bwMode="auto">
            <a:xfrm>
              <a:off x="6708648" y="62484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7" name="Oval 206"/>
            <p:cNvSpPr/>
            <p:nvPr/>
          </p:nvSpPr>
          <p:spPr bwMode="auto">
            <a:xfrm>
              <a:off x="6705600" y="67056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6" name="Oval 195"/>
            <p:cNvSpPr/>
            <p:nvPr/>
          </p:nvSpPr>
          <p:spPr bwMode="auto">
            <a:xfrm>
              <a:off x="7162800" y="53340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7" name="Oval 196"/>
            <p:cNvSpPr/>
            <p:nvPr/>
          </p:nvSpPr>
          <p:spPr bwMode="auto">
            <a:xfrm>
              <a:off x="7165848" y="57912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8" name="Oval 197"/>
            <p:cNvSpPr/>
            <p:nvPr/>
          </p:nvSpPr>
          <p:spPr bwMode="auto">
            <a:xfrm>
              <a:off x="7165848" y="62484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9" name="Oval 198"/>
            <p:cNvSpPr/>
            <p:nvPr/>
          </p:nvSpPr>
          <p:spPr bwMode="auto">
            <a:xfrm>
              <a:off x="7162800" y="67056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1" name="Oval 190"/>
            <p:cNvSpPr/>
            <p:nvPr/>
          </p:nvSpPr>
          <p:spPr bwMode="auto">
            <a:xfrm>
              <a:off x="7623048" y="57912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" name="Text Box 16">
            <a:extLst>
              <a:ext uri="{FF2B5EF4-FFF2-40B4-BE49-F238E27FC236}">
                <a16:creationId xmlns:a16="http://schemas.microsoft.com/office/drawing/2014/main" id="{841998FB-8C34-EE37-B65B-843CD4A22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327" y="1232237"/>
            <a:ext cx="19334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Radiation</a:t>
            </a:r>
          </a:p>
          <a:p>
            <a:r>
              <a:rPr lang="en-US" sz="2000" dirty="0">
                <a:solidFill>
                  <a:schemeClr val="tx2"/>
                </a:solidFill>
                <a:sym typeface="Symbol" pitchFamily="18" charset="2"/>
              </a:rPr>
              <a:t>Dark Matter</a:t>
            </a:r>
          </a:p>
          <a:p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Baryons/Atoms</a:t>
            </a:r>
          </a:p>
        </p:txBody>
      </p:sp>
    </p:spTree>
    <p:extLst>
      <p:ext uri="{BB962C8B-B14F-4D97-AF65-F5344CB8AC3E}">
        <p14:creationId xmlns:p14="http://schemas.microsoft.com/office/powerpoint/2010/main" val="73032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2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/>
              <a:t>Acoustic Modes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304800" y="990600"/>
            <a:ext cx="9525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Before recombination:  The photons and baryons are all coupled together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Consider regions of alternating high density/low density: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85800" y="2209800"/>
            <a:ext cx="1600200" cy="12192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100000">
                <a:srgbClr val="006600"/>
              </a:gs>
            </a:gsLst>
            <a:lin ang="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 flipH="1">
            <a:off x="2286000" y="2209800"/>
            <a:ext cx="1600200" cy="12192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100000">
                <a:srgbClr val="006600"/>
              </a:gs>
            </a:gsLst>
            <a:lin ang="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886200" y="2209800"/>
            <a:ext cx="1600200" cy="12192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100000">
                <a:srgbClr val="006600"/>
              </a:gs>
            </a:gsLst>
            <a:lin ang="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 flipH="1">
            <a:off x="5486400" y="2209800"/>
            <a:ext cx="1600200" cy="12192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100000">
                <a:srgbClr val="006600"/>
              </a:gs>
            </a:gsLst>
            <a:lin ang="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7086600" y="2209800"/>
            <a:ext cx="1600200" cy="12192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100000">
                <a:srgbClr val="006600"/>
              </a:gs>
            </a:gsLst>
            <a:lin ang="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 flipH="1">
            <a:off x="8686800" y="2209800"/>
            <a:ext cx="1600200" cy="12192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100000">
                <a:srgbClr val="006600"/>
              </a:gs>
            </a:gsLst>
            <a:lin ang="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304800" y="4091970"/>
            <a:ext cx="9525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High density regions try to flow to low density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This creates a sound wave, just like an ordinary sound wave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This process stops at recombination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We catch the wave, frozen at that moment of time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685800" y="2209800"/>
            <a:ext cx="9601200" cy="1219200"/>
            <a:chOff x="685800" y="4419600"/>
            <a:chExt cx="9601200" cy="1219200"/>
          </a:xfrm>
        </p:grpSpPr>
        <p:sp>
          <p:nvSpPr>
            <p:cNvPr id="27" name="Rectangle 26"/>
            <p:cNvSpPr/>
            <p:nvPr/>
          </p:nvSpPr>
          <p:spPr bwMode="auto">
            <a:xfrm flipH="1">
              <a:off x="685800" y="4419600"/>
              <a:ext cx="1600200" cy="1219200"/>
            </a:xfrm>
            <a:prstGeom prst="rect">
              <a:avLst/>
            </a:prstGeom>
            <a:gradFill flip="none" rotWithShape="1">
              <a:gsLst>
                <a:gs pos="0">
                  <a:srgbClr val="92D050"/>
                </a:gs>
                <a:gs pos="100000">
                  <a:srgbClr val="006600"/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286000" y="4419600"/>
              <a:ext cx="1600200" cy="1219200"/>
            </a:xfrm>
            <a:prstGeom prst="rect">
              <a:avLst/>
            </a:prstGeom>
            <a:gradFill flip="none" rotWithShape="1">
              <a:gsLst>
                <a:gs pos="0">
                  <a:srgbClr val="92D050"/>
                </a:gs>
                <a:gs pos="100000">
                  <a:srgbClr val="006600"/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 flipH="1">
              <a:off x="3886200" y="4419600"/>
              <a:ext cx="1600200" cy="1219200"/>
            </a:xfrm>
            <a:prstGeom prst="rect">
              <a:avLst/>
            </a:prstGeom>
            <a:gradFill flip="none" rotWithShape="1">
              <a:gsLst>
                <a:gs pos="0">
                  <a:srgbClr val="92D050"/>
                </a:gs>
                <a:gs pos="100000">
                  <a:srgbClr val="006600"/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5486400" y="4419600"/>
              <a:ext cx="1600200" cy="1219200"/>
            </a:xfrm>
            <a:prstGeom prst="rect">
              <a:avLst/>
            </a:prstGeom>
            <a:gradFill flip="none" rotWithShape="1">
              <a:gsLst>
                <a:gs pos="0">
                  <a:srgbClr val="92D050"/>
                </a:gs>
                <a:gs pos="100000">
                  <a:srgbClr val="006600"/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 flipH="1">
              <a:off x="7086600" y="4419600"/>
              <a:ext cx="1600200" cy="1219200"/>
            </a:xfrm>
            <a:prstGeom prst="rect">
              <a:avLst/>
            </a:prstGeom>
            <a:gradFill flip="none" rotWithShape="1">
              <a:gsLst>
                <a:gs pos="0">
                  <a:srgbClr val="92D050"/>
                </a:gs>
                <a:gs pos="100000">
                  <a:srgbClr val="006600"/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8686800" y="4419600"/>
              <a:ext cx="1600200" cy="1219200"/>
            </a:xfrm>
            <a:prstGeom prst="rect">
              <a:avLst/>
            </a:prstGeom>
            <a:gradFill flip="none" rotWithShape="1">
              <a:gsLst>
                <a:gs pos="0">
                  <a:srgbClr val="92D050"/>
                </a:gs>
                <a:gs pos="100000">
                  <a:srgbClr val="006600"/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073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6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5925" y="3152775"/>
            <a:ext cx="54768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2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/>
              <a:t>Acoustic Modes and Scales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304800" y="877139"/>
            <a:ext cx="9525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Where will we catch the wave at recombination?  It depends on wavelength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Longest wavelength:  It hasn’t had time to even cycle at all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Relatively little “power” at largest scales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Next longest:  It will be right at its first peak in oscillation cycle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This will be sensitive to 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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9900"/>
              </a:solidFill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Slightly longer:  Wave is at a node,</a:t>
            </a:r>
            <a:br>
              <a:rPr lang="en-US" sz="2000" dirty="0">
                <a:solidFill>
                  <a:srgbClr val="006600"/>
                </a:solidFill>
                <a:sym typeface="Symbol"/>
              </a:rPr>
            </a:br>
            <a:r>
              <a:rPr lang="en-US" sz="2000" dirty="0">
                <a:solidFill>
                  <a:srgbClr val="006600"/>
                </a:solidFill>
                <a:sym typeface="Symbol"/>
              </a:rPr>
              <a:t>or minimum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/>
              </a:solidFill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Longer still:  The second peak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Wave has oscillated, it is now at</a:t>
            </a:r>
            <a:br>
              <a:rPr lang="en-US" sz="2000" dirty="0">
                <a:solidFill>
                  <a:srgbClr val="0000FF"/>
                </a:solidFill>
                <a:sym typeface="Symbol"/>
              </a:rPr>
            </a:br>
            <a:r>
              <a:rPr lang="en-US" sz="2000" dirty="0">
                <a:solidFill>
                  <a:srgbClr val="0000FF"/>
                </a:solidFill>
                <a:sym typeface="Symbol"/>
              </a:rPr>
              <a:t>anti-node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Baryons feel gravity of dark matter,</a:t>
            </a:r>
            <a:br>
              <a:rPr lang="en-US" sz="2000" dirty="0">
                <a:solidFill>
                  <a:srgbClr val="0000FF"/>
                </a:solidFill>
                <a:sym typeface="Symbol"/>
              </a:rPr>
            </a:br>
            <a:r>
              <a:rPr lang="en-US" sz="2000" dirty="0">
                <a:solidFill>
                  <a:srgbClr val="0000FF"/>
                </a:solidFill>
                <a:sym typeface="Symbol"/>
              </a:rPr>
              <a:t>and resist (baryon drag)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Sensitive to </a:t>
            </a:r>
            <a:r>
              <a:rPr lang="en-US" sz="2000" baseline="-25000" dirty="0">
                <a:solidFill>
                  <a:srgbClr val="0000FF"/>
                </a:solidFill>
                <a:sym typeface="Symbol"/>
              </a:rPr>
              <a:t>b</a:t>
            </a:r>
          </a:p>
        </p:txBody>
      </p:sp>
      <p:sp>
        <p:nvSpPr>
          <p:cNvPr id="39" name="Down Arrow 38"/>
          <p:cNvSpPr/>
          <p:nvPr/>
        </p:nvSpPr>
        <p:spPr bwMode="auto">
          <a:xfrm>
            <a:off x="6553200" y="5410200"/>
            <a:ext cx="381000" cy="533400"/>
          </a:xfrm>
          <a:prstGeom prst="downArrow">
            <a:avLst/>
          </a:prstGeom>
          <a:solidFill>
            <a:srgbClr val="9900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Down Arrow 39"/>
          <p:cNvSpPr/>
          <p:nvPr/>
        </p:nvSpPr>
        <p:spPr bwMode="auto">
          <a:xfrm flipV="1">
            <a:off x="8258175" y="4000500"/>
            <a:ext cx="381000" cy="609600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Down Arrow 40"/>
          <p:cNvSpPr/>
          <p:nvPr/>
        </p:nvSpPr>
        <p:spPr bwMode="auto">
          <a:xfrm flipV="1">
            <a:off x="8953500" y="5724525"/>
            <a:ext cx="381000" cy="457200"/>
          </a:xfrm>
          <a:prstGeom prst="downArrow">
            <a:avLst/>
          </a:prstGeom>
          <a:solidFill>
            <a:srgbClr val="00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Down Arrow 41"/>
          <p:cNvSpPr/>
          <p:nvPr/>
        </p:nvSpPr>
        <p:spPr bwMode="auto">
          <a:xfrm>
            <a:off x="9296400" y="4724400"/>
            <a:ext cx="381000" cy="533400"/>
          </a:xfrm>
          <a:prstGeom prst="down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19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9" grpId="0" animBg="1"/>
      <p:bldP spid="40" grpId="0" animBg="1"/>
      <p:bldP spid="41" grpId="0" animBg="1"/>
      <p:bldP spid="4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762000"/>
            <a:ext cx="54768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2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/>
              <a:t>Where Will the First Peak Be? (1)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304800" y="990600"/>
            <a:ext cx="5410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This is a wave that has only gone through about a third of a cycle</a:t>
            </a:r>
            <a:endParaRPr lang="en-US" sz="2000" baseline="-25000" dirty="0">
              <a:solidFill>
                <a:srgbClr val="9900CC"/>
              </a:solidFill>
              <a:sym typeface="Symbol"/>
            </a:endParaRPr>
          </a:p>
        </p:txBody>
      </p:sp>
      <p:sp>
        <p:nvSpPr>
          <p:cNvPr id="40" name="Down Arrow 39"/>
          <p:cNvSpPr/>
          <p:nvPr/>
        </p:nvSpPr>
        <p:spPr bwMode="auto">
          <a:xfrm flipV="1">
            <a:off x="8401050" y="1609725"/>
            <a:ext cx="381000" cy="609600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607234" name="Object 2"/>
          <p:cNvGraphicFramePr>
            <a:graphicFrameLocks noChangeAspect="1"/>
          </p:cNvGraphicFramePr>
          <p:nvPr/>
        </p:nvGraphicFramePr>
        <p:xfrm>
          <a:off x="304800" y="1939769"/>
          <a:ext cx="93303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33160" imgH="228600" progId="Equation.DSMT4">
                  <p:embed/>
                </p:oleObj>
              </mc:Choice>
              <mc:Fallback>
                <p:oleObj name="Equation" r:id="rId3" imgW="533160" imgH="228600" progId="Equation.DSMT4">
                  <p:embed/>
                  <p:pic>
                    <p:nvPicPr>
                      <p:cNvPr id="6072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39769"/>
                        <a:ext cx="93303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7235" name="Object 3"/>
          <p:cNvGraphicFramePr>
            <a:graphicFrameLocks noChangeAspect="1"/>
          </p:cNvGraphicFramePr>
          <p:nvPr/>
        </p:nvGraphicFramePr>
        <p:xfrm>
          <a:off x="1994040" y="1680274"/>
          <a:ext cx="977760" cy="82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58720" imgH="469800" progId="Equation.DSMT4">
                  <p:embed/>
                </p:oleObj>
              </mc:Choice>
              <mc:Fallback>
                <p:oleObj name="Equation" r:id="rId5" imgW="558720" imgH="469800" progId="Equation.DSMT4">
                  <p:embed/>
                  <p:pic>
                    <p:nvPicPr>
                      <p:cNvPr id="6072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4040" y="1680274"/>
                        <a:ext cx="977760" cy="82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7236" name="Object 4"/>
          <p:cNvGraphicFramePr>
            <a:graphicFrameLocks noChangeAspect="1"/>
          </p:cNvGraphicFramePr>
          <p:nvPr/>
        </p:nvGraphicFramePr>
        <p:xfrm>
          <a:off x="3074056" y="1658224"/>
          <a:ext cx="1644300" cy="84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39600" imgH="482400" progId="Equation.DSMT4">
                  <p:embed/>
                </p:oleObj>
              </mc:Choice>
              <mc:Fallback>
                <p:oleObj name="Equation" r:id="rId7" imgW="939600" imgH="482400" progId="Equation.DSMT4">
                  <p:embed/>
                  <p:pic>
                    <p:nvPicPr>
                      <p:cNvPr id="6072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4056" y="1658224"/>
                        <a:ext cx="1644300" cy="84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7238" name="Object 6"/>
          <p:cNvGraphicFramePr>
            <a:graphicFrameLocks noChangeAspect="1"/>
          </p:cNvGraphicFramePr>
          <p:nvPr/>
        </p:nvGraphicFramePr>
        <p:xfrm>
          <a:off x="308064" y="2615067"/>
          <a:ext cx="5155920" cy="48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946240" imgH="279360" progId="Equation.DSMT4">
                  <p:embed/>
                </p:oleObj>
              </mc:Choice>
              <mc:Fallback>
                <p:oleObj name="Equation" r:id="rId9" imgW="2946240" imgH="279360" progId="Equation.DSMT4">
                  <p:embed/>
                  <p:pic>
                    <p:nvPicPr>
                      <p:cNvPr id="6072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064" y="2615067"/>
                        <a:ext cx="5155920" cy="488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7239" name="Object 7"/>
          <p:cNvGraphicFramePr>
            <a:graphicFrameLocks noChangeAspect="1"/>
          </p:cNvGraphicFramePr>
          <p:nvPr/>
        </p:nvGraphicFramePr>
        <p:xfrm>
          <a:off x="618707" y="3129627"/>
          <a:ext cx="1666350" cy="35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52200" imgH="203040" progId="Equation.DSMT4">
                  <p:embed/>
                </p:oleObj>
              </mc:Choice>
              <mc:Fallback>
                <p:oleObj name="Equation" r:id="rId11" imgW="952200" imgH="203040" progId="Equation.DSMT4">
                  <p:embed/>
                  <p:pic>
                    <p:nvPicPr>
                      <p:cNvPr id="6072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707" y="3129627"/>
                        <a:ext cx="1666350" cy="355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52400" y="3581400"/>
            <a:ext cx="541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This scale has since grown to about</a:t>
            </a:r>
            <a:endParaRPr lang="en-US" sz="2000" baseline="-25000" dirty="0">
              <a:solidFill>
                <a:srgbClr val="0000FF"/>
              </a:solidFill>
              <a:sym typeface="Symbol"/>
            </a:endParaRPr>
          </a:p>
        </p:txBody>
      </p:sp>
      <p:graphicFrame>
        <p:nvGraphicFramePr>
          <p:cNvPr id="607240" name="Object 8"/>
          <p:cNvGraphicFramePr>
            <a:graphicFrameLocks noChangeAspect="1"/>
          </p:cNvGraphicFramePr>
          <p:nvPr/>
        </p:nvGraphicFramePr>
        <p:xfrm>
          <a:off x="411662" y="4114800"/>
          <a:ext cx="153342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76240" imgH="253800" progId="Equation.DSMT4">
                  <p:embed/>
                </p:oleObj>
              </mc:Choice>
              <mc:Fallback>
                <p:oleObj name="Equation" r:id="rId13" imgW="876240" imgH="253800" progId="Equation.DSMT4">
                  <p:embed/>
                  <p:pic>
                    <p:nvPicPr>
                      <p:cNvPr id="6072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62" y="4114800"/>
                        <a:ext cx="1533420" cy="44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7241" name="Object 9"/>
          <p:cNvGraphicFramePr>
            <a:graphicFrameLocks noChangeAspect="1"/>
          </p:cNvGraphicFramePr>
          <p:nvPr/>
        </p:nvGraphicFramePr>
        <p:xfrm>
          <a:off x="1873906" y="4092435"/>
          <a:ext cx="4044600" cy="48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311200" imgH="279360" progId="Equation.DSMT4">
                  <p:embed/>
                </p:oleObj>
              </mc:Choice>
              <mc:Fallback>
                <p:oleObj name="Equation" r:id="rId15" imgW="2311200" imgH="279360" progId="Equation.DSMT4">
                  <p:embed/>
                  <p:pic>
                    <p:nvPicPr>
                      <p:cNvPr id="6072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906" y="4092435"/>
                        <a:ext cx="4044600" cy="488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7242" name="Object 10"/>
          <p:cNvGraphicFramePr>
            <a:graphicFrameLocks noChangeAspect="1"/>
          </p:cNvGraphicFramePr>
          <p:nvPr/>
        </p:nvGraphicFramePr>
        <p:xfrm>
          <a:off x="5251584" y="4841632"/>
          <a:ext cx="111069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34680" imgH="228600" progId="Equation.DSMT4">
                  <p:embed/>
                </p:oleObj>
              </mc:Choice>
              <mc:Fallback>
                <p:oleObj name="Equation" r:id="rId17" imgW="634680" imgH="228600" progId="Equation.DSMT4">
                  <p:embed/>
                  <p:pic>
                    <p:nvPicPr>
                      <p:cNvPr id="60724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584" y="4841632"/>
                        <a:ext cx="111069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7243" name="Object 11"/>
          <p:cNvGraphicFramePr>
            <a:graphicFrameLocks noChangeAspect="1"/>
          </p:cNvGraphicFramePr>
          <p:nvPr/>
        </p:nvGraphicFramePr>
        <p:xfrm>
          <a:off x="6403371" y="4844980"/>
          <a:ext cx="1555470" cy="35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888840" imgH="203040" progId="Equation.DSMT4">
                  <p:embed/>
                </p:oleObj>
              </mc:Choice>
              <mc:Fallback>
                <p:oleObj name="Equation" r:id="rId19" imgW="888840" imgH="203040" progId="Equation.DSMT4">
                  <p:embed/>
                  <p:pic>
                    <p:nvPicPr>
                      <p:cNvPr id="60724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3371" y="4844980"/>
                        <a:ext cx="1555470" cy="355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-48802" y="4668697"/>
            <a:ext cx="46208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The distance to this wave is now about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The angular size of the wave is then</a:t>
            </a:r>
          </a:p>
        </p:txBody>
      </p:sp>
      <p:graphicFrame>
        <p:nvGraphicFramePr>
          <p:cNvPr id="607244" name="Object 12"/>
          <p:cNvGraphicFramePr>
            <a:graphicFrameLocks noChangeAspect="1"/>
          </p:cNvGraphicFramePr>
          <p:nvPr/>
        </p:nvGraphicFramePr>
        <p:xfrm>
          <a:off x="674462" y="5615757"/>
          <a:ext cx="77742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44240" imgH="393480" progId="Equation.DSMT4">
                  <p:embed/>
                </p:oleObj>
              </mc:Choice>
              <mc:Fallback>
                <p:oleObj name="Equation" r:id="rId21" imgW="444240" imgH="393480" progId="Equation.DSMT4">
                  <p:embed/>
                  <p:pic>
                    <p:nvPicPr>
                      <p:cNvPr id="60724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462" y="5615757"/>
                        <a:ext cx="777420" cy="688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7245" name="Object 13"/>
          <p:cNvGraphicFramePr>
            <a:graphicFrameLocks noChangeAspect="1"/>
          </p:cNvGraphicFramePr>
          <p:nvPr/>
        </p:nvGraphicFramePr>
        <p:xfrm>
          <a:off x="1414962" y="5562600"/>
          <a:ext cx="1711080" cy="73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977760" imgH="419040" progId="Equation.DSMT4">
                  <p:embed/>
                </p:oleObj>
              </mc:Choice>
              <mc:Fallback>
                <p:oleObj name="Equation" r:id="rId23" imgW="977760" imgH="419040" progId="Equation.DSMT4">
                  <p:embed/>
                  <p:pic>
                    <p:nvPicPr>
                      <p:cNvPr id="60724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4962" y="5562600"/>
                        <a:ext cx="1711080" cy="733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7246" name="Object 14"/>
          <p:cNvGraphicFramePr>
            <a:graphicFrameLocks noChangeAspect="1"/>
          </p:cNvGraphicFramePr>
          <p:nvPr/>
        </p:nvGraphicFramePr>
        <p:xfrm>
          <a:off x="3213658" y="5804757"/>
          <a:ext cx="888930" cy="310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507960" imgH="177480" progId="Equation.DSMT4">
                  <p:embed/>
                </p:oleObj>
              </mc:Choice>
              <mc:Fallback>
                <p:oleObj name="Equation" r:id="rId25" imgW="507960" imgH="177480" progId="Equation.DSMT4">
                  <p:embed/>
                  <p:pic>
                    <p:nvPicPr>
                      <p:cNvPr id="60724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658" y="5804757"/>
                        <a:ext cx="888930" cy="310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7247" name="Object 15"/>
          <p:cNvGraphicFramePr>
            <a:graphicFrameLocks noChangeAspect="1"/>
          </p:cNvGraphicFramePr>
          <p:nvPr/>
        </p:nvGraphicFramePr>
        <p:xfrm>
          <a:off x="5041433" y="5562600"/>
          <a:ext cx="64449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68280" imgH="393480" progId="Equation.DSMT4">
                  <p:embed/>
                </p:oleObj>
              </mc:Choice>
              <mc:Fallback>
                <p:oleObj name="Equation" r:id="rId27" imgW="368280" imgH="393480" progId="Equation.DSMT4">
                  <p:embed/>
                  <p:pic>
                    <p:nvPicPr>
                      <p:cNvPr id="60724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1433" y="5562600"/>
                        <a:ext cx="644490" cy="688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7248" name="Object 16"/>
          <p:cNvGraphicFramePr>
            <a:graphicFrameLocks noChangeAspect="1"/>
          </p:cNvGraphicFramePr>
          <p:nvPr/>
        </p:nvGraphicFramePr>
        <p:xfrm>
          <a:off x="5715000" y="5773965"/>
          <a:ext cx="688590" cy="310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393480" imgH="177480" progId="Equation.DSMT4">
                  <p:embed/>
                </p:oleObj>
              </mc:Choice>
              <mc:Fallback>
                <p:oleObj name="Equation" r:id="rId29" imgW="393480" imgH="177480" progId="Equation.DSMT4">
                  <p:embed/>
                  <p:pic>
                    <p:nvPicPr>
                      <p:cNvPr id="60724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773965"/>
                        <a:ext cx="688590" cy="310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6875715" y="5615757"/>
            <a:ext cx="38126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More precise analysis says peak should be at </a:t>
            </a:r>
            <a:r>
              <a:rPr lang="en-US" sz="2000" i="1" dirty="0">
                <a:solidFill>
                  <a:srgbClr val="FF0000"/>
                </a:solidFill>
                <a:sym typeface="Symbol" pitchFamily="18" charset="2"/>
              </a:rPr>
              <a:t>l</a:t>
            </a: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 = 220</a:t>
            </a:r>
            <a:endParaRPr lang="en-US" sz="2000" baseline="-25000" dirty="0">
              <a:solidFill>
                <a:srgbClr val="FF0000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95096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0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0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0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07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0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0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07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07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07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07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07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07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07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07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5" grpId="0" build="p"/>
      <p:bldP spid="16" grpId="0" uiExpand="1" build="p"/>
      <p:bldP spid="2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387927" y="831420"/>
            <a:ext cx="10515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All calculations assumed standard cosmological values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Including 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 =1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/>
              </a:rPr>
              <a:t>There are </a:t>
            </a:r>
            <a:r>
              <a:rPr lang="en-US" sz="2000" i="1" dirty="0">
                <a:solidFill>
                  <a:srgbClr val="FF0000"/>
                </a:solidFill>
                <a:sym typeface="Symbol"/>
              </a:rPr>
              <a:t> many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 effects that change this, most notably, the curvature of </a:t>
            </a:r>
            <a:r>
              <a:rPr lang="en-US" sz="2000" dirty="0" err="1">
                <a:solidFill>
                  <a:srgbClr val="FF0000"/>
                </a:solidFill>
                <a:sym typeface="Symbol"/>
              </a:rPr>
              <a:t>spacetime</a:t>
            </a:r>
            <a:endParaRPr lang="en-US" sz="2000" dirty="0">
              <a:solidFill>
                <a:srgbClr val="FF0000"/>
              </a:solidFill>
              <a:sym typeface="Symbol" pitchFamily="18" charset="2"/>
            </a:endParaRPr>
          </a:p>
        </p:txBody>
      </p:sp>
      <p:graphicFrame>
        <p:nvGraphicFramePr>
          <p:cNvPr id="631824" name="Object 16"/>
          <p:cNvGraphicFramePr>
            <a:graphicFrameLocks noChangeAspect="1"/>
          </p:cNvGraphicFramePr>
          <p:nvPr/>
        </p:nvGraphicFramePr>
        <p:xfrm>
          <a:off x="9294018" y="921633"/>
          <a:ext cx="822150" cy="310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69800" imgH="177480" progId="Equation.DSMT4">
                  <p:embed/>
                </p:oleObj>
              </mc:Choice>
              <mc:Fallback>
                <p:oleObj name="Equation" r:id="rId3" imgW="469800" imgH="177480" progId="Equation.DSMT4">
                  <p:embed/>
                  <p:pic>
                    <p:nvPicPr>
                      <p:cNvPr id="63182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4018" y="921633"/>
                        <a:ext cx="822150" cy="310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342900" y="1939710"/>
            <a:ext cx="10287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In flat space, 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 =1, we used the correct distance/angle relationship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/>
              </a:rPr>
              <a:t>If  &gt;1, then curvature of universe will make angular size appear bigger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/>
              </a:rPr>
              <a:t>If  &lt;1, then curvature of universe will make angular size appear smaller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028700" y="3276600"/>
            <a:ext cx="8153400" cy="838200"/>
            <a:chOff x="1066800" y="1299865"/>
            <a:chExt cx="8153400" cy="838200"/>
          </a:xfrm>
        </p:grpSpPr>
        <p:cxnSp>
          <p:nvCxnSpPr>
            <p:cNvPr id="42" name="Straight Connector 41"/>
            <p:cNvCxnSpPr>
              <a:endCxn id="39" idx="0"/>
            </p:cNvCxnSpPr>
            <p:nvPr/>
          </p:nvCxnSpPr>
          <p:spPr bwMode="auto">
            <a:xfrm flipV="1">
              <a:off x="1104900" y="1299865"/>
              <a:ext cx="8115300" cy="4953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66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>
              <a:endCxn id="39" idx="4"/>
            </p:cNvCxnSpPr>
            <p:nvPr/>
          </p:nvCxnSpPr>
          <p:spPr bwMode="auto">
            <a:xfrm>
              <a:off x="1066800" y="1795165"/>
              <a:ext cx="8153400" cy="3429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66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3" name="Group 72"/>
          <p:cNvGrpSpPr/>
          <p:nvPr/>
        </p:nvGrpSpPr>
        <p:grpSpPr>
          <a:xfrm>
            <a:off x="495300" y="3276600"/>
            <a:ext cx="9982200" cy="1314510"/>
            <a:chOff x="533400" y="4110335"/>
            <a:chExt cx="9982200" cy="1314510"/>
          </a:xfrm>
        </p:grpSpPr>
        <p:grpSp>
          <p:nvGrpSpPr>
            <p:cNvPr id="33" name="Group 8"/>
            <p:cNvGrpSpPr>
              <a:grpSpLocks/>
            </p:cNvGrpSpPr>
            <p:nvPr/>
          </p:nvGrpSpPr>
          <p:grpSpPr bwMode="auto">
            <a:xfrm>
              <a:off x="533400" y="4338935"/>
              <a:ext cx="609600" cy="533400"/>
              <a:chOff x="960" y="1680"/>
              <a:chExt cx="384" cy="336"/>
            </a:xfrm>
          </p:grpSpPr>
          <p:sp>
            <p:nvSpPr>
              <p:cNvPr id="34" name="Arc 9"/>
              <p:cNvSpPr>
                <a:spLocks/>
              </p:cNvSpPr>
              <p:nvPr/>
            </p:nvSpPr>
            <p:spPr bwMode="auto">
              <a:xfrm>
                <a:off x="960" y="1680"/>
                <a:ext cx="384" cy="321"/>
              </a:xfrm>
              <a:custGeom>
                <a:avLst/>
                <a:gdLst>
                  <a:gd name="G0" fmla="+- 0 0 0"/>
                  <a:gd name="G1" fmla="+- 9850 0 0"/>
                  <a:gd name="G2" fmla="+- 21600 0 0"/>
                  <a:gd name="T0" fmla="*/ 19223 w 21600"/>
                  <a:gd name="T1" fmla="*/ 0 h 20587"/>
                  <a:gd name="T2" fmla="*/ 18742 w 21600"/>
                  <a:gd name="T3" fmla="*/ 20587 h 20587"/>
                  <a:gd name="T4" fmla="*/ 0 w 21600"/>
                  <a:gd name="T5" fmla="*/ 9850 h 20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0587" fill="none" extrusionOk="0">
                    <a:moveTo>
                      <a:pt x="19223" y="-1"/>
                    </a:moveTo>
                    <a:cubicBezTo>
                      <a:pt x="20785" y="3048"/>
                      <a:pt x="21600" y="6424"/>
                      <a:pt x="21600" y="9850"/>
                    </a:cubicBezTo>
                    <a:cubicBezTo>
                      <a:pt x="21600" y="13617"/>
                      <a:pt x="20614" y="17318"/>
                      <a:pt x="18742" y="20587"/>
                    </a:cubicBezTo>
                  </a:path>
                  <a:path w="21600" h="20587" stroke="0" extrusionOk="0">
                    <a:moveTo>
                      <a:pt x="19223" y="-1"/>
                    </a:moveTo>
                    <a:cubicBezTo>
                      <a:pt x="20785" y="3048"/>
                      <a:pt x="21600" y="6424"/>
                      <a:pt x="21600" y="9850"/>
                    </a:cubicBezTo>
                    <a:cubicBezTo>
                      <a:pt x="21600" y="13617"/>
                      <a:pt x="20614" y="17318"/>
                      <a:pt x="18742" y="20587"/>
                    </a:cubicBezTo>
                    <a:lnTo>
                      <a:pt x="0" y="985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Oval 10"/>
              <p:cNvSpPr>
                <a:spLocks noChangeArrowheads="1"/>
              </p:cNvSpPr>
              <p:nvPr/>
            </p:nvSpPr>
            <p:spPr bwMode="auto">
              <a:xfrm>
                <a:off x="1248" y="1728"/>
                <a:ext cx="96" cy="240"/>
              </a:xfrm>
              <a:prstGeom prst="ellipse">
                <a:avLst/>
              </a:prstGeom>
              <a:solidFill>
                <a:srgbClr val="6699FF"/>
              </a:solidFill>
              <a:ln w="9525">
                <a:solidFill>
                  <a:srgbClr val="6699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Oval 11"/>
              <p:cNvSpPr>
                <a:spLocks noChangeArrowheads="1"/>
              </p:cNvSpPr>
              <p:nvPr/>
            </p:nvSpPr>
            <p:spPr bwMode="auto">
              <a:xfrm>
                <a:off x="1296" y="1776"/>
                <a:ext cx="48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12"/>
              <p:cNvSpPr>
                <a:spLocks noChangeShapeType="1"/>
              </p:cNvSpPr>
              <p:nvPr/>
            </p:nvSpPr>
            <p:spPr bwMode="auto">
              <a:xfrm flipV="1">
                <a:off x="960" y="1680"/>
                <a:ext cx="384" cy="144"/>
              </a:xfrm>
              <a:prstGeom prst="line">
                <a:avLst/>
              </a:prstGeom>
              <a:noFill/>
              <a:ln w="38100">
                <a:solidFill>
                  <a:srgbClr val="FF99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>
                <a:off x="960" y="1824"/>
                <a:ext cx="336" cy="192"/>
              </a:xfrm>
              <a:prstGeom prst="line">
                <a:avLst/>
              </a:prstGeom>
              <a:noFill/>
              <a:ln w="38100">
                <a:solidFill>
                  <a:srgbClr val="FF99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" name="Oval 38"/>
            <p:cNvSpPr/>
            <p:nvPr/>
          </p:nvSpPr>
          <p:spPr bwMode="auto">
            <a:xfrm>
              <a:off x="8839200" y="4110335"/>
              <a:ext cx="838200" cy="838200"/>
            </a:xfrm>
            <a:prstGeom prst="ellipse">
              <a:avLst/>
            </a:prstGeom>
            <a:gradFill>
              <a:gsLst>
                <a:gs pos="0">
                  <a:srgbClr val="66FF33"/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 bwMode="auto">
            <a:xfrm rot="5400000">
              <a:off x="9372600" y="4567535"/>
              <a:ext cx="9144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>
              <a:off x="1143000" y="5024735"/>
              <a:ext cx="8228012" cy="762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6" name="Text Box 18"/>
            <p:cNvSpPr txBox="1">
              <a:spLocks noChangeArrowheads="1"/>
            </p:cNvSpPr>
            <p:nvPr/>
          </p:nvSpPr>
          <p:spPr bwMode="auto">
            <a:xfrm>
              <a:off x="5105400" y="5024735"/>
              <a:ext cx="38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i="1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47" name="Text Box 18"/>
            <p:cNvSpPr txBox="1">
              <a:spLocks noChangeArrowheads="1"/>
            </p:cNvSpPr>
            <p:nvPr/>
          </p:nvSpPr>
          <p:spPr bwMode="auto">
            <a:xfrm>
              <a:off x="9829800" y="4338935"/>
              <a:ext cx="685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i="1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48" name="Text Box 18"/>
            <p:cNvSpPr txBox="1">
              <a:spLocks noChangeArrowheads="1"/>
            </p:cNvSpPr>
            <p:nvPr/>
          </p:nvSpPr>
          <p:spPr bwMode="auto">
            <a:xfrm>
              <a:off x="4495800" y="4338935"/>
              <a:ext cx="38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i="1" dirty="0">
                  <a:solidFill>
                    <a:schemeClr val="tx1"/>
                  </a:solidFill>
                  <a:sym typeface="Symbol"/>
                </a:rPr>
                <a:t></a:t>
              </a:r>
              <a:endParaRPr lang="en-US" sz="2000" i="1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631825" name="Object 17"/>
          <p:cNvGraphicFramePr>
            <a:graphicFrameLocks noChangeAspect="1"/>
          </p:cNvGraphicFramePr>
          <p:nvPr/>
        </p:nvGraphicFramePr>
        <p:xfrm>
          <a:off x="685800" y="4495800"/>
          <a:ext cx="71064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06080" imgH="393480" progId="Equation.DSMT4">
                  <p:embed/>
                </p:oleObj>
              </mc:Choice>
              <mc:Fallback>
                <p:oleObj name="Equation" r:id="rId5" imgW="406080" imgH="393480" progId="Equation.DSMT4">
                  <p:embed/>
                  <p:pic>
                    <p:nvPicPr>
                      <p:cNvPr id="63182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495800"/>
                        <a:ext cx="710640" cy="68859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8" name="Group 77"/>
          <p:cNvGrpSpPr/>
          <p:nvPr/>
        </p:nvGrpSpPr>
        <p:grpSpPr>
          <a:xfrm>
            <a:off x="1104900" y="3300115"/>
            <a:ext cx="8077200" cy="838200"/>
            <a:chOff x="1143000" y="4114800"/>
            <a:chExt cx="8077200" cy="838200"/>
          </a:xfrm>
        </p:grpSpPr>
        <p:sp>
          <p:nvSpPr>
            <p:cNvPr id="76" name="Freeform 75"/>
            <p:cNvSpPr/>
            <p:nvPr/>
          </p:nvSpPr>
          <p:spPr bwMode="auto">
            <a:xfrm>
              <a:off x="1152525" y="4114800"/>
              <a:ext cx="8067675" cy="476250"/>
            </a:xfrm>
            <a:custGeom>
              <a:avLst/>
              <a:gdLst>
                <a:gd name="connsiteX0" fmla="*/ 0 w 8067675"/>
                <a:gd name="connsiteY0" fmla="*/ 476250 h 476250"/>
                <a:gd name="connsiteX1" fmla="*/ 4114800 w 8067675"/>
                <a:gd name="connsiteY1" fmla="*/ 104775 h 476250"/>
                <a:gd name="connsiteX2" fmla="*/ 8067675 w 8067675"/>
                <a:gd name="connsiteY2" fmla="*/ 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67675" h="476250">
                  <a:moveTo>
                    <a:pt x="0" y="476250"/>
                  </a:moveTo>
                  <a:cubicBezTo>
                    <a:pt x="1385094" y="330200"/>
                    <a:pt x="2770188" y="184150"/>
                    <a:pt x="4114800" y="104775"/>
                  </a:cubicBezTo>
                  <a:cubicBezTo>
                    <a:pt x="5459412" y="25400"/>
                    <a:pt x="6763543" y="12700"/>
                    <a:pt x="8067675" y="0"/>
                  </a:cubicBezTo>
                </a:path>
              </a:pathLst>
            </a:custGeom>
            <a:noFill/>
            <a:ln w="2857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7" name="Freeform 76"/>
            <p:cNvSpPr/>
            <p:nvPr/>
          </p:nvSpPr>
          <p:spPr bwMode="auto">
            <a:xfrm flipV="1">
              <a:off x="1143000" y="4572000"/>
              <a:ext cx="8067675" cy="381000"/>
            </a:xfrm>
            <a:custGeom>
              <a:avLst/>
              <a:gdLst>
                <a:gd name="connsiteX0" fmla="*/ 0 w 8067675"/>
                <a:gd name="connsiteY0" fmla="*/ 476250 h 476250"/>
                <a:gd name="connsiteX1" fmla="*/ 4114800 w 8067675"/>
                <a:gd name="connsiteY1" fmla="*/ 104775 h 476250"/>
                <a:gd name="connsiteX2" fmla="*/ 8067675 w 8067675"/>
                <a:gd name="connsiteY2" fmla="*/ 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67675" h="476250">
                  <a:moveTo>
                    <a:pt x="0" y="476250"/>
                  </a:moveTo>
                  <a:cubicBezTo>
                    <a:pt x="1385094" y="330200"/>
                    <a:pt x="2770188" y="184150"/>
                    <a:pt x="4114800" y="104775"/>
                  </a:cubicBezTo>
                  <a:cubicBezTo>
                    <a:pt x="5459412" y="25400"/>
                    <a:pt x="6763543" y="12700"/>
                    <a:pt x="8067675" y="0"/>
                  </a:cubicBezTo>
                </a:path>
              </a:pathLst>
            </a:custGeom>
            <a:noFill/>
            <a:ln w="2857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graphicFrame>
        <p:nvGraphicFramePr>
          <p:cNvPr id="631827" name="Object 19"/>
          <p:cNvGraphicFramePr>
            <a:graphicFrameLocks noChangeAspect="1"/>
          </p:cNvGraphicFramePr>
          <p:nvPr/>
        </p:nvGraphicFramePr>
        <p:xfrm>
          <a:off x="1752600" y="4495800"/>
          <a:ext cx="71064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06080" imgH="393480" progId="Equation.DSMT4">
                  <p:embed/>
                </p:oleObj>
              </mc:Choice>
              <mc:Fallback>
                <p:oleObj name="Equation" r:id="rId7" imgW="406080" imgH="393480" progId="Equation.DSMT4">
                  <p:embed/>
                  <p:pic>
                    <p:nvPicPr>
                      <p:cNvPr id="63182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495800"/>
                        <a:ext cx="710640" cy="68859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3" name="Group 82"/>
          <p:cNvGrpSpPr/>
          <p:nvPr/>
        </p:nvGrpSpPr>
        <p:grpSpPr>
          <a:xfrm>
            <a:off x="1095375" y="3300115"/>
            <a:ext cx="8077200" cy="838200"/>
            <a:chOff x="1133475" y="4133850"/>
            <a:chExt cx="8077200" cy="838200"/>
          </a:xfrm>
        </p:grpSpPr>
        <p:sp>
          <p:nvSpPr>
            <p:cNvPr id="81" name="Freeform 80"/>
            <p:cNvSpPr/>
            <p:nvPr/>
          </p:nvSpPr>
          <p:spPr bwMode="auto">
            <a:xfrm>
              <a:off x="1143000" y="4133850"/>
              <a:ext cx="8067675" cy="476250"/>
            </a:xfrm>
            <a:custGeom>
              <a:avLst/>
              <a:gdLst>
                <a:gd name="connsiteX0" fmla="*/ 0 w 8067675"/>
                <a:gd name="connsiteY0" fmla="*/ 476250 h 476250"/>
                <a:gd name="connsiteX1" fmla="*/ 4114800 w 8067675"/>
                <a:gd name="connsiteY1" fmla="*/ 104775 h 476250"/>
                <a:gd name="connsiteX2" fmla="*/ 8067675 w 8067675"/>
                <a:gd name="connsiteY2" fmla="*/ 0 h 476250"/>
                <a:gd name="connsiteX0" fmla="*/ 0 w 8067675"/>
                <a:gd name="connsiteY0" fmla="*/ 476250 h 476250"/>
                <a:gd name="connsiteX1" fmla="*/ 4114800 w 8067675"/>
                <a:gd name="connsiteY1" fmla="*/ 361950 h 476250"/>
                <a:gd name="connsiteX2" fmla="*/ 8067675 w 8067675"/>
                <a:gd name="connsiteY2" fmla="*/ 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67675" h="476250">
                  <a:moveTo>
                    <a:pt x="0" y="476250"/>
                  </a:moveTo>
                  <a:cubicBezTo>
                    <a:pt x="1385094" y="330200"/>
                    <a:pt x="2770188" y="441325"/>
                    <a:pt x="4114800" y="361950"/>
                  </a:cubicBezTo>
                  <a:cubicBezTo>
                    <a:pt x="5459412" y="282575"/>
                    <a:pt x="6763543" y="12700"/>
                    <a:pt x="8067675" y="0"/>
                  </a:cubicBezTo>
                </a:path>
              </a:pathLst>
            </a:custGeom>
            <a:noFill/>
            <a:ln w="28575" cap="flat" cmpd="sng" algn="ctr">
              <a:solidFill>
                <a:srgbClr val="9900CC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2" name="Freeform 81"/>
            <p:cNvSpPr/>
            <p:nvPr/>
          </p:nvSpPr>
          <p:spPr bwMode="auto">
            <a:xfrm flipV="1">
              <a:off x="1133475" y="4584700"/>
              <a:ext cx="8067675" cy="387350"/>
            </a:xfrm>
            <a:custGeom>
              <a:avLst/>
              <a:gdLst>
                <a:gd name="connsiteX0" fmla="*/ 0 w 8067675"/>
                <a:gd name="connsiteY0" fmla="*/ 476250 h 476250"/>
                <a:gd name="connsiteX1" fmla="*/ 4114800 w 8067675"/>
                <a:gd name="connsiteY1" fmla="*/ 104775 h 476250"/>
                <a:gd name="connsiteX2" fmla="*/ 8067675 w 8067675"/>
                <a:gd name="connsiteY2" fmla="*/ 0 h 476250"/>
                <a:gd name="connsiteX0" fmla="*/ 0 w 8067675"/>
                <a:gd name="connsiteY0" fmla="*/ 476250 h 484188"/>
                <a:gd name="connsiteX1" fmla="*/ 4124325 w 8067675"/>
                <a:gd name="connsiteY1" fmla="*/ 404813 h 484188"/>
                <a:gd name="connsiteX2" fmla="*/ 8067675 w 8067675"/>
                <a:gd name="connsiteY2" fmla="*/ 0 h 484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67675" h="484188">
                  <a:moveTo>
                    <a:pt x="0" y="476250"/>
                  </a:moveTo>
                  <a:cubicBezTo>
                    <a:pt x="1385094" y="330200"/>
                    <a:pt x="2779713" y="484188"/>
                    <a:pt x="4124325" y="404813"/>
                  </a:cubicBezTo>
                  <a:cubicBezTo>
                    <a:pt x="5468937" y="325438"/>
                    <a:pt x="6763543" y="12700"/>
                    <a:pt x="8067675" y="0"/>
                  </a:cubicBezTo>
                </a:path>
              </a:pathLst>
            </a:custGeom>
            <a:noFill/>
            <a:ln w="28575" cap="flat" cmpd="sng" algn="ctr">
              <a:solidFill>
                <a:srgbClr val="9900CC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graphicFrame>
        <p:nvGraphicFramePr>
          <p:cNvPr id="631828" name="Object 20"/>
          <p:cNvGraphicFramePr>
            <a:graphicFrameLocks noChangeAspect="1"/>
          </p:cNvGraphicFramePr>
          <p:nvPr/>
        </p:nvGraphicFramePr>
        <p:xfrm>
          <a:off x="2743200" y="4495800"/>
          <a:ext cx="71064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06080" imgH="393480" progId="Equation.DSMT4">
                  <p:embed/>
                </p:oleObj>
              </mc:Choice>
              <mc:Fallback>
                <p:oleObj name="Equation" r:id="rId9" imgW="406080" imgH="393480" progId="Equation.DSMT4">
                  <p:embed/>
                  <p:pic>
                    <p:nvPicPr>
                      <p:cNvPr id="63182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495800"/>
                        <a:ext cx="710640" cy="68859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80008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Text Box 16"/>
          <p:cNvSpPr txBox="1">
            <a:spLocks noChangeArrowheads="1"/>
          </p:cNvSpPr>
          <p:nvPr/>
        </p:nvSpPr>
        <p:spPr bwMode="auto">
          <a:xfrm>
            <a:off x="3797020" y="4679287"/>
            <a:ext cx="3390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Actual peak occurs around:</a:t>
            </a:r>
          </a:p>
        </p:txBody>
      </p:sp>
      <p:graphicFrame>
        <p:nvGraphicFramePr>
          <p:cNvPr id="631829" name="Object 21"/>
          <p:cNvGraphicFramePr>
            <a:graphicFrameLocks noChangeAspect="1"/>
          </p:cNvGraphicFramePr>
          <p:nvPr/>
        </p:nvGraphicFramePr>
        <p:xfrm>
          <a:off x="7371276" y="4729008"/>
          <a:ext cx="1466640" cy="377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38080" imgH="215640" progId="Equation.DSMT4">
                  <p:embed/>
                </p:oleObj>
              </mc:Choice>
              <mc:Fallback>
                <p:oleObj name="Equation" r:id="rId11" imgW="838080" imgH="215640" progId="Equation.DSMT4">
                  <p:embed/>
                  <p:pic>
                    <p:nvPicPr>
                      <p:cNvPr id="63182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1276" y="4729008"/>
                        <a:ext cx="1466640" cy="377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1830" name="Object 22"/>
          <p:cNvGraphicFramePr>
            <a:graphicFrameLocks noChangeAspect="1"/>
          </p:cNvGraphicFramePr>
          <p:nvPr/>
        </p:nvGraphicFramePr>
        <p:xfrm>
          <a:off x="9588500" y="4457700"/>
          <a:ext cx="888930" cy="73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07960" imgH="419040" progId="Equation.DSMT4">
                  <p:embed/>
                </p:oleObj>
              </mc:Choice>
              <mc:Fallback>
                <p:oleObj name="Equation" r:id="rId13" imgW="507960" imgH="419040" progId="Equation.DSMT4">
                  <p:embed/>
                  <p:pic>
                    <p:nvPicPr>
                      <p:cNvPr id="63183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0" y="4457700"/>
                        <a:ext cx="888930" cy="73332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Text Box 16"/>
          <p:cNvSpPr txBox="1">
            <a:spLocks noChangeArrowheads="1"/>
          </p:cNvSpPr>
          <p:nvPr/>
        </p:nvSpPr>
        <p:spPr bwMode="auto">
          <a:xfrm>
            <a:off x="309562" y="5593695"/>
            <a:ext cx="9677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By measuring actual position of peak, we can estimate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 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FF0000"/>
                </a:solidFill>
                <a:sym typeface="Symbol"/>
              </a:rPr>
              <a:t>This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 is the primary source of the information that  =1.00</a:t>
            </a: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2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/>
              <a:t>Where Will the First Peak Be? (2)</a:t>
            </a:r>
          </a:p>
        </p:txBody>
      </p:sp>
    </p:spTree>
    <p:extLst>
      <p:ext uri="{BB962C8B-B14F-4D97-AF65-F5344CB8AC3E}">
        <p14:creationId xmlns:p14="http://schemas.microsoft.com/office/powerpoint/2010/main" val="258983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31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3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3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3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3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2" grpId="0" uiExpand="1" build="p"/>
      <p:bldP spid="85" grpId="0" build="p"/>
      <p:bldP spid="88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2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/>
              <a:t>Matter Domination, After Recombination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304800" y="990600"/>
            <a:ext cx="7315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Photons completely decouple, they become completely smooth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Any dark matter high density regions will gather baryons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These regions quickly become high density again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These regions continue to grow more and more massive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Throughout all these periods (up to now) these regions are continuing to grow with the rest of the universe in physical size</a:t>
            </a:r>
          </a:p>
        </p:txBody>
      </p:sp>
      <p:sp>
        <p:nvSpPr>
          <p:cNvPr id="170" name="Rectangle 169"/>
          <p:cNvSpPr/>
          <p:nvPr/>
        </p:nvSpPr>
        <p:spPr bwMode="auto">
          <a:xfrm>
            <a:off x="7620000" y="2362200"/>
            <a:ext cx="2895600" cy="289560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2" name="Oval 171"/>
          <p:cNvSpPr/>
          <p:nvPr/>
        </p:nvSpPr>
        <p:spPr bwMode="auto">
          <a:xfrm>
            <a:off x="7848600" y="25146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3" name="Oval 172"/>
          <p:cNvSpPr/>
          <p:nvPr/>
        </p:nvSpPr>
        <p:spPr bwMode="auto">
          <a:xfrm>
            <a:off x="7848600" y="29718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4" name="Oval 173"/>
          <p:cNvSpPr/>
          <p:nvPr/>
        </p:nvSpPr>
        <p:spPr bwMode="auto">
          <a:xfrm>
            <a:off x="7851648" y="34290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5" name="Oval 174"/>
          <p:cNvSpPr/>
          <p:nvPr/>
        </p:nvSpPr>
        <p:spPr bwMode="auto">
          <a:xfrm>
            <a:off x="7851648" y="38862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6" name="Oval 175"/>
          <p:cNvSpPr/>
          <p:nvPr/>
        </p:nvSpPr>
        <p:spPr bwMode="auto">
          <a:xfrm>
            <a:off x="7848600" y="48006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7" name="Oval 176"/>
          <p:cNvSpPr/>
          <p:nvPr/>
        </p:nvSpPr>
        <p:spPr bwMode="auto">
          <a:xfrm>
            <a:off x="7848600" y="43434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8" name="Oval 177"/>
          <p:cNvSpPr/>
          <p:nvPr/>
        </p:nvSpPr>
        <p:spPr bwMode="auto">
          <a:xfrm>
            <a:off x="8305800" y="25146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9" name="Oval 178"/>
          <p:cNvSpPr/>
          <p:nvPr/>
        </p:nvSpPr>
        <p:spPr bwMode="auto">
          <a:xfrm>
            <a:off x="8305800" y="29718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0" name="Oval 179"/>
          <p:cNvSpPr/>
          <p:nvPr/>
        </p:nvSpPr>
        <p:spPr bwMode="auto">
          <a:xfrm>
            <a:off x="8308848" y="34290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1" name="Oval 180"/>
          <p:cNvSpPr/>
          <p:nvPr/>
        </p:nvSpPr>
        <p:spPr bwMode="auto">
          <a:xfrm>
            <a:off x="8308848" y="38862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2" name="Oval 181"/>
          <p:cNvSpPr/>
          <p:nvPr/>
        </p:nvSpPr>
        <p:spPr bwMode="auto">
          <a:xfrm>
            <a:off x="8305800" y="48006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3" name="Oval 182"/>
          <p:cNvSpPr/>
          <p:nvPr/>
        </p:nvSpPr>
        <p:spPr bwMode="auto">
          <a:xfrm>
            <a:off x="8305800" y="43434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4" name="Oval 183"/>
          <p:cNvSpPr/>
          <p:nvPr/>
        </p:nvSpPr>
        <p:spPr bwMode="auto">
          <a:xfrm>
            <a:off x="8763000" y="25146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5" name="Oval 184"/>
          <p:cNvSpPr/>
          <p:nvPr/>
        </p:nvSpPr>
        <p:spPr bwMode="auto">
          <a:xfrm>
            <a:off x="8763000" y="29718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6" name="Oval 185"/>
          <p:cNvSpPr/>
          <p:nvPr/>
        </p:nvSpPr>
        <p:spPr bwMode="auto">
          <a:xfrm>
            <a:off x="8766048" y="34290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8" name="Oval 187"/>
          <p:cNvSpPr/>
          <p:nvPr/>
        </p:nvSpPr>
        <p:spPr bwMode="auto">
          <a:xfrm>
            <a:off x="8766048" y="38862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9" name="Oval 188"/>
          <p:cNvSpPr/>
          <p:nvPr/>
        </p:nvSpPr>
        <p:spPr bwMode="auto">
          <a:xfrm>
            <a:off x="8763000" y="48006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0" name="Oval 189"/>
          <p:cNvSpPr/>
          <p:nvPr/>
        </p:nvSpPr>
        <p:spPr bwMode="auto">
          <a:xfrm>
            <a:off x="8763000" y="43434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5" name="Oval 214"/>
          <p:cNvSpPr/>
          <p:nvPr/>
        </p:nvSpPr>
        <p:spPr bwMode="auto">
          <a:xfrm>
            <a:off x="9220200" y="25146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6" name="Oval 215"/>
          <p:cNvSpPr/>
          <p:nvPr/>
        </p:nvSpPr>
        <p:spPr bwMode="auto">
          <a:xfrm>
            <a:off x="9220200" y="29718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7" name="Oval 216"/>
          <p:cNvSpPr/>
          <p:nvPr/>
        </p:nvSpPr>
        <p:spPr bwMode="auto">
          <a:xfrm>
            <a:off x="9223248" y="34290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8" name="Oval 217"/>
          <p:cNvSpPr/>
          <p:nvPr/>
        </p:nvSpPr>
        <p:spPr bwMode="auto">
          <a:xfrm>
            <a:off x="9223248" y="38862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9" name="Oval 218"/>
          <p:cNvSpPr/>
          <p:nvPr/>
        </p:nvSpPr>
        <p:spPr bwMode="auto">
          <a:xfrm>
            <a:off x="9220200" y="48006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0" name="Oval 219"/>
          <p:cNvSpPr/>
          <p:nvPr/>
        </p:nvSpPr>
        <p:spPr bwMode="auto">
          <a:xfrm>
            <a:off x="9220200" y="43434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1" name="Oval 220"/>
          <p:cNvSpPr/>
          <p:nvPr/>
        </p:nvSpPr>
        <p:spPr bwMode="auto">
          <a:xfrm>
            <a:off x="9677400" y="25146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2" name="Oval 221"/>
          <p:cNvSpPr/>
          <p:nvPr/>
        </p:nvSpPr>
        <p:spPr bwMode="auto">
          <a:xfrm>
            <a:off x="9677400" y="29718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3" name="Oval 222"/>
          <p:cNvSpPr/>
          <p:nvPr/>
        </p:nvSpPr>
        <p:spPr bwMode="auto">
          <a:xfrm>
            <a:off x="9680448" y="34290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4" name="Oval 223"/>
          <p:cNvSpPr/>
          <p:nvPr/>
        </p:nvSpPr>
        <p:spPr bwMode="auto">
          <a:xfrm>
            <a:off x="9680448" y="38862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5" name="Oval 224"/>
          <p:cNvSpPr/>
          <p:nvPr/>
        </p:nvSpPr>
        <p:spPr bwMode="auto">
          <a:xfrm>
            <a:off x="9677400" y="48006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6" name="Oval 225"/>
          <p:cNvSpPr/>
          <p:nvPr/>
        </p:nvSpPr>
        <p:spPr bwMode="auto">
          <a:xfrm>
            <a:off x="9677400" y="43434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7" name="Oval 226"/>
          <p:cNvSpPr/>
          <p:nvPr/>
        </p:nvSpPr>
        <p:spPr bwMode="auto">
          <a:xfrm>
            <a:off x="10134600" y="25146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8" name="Oval 227"/>
          <p:cNvSpPr/>
          <p:nvPr/>
        </p:nvSpPr>
        <p:spPr bwMode="auto">
          <a:xfrm>
            <a:off x="10134600" y="29718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9" name="Oval 228"/>
          <p:cNvSpPr/>
          <p:nvPr/>
        </p:nvSpPr>
        <p:spPr bwMode="auto">
          <a:xfrm>
            <a:off x="10137648" y="34290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0" name="Oval 229"/>
          <p:cNvSpPr/>
          <p:nvPr/>
        </p:nvSpPr>
        <p:spPr bwMode="auto">
          <a:xfrm>
            <a:off x="10137648" y="38862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1" name="Oval 230"/>
          <p:cNvSpPr/>
          <p:nvPr/>
        </p:nvSpPr>
        <p:spPr bwMode="auto">
          <a:xfrm>
            <a:off x="10134600" y="48006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2" name="Oval 231"/>
          <p:cNvSpPr/>
          <p:nvPr/>
        </p:nvSpPr>
        <p:spPr bwMode="auto">
          <a:xfrm>
            <a:off x="10134600" y="4343400"/>
            <a:ext cx="73152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3" name="Oval 232"/>
          <p:cNvSpPr/>
          <p:nvPr/>
        </p:nvSpPr>
        <p:spPr bwMode="auto">
          <a:xfrm>
            <a:off x="8077200" y="27432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4" name="Oval 233"/>
          <p:cNvSpPr/>
          <p:nvPr/>
        </p:nvSpPr>
        <p:spPr bwMode="auto">
          <a:xfrm>
            <a:off x="8077200" y="32004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5" name="Oval 234"/>
          <p:cNvSpPr/>
          <p:nvPr/>
        </p:nvSpPr>
        <p:spPr bwMode="auto">
          <a:xfrm>
            <a:off x="8080248" y="36576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6" name="Oval 235"/>
          <p:cNvSpPr/>
          <p:nvPr/>
        </p:nvSpPr>
        <p:spPr bwMode="auto">
          <a:xfrm>
            <a:off x="8080248" y="41148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7" name="Oval 236"/>
          <p:cNvSpPr/>
          <p:nvPr/>
        </p:nvSpPr>
        <p:spPr bwMode="auto">
          <a:xfrm>
            <a:off x="8077200" y="50292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8" name="Oval 237"/>
          <p:cNvSpPr/>
          <p:nvPr/>
        </p:nvSpPr>
        <p:spPr bwMode="auto">
          <a:xfrm>
            <a:off x="8077200" y="45720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9" name="Oval 238"/>
          <p:cNvSpPr/>
          <p:nvPr/>
        </p:nvSpPr>
        <p:spPr bwMode="auto">
          <a:xfrm>
            <a:off x="8534400" y="27432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0" name="Oval 239"/>
          <p:cNvSpPr/>
          <p:nvPr/>
        </p:nvSpPr>
        <p:spPr bwMode="auto">
          <a:xfrm>
            <a:off x="8534400" y="32004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1" name="Oval 240"/>
          <p:cNvSpPr/>
          <p:nvPr/>
        </p:nvSpPr>
        <p:spPr bwMode="auto">
          <a:xfrm>
            <a:off x="8537448" y="36576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2" name="Oval 241"/>
          <p:cNvSpPr/>
          <p:nvPr/>
        </p:nvSpPr>
        <p:spPr bwMode="auto">
          <a:xfrm>
            <a:off x="8537448" y="41148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3" name="Oval 242"/>
          <p:cNvSpPr/>
          <p:nvPr/>
        </p:nvSpPr>
        <p:spPr bwMode="auto">
          <a:xfrm>
            <a:off x="8534400" y="50292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4" name="Oval 243"/>
          <p:cNvSpPr/>
          <p:nvPr/>
        </p:nvSpPr>
        <p:spPr bwMode="auto">
          <a:xfrm>
            <a:off x="8534400" y="45720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5" name="Oval 244"/>
          <p:cNvSpPr/>
          <p:nvPr/>
        </p:nvSpPr>
        <p:spPr bwMode="auto">
          <a:xfrm>
            <a:off x="8991600" y="27432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6" name="Oval 245"/>
          <p:cNvSpPr/>
          <p:nvPr/>
        </p:nvSpPr>
        <p:spPr bwMode="auto">
          <a:xfrm>
            <a:off x="8991600" y="32004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7" name="Oval 246"/>
          <p:cNvSpPr/>
          <p:nvPr/>
        </p:nvSpPr>
        <p:spPr bwMode="auto">
          <a:xfrm>
            <a:off x="8994648" y="36576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8" name="Oval 247"/>
          <p:cNvSpPr/>
          <p:nvPr/>
        </p:nvSpPr>
        <p:spPr bwMode="auto">
          <a:xfrm>
            <a:off x="8994648" y="41148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9" name="Oval 248"/>
          <p:cNvSpPr/>
          <p:nvPr/>
        </p:nvSpPr>
        <p:spPr bwMode="auto">
          <a:xfrm>
            <a:off x="8991600" y="50292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0" name="Oval 249"/>
          <p:cNvSpPr/>
          <p:nvPr/>
        </p:nvSpPr>
        <p:spPr bwMode="auto">
          <a:xfrm>
            <a:off x="8991600" y="45720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1" name="Oval 250"/>
          <p:cNvSpPr/>
          <p:nvPr/>
        </p:nvSpPr>
        <p:spPr bwMode="auto">
          <a:xfrm>
            <a:off x="9448800" y="27432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2" name="Oval 251"/>
          <p:cNvSpPr/>
          <p:nvPr/>
        </p:nvSpPr>
        <p:spPr bwMode="auto">
          <a:xfrm>
            <a:off x="9448800" y="32004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3" name="Oval 252"/>
          <p:cNvSpPr/>
          <p:nvPr/>
        </p:nvSpPr>
        <p:spPr bwMode="auto">
          <a:xfrm>
            <a:off x="9451848" y="36576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4" name="Oval 253"/>
          <p:cNvSpPr/>
          <p:nvPr/>
        </p:nvSpPr>
        <p:spPr bwMode="auto">
          <a:xfrm>
            <a:off x="9451848" y="41148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5" name="Oval 254"/>
          <p:cNvSpPr/>
          <p:nvPr/>
        </p:nvSpPr>
        <p:spPr bwMode="auto">
          <a:xfrm>
            <a:off x="9448800" y="50292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6" name="Oval 255"/>
          <p:cNvSpPr/>
          <p:nvPr/>
        </p:nvSpPr>
        <p:spPr bwMode="auto">
          <a:xfrm>
            <a:off x="9448800" y="45720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7" name="Oval 256"/>
          <p:cNvSpPr/>
          <p:nvPr/>
        </p:nvSpPr>
        <p:spPr bwMode="auto">
          <a:xfrm>
            <a:off x="9906000" y="27432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8" name="Oval 257"/>
          <p:cNvSpPr/>
          <p:nvPr/>
        </p:nvSpPr>
        <p:spPr bwMode="auto">
          <a:xfrm>
            <a:off x="9906000" y="32004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9" name="Oval 258"/>
          <p:cNvSpPr/>
          <p:nvPr/>
        </p:nvSpPr>
        <p:spPr bwMode="auto">
          <a:xfrm>
            <a:off x="9909048" y="36576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0" name="Oval 259"/>
          <p:cNvSpPr/>
          <p:nvPr/>
        </p:nvSpPr>
        <p:spPr bwMode="auto">
          <a:xfrm>
            <a:off x="9909048" y="41148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1" name="Oval 260"/>
          <p:cNvSpPr/>
          <p:nvPr/>
        </p:nvSpPr>
        <p:spPr bwMode="auto">
          <a:xfrm>
            <a:off x="9906000" y="50292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2" name="Oval 261"/>
          <p:cNvSpPr/>
          <p:nvPr/>
        </p:nvSpPr>
        <p:spPr bwMode="auto">
          <a:xfrm>
            <a:off x="9906000" y="45720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3" name="Oval 262"/>
          <p:cNvSpPr/>
          <p:nvPr/>
        </p:nvSpPr>
        <p:spPr bwMode="auto">
          <a:xfrm>
            <a:off x="10363200" y="27432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4" name="Oval 263"/>
          <p:cNvSpPr/>
          <p:nvPr/>
        </p:nvSpPr>
        <p:spPr bwMode="auto">
          <a:xfrm>
            <a:off x="10363200" y="32004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5" name="Oval 264"/>
          <p:cNvSpPr/>
          <p:nvPr/>
        </p:nvSpPr>
        <p:spPr bwMode="auto">
          <a:xfrm>
            <a:off x="10366248" y="36576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6" name="Oval 265"/>
          <p:cNvSpPr/>
          <p:nvPr/>
        </p:nvSpPr>
        <p:spPr bwMode="auto">
          <a:xfrm>
            <a:off x="10366248" y="41148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7" name="Oval 266"/>
          <p:cNvSpPr/>
          <p:nvPr/>
        </p:nvSpPr>
        <p:spPr bwMode="auto">
          <a:xfrm>
            <a:off x="10363200" y="50292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8" name="Oval 267"/>
          <p:cNvSpPr/>
          <p:nvPr/>
        </p:nvSpPr>
        <p:spPr bwMode="auto">
          <a:xfrm>
            <a:off x="10363200" y="4572000"/>
            <a:ext cx="73152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0" name="Oval 269"/>
          <p:cNvSpPr/>
          <p:nvPr/>
        </p:nvSpPr>
        <p:spPr bwMode="auto">
          <a:xfrm>
            <a:off x="8153400" y="3048000"/>
            <a:ext cx="1828800" cy="1905000"/>
          </a:xfrm>
          <a:prstGeom prst="ellipse">
            <a:avLst/>
          </a:prstGeom>
          <a:solidFill>
            <a:srgbClr val="00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71" name="Group 180"/>
          <p:cNvGrpSpPr/>
          <p:nvPr/>
        </p:nvGrpSpPr>
        <p:grpSpPr>
          <a:xfrm>
            <a:off x="8534400" y="3200400"/>
            <a:ext cx="1447800" cy="1676400"/>
            <a:chOff x="2819400" y="2895600"/>
            <a:chExt cx="1447800" cy="1676400"/>
          </a:xfrm>
        </p:grpSpPr>
        <p:sp>
          <p:nvSpPr>
            <p:cNvPr id="272" name="Oval 271"/>
            <p:cNvSpPr/>
            <p:nvPr/>
          </p:nvSpPr>
          <p:spPr bwMode="auto">
            <a:xfrm>
              <a:off x="4194048" y="3810000"/>
              <a:ext cx="73152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273" name="Group 177"/>
            <p:cNvGrpSpPr/>
            <p:nvPr/>
          </p:nvGrpSpPr>
          <p:grpSpPr>
            <a:xfrm>
              <a:off x="2819400" y="2895600"/>
              <a:ext cx="76200" cy="1447800"/>
              <a:chOff x="2819400" y="2895600"/>
              <a:chExt cx="76200" cy="1447800"/>
            </a:xfrm>
          </p:grpSpPr>
          <p:sp>
            <p:nvSpPr>
              <p:cNvPr id="293" name="Oval 292"/>
              <p:cNvSpPr/>
              <p:nvPr/>
            </p:nvSpPr>
            <p:spPr bwMode="auto">
              <a:xfrm>
                <a:off x="2819400" y="2895600"/>
                <a:ext cx="73152" cy="762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94" name="Oval 293"/>
              <p:cNvSpPr/>
              <p:nvPr/>
            </p:nvSpPr>
            <p:spPr bwMode="auto">
              <a:xfrm>
                <a:off x="2822448" y="3352800"/>
                <a:ext cx="73152" cy="762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95" name="Oval 294"/>
              <p:cNvSpPr/>
              <p:nvPr/>
            </p:nvSpPr>
            <p:spPr bwMode="auto">
              <a:xfrm>
                <a:off x="2822448" y="3810000"/>
                <a:ext cx="73152" cy="762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96" name="Oval 295"/>
              <p:cNvSpPr/>
              <p:nvPr/>
            </p:nvSpPr>
            <p:spPr bwMode="auto">
              <a:xfrm>
                <a:off x="2819400" y="4267200"/>
                <a:ext cx="73152" cy="762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97" name="Oval 296"/>
              <p:cNvSpPr/>
              <p:nvPr/>
            </p:nvSpPr>
            <p:spPr bwMode="auto">
              <a:xfrm>
                <a:off x="2819400" y="3124200"/>
                <a:ext cx="73152" cy="762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98" name="Oval 297"/>
              <p:cNvSpPr/>
              <p:nvPr/>
            </p:nvSpPr>
            <p:spPr bwMode="auto">
              <a:xfrm>
                <a:off x="2822448" y="3581400"/>
                <a:ext cx="73152" cy="762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99" name="Oval 298"/>
              <p:cNvSpPr/>
              <p:nvPr/>
            </p:nvSpPr>
            <p:spPr bwMode="auto">
              <a:xfrm>
                <a:off x="2822448" y="4038600"/>
                <a:ext cx="73152" cy="762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274" name="Group 178"/>
            <p:cNvGrpSpPr/>
            <p:nvPr/>
          </p:nvGrpSpPr>
          <p:grpSpPr>
            <a:xfrm>
              <a:off x="3276600" y="2895600"/>
              <a:ext cx="76200" cy="1676400"/>
              <a:chOff x="3276600" y="2895600"/>
              <a:chExt cx="76200" cy="1676400"/>
            </a:xfrm>
          </p:grpSpPr>
          <p:sp>
            <p:nvSpPr>
              <p:cNvPr id="285" name="Oval 284"/>
              <p:cNvSpPr/>
              <p:nvPr/>
            </p:nvSpPr>
            <p:spPr bwMode="auto">
              <a:xfrm>
                <a:off x="3276600" y="2895600"/>
                <a:ext cx="73152" cy="762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86" name="Oval 285"/>
              <p:cNvSpPr/>
              <p:nvPr/>
            </p:nvSpPr>
            <p:spPr bwMode="auto">
              <a:xfrm>
                <a:off x="3279648" y="3352800"/>
                <a:ext cx="73152" cy="762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87" name="Oval 286"/>
              <p:cNvSpPr/>
              <p:nvPr/>
            </p:nvSpPr>
            <p:spPr bwMode="auto">
              <a:xfrm>
                <a:off x="3279648" y="3810000"/>
                <a:ext cx="73152" cy="762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88" name="Oval 287"/>
              <p:cNvSpPr/>
              <p:nvPr/>
            </p:nvSpPr>
            <p:spPr bwMode="auto">
              <a:xfrm>
                <a:off x="3276600" y="4267200"/>
                <a:ext cx="73152" cy="762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89" name="Oval 288"/>
              <p:cNvSpPr/>
              <p:nvPr/>
            </p:nvSpPr>
            <p:spPr bwMode="auto">
              <a:xfrm>
                <a:off x="3276600" y="3124200"/>
                <a:ext cx="73152" cy="762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90" name="Oval 289"/>
              <p:cNvSpPr/>
              <p:nvPr/>
            </p:nvSpPr>
            <p:spPr bwMode="auto">
              <a:xfrm>
                <a:off x="3279648" y="3581400"/>
                <a:ext cx="73152" cy="762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91" name="Oval 290"/>
              <p:cNvSpPr/>
              <p:nvPr/>
            </p:nvSpPr>
            <p:spPr bwMode="auto">
              <a:xfrm>
                <a:off x="3279648" y="4038600"/>
                <a:ext cx="73152" cy="762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92" name="Oval 291"/>
              <p:cNvSpPr/>
              <p:nvPr/>
            </p:nvSpPr>
            <p:spPr bwMode="auto">
              <a:xfrm>
                <a:off x="3276600" y="4495800"/>
                <a:ext cx="73152" cy="762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275" name="Group 179"/>
            <p:cNvGrpSpPr/>
            <p:nvPr/>
          </p:nvGrpSpPr>
          <p:grpSpPr>
            <a:xfrm>
              <a:off x="3733800" y="2895600"/>
              <a:ext cx="76200" cy="1676400"/>
              <a:chOff x="3733800" y="2895600"/>
              <a:chExt cx="76200" cy="1676400"/>
            </a:xfrm>
          </p:grpSpPr>
          <p:sp>
            <p:nvSpPr>
              <p:cNvPr id="277" name="Oval 276"/>
              <p:cNvSpPr/>
              <p:nvPr/>
            </p:nvSpPr>
            <p:spPr bwMode="auto">
              <a:xfrm>
                <a:off x="3733800" y="2895600"/>
                <a:ext cx="73152" cy="762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78" name="Oval 277"/>
              <p:cNvSpPr/>
              <p:nvPr/>
            </p:nvSpPr>
            <p:spPr bwMode="auto">
              <a:xfrm>
                <a:off x="3736848" y="3352800"/>
                <a:ext cx="73152" cy="762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79" name="Oval 278"/>
              <p:cNvSpPr/>
              <p:nvPr/>
            </p:nvSpPr>
            <p:spPr bwMode="auto">
              <a:xfrm>
                <a:off x="3736848" y="3810000"/>
                <a:ext cx="73152" cy="762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80" name="Oval 279"/>
              <p:cNvSpPr/>
              <p:nvPr/>
            </p:nvSpPr>
            <p:spPr bwMode="auto">
              <a:xfrm>
                <a:off x="3733800" y="4267200"/>
                <a:ext cx="73152" cy="762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81" name="Oval 280"/>
              <p:cNvSpPr/>
              <p:nvPr/>
            </p:nvSpPr>
            <p:spPr bwMode="auto">
              <a:xfrm>
                <a:off x="3733800" y="3124200"/>
                <a:ext cx="73152" cy="762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82" name="Oval 281"/>
              <p:cNvSpPr/>
              <p:nvPr/>
            </p:nvSpPr>
            <p:spPr bwMode="auto">
              <a:xfrm>
                <a:off x="3736848" y="3581400"/>
                <a:ext cx="73152" cy="762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83" name="Oval 282"/>
              <p:cNvSpPr/>
              <p:nvPr/>
            </p:nvSpPr>
            <p:spPr bwMode="auto">
              <a:xfrm>
                <a:off x="3736848" y="4038600"/>
                <a:ext cx="73152" cy="762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84" name="Oval 283"/>
              <p:cNvSpPr/>
              <p:nvPr/>
            </p:nvSpPr>
            <p:spPr bwMode="auto">
              <a:xfrm>
                <a:off x="3733800" y="4495800"/>
                <a:ext cx="73152" cy="762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276" name="Oval 275"/>
            <p:cNvSpPr/>
            <p:nvPr/>
          </p:nvSpPr>
          <p:spPr bwMode="auto">
            <a:xfrm>
              <a:off x="4194048" y="3581400"/>
              <a:ext cx="73152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300" name="Group 299"/>
          <p:cNvGrpSpPr/>
          <p:nvPr/>
        </p:nvGrpSpPr>
        <p:grpSpPr>
          <a:xfrm>
            <a:off x="8305800" y="3200400"/>
            <a:ext cx="1447800" cy="1676400"/>
            <a:chOff x="2590800" y="2895600"/>
            <a:chExt cx="1447800" cy="1676400"/>
          </a:xfrm>
        </p:grpSpPr>
        <p:sp>
          <p:nvSpPr>
            <p:cNvPr id="301" name="Oval 300"/>
            <p:cNvSpPr/>
            <p:nvPr/>
          </p:nvSpPr>
          <p:spPr bwMode="auto">
            <a:xfrm>
              <a:off x="2593848" y="31242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2" name="Oval 301"/>
            <p:cNvSpPr/>
            <p:nvPr/>
          </p:nvSpPr>
          <p:spPr bwMode="auto">
            <a:xfrm>
              <a:off x="2593848" y="35814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3" name="Oval 302"/>
            <p:cNvSpPr/>
            <p:nvPr/>
          </p:nvSpPr>
          <p:spPr bwMode="auto">
            <a:xfrm>
              <a:off x="2590800" y="40386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4" name="Oval 303"/>
            <p:cNvSpPr/>
            <p:nvPr/>
          </p:nvSpPr>
          <p:spPr bwMode="auto">
            <a:xfrm>
              <a:off x="3048000" y="44958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5" name="Oval 304"/>
            <p:cNvSpPr/>
            <p:nvPr/>
          </p:nvSpPr>
          <p:spPr bwMode="auto">
            <a:xfrm>
              <a:off x="3051048" y="31242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6" name="Oval 305"/>
            <p:cNvSpPr/>
            <p:nvPr/>
          </p:nvSpPr>
          <p:spPr bwMode="auto">
            <a:xfrm>
              <a:off x="3051048" y="35814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7" name="Oval 306"/>
            <p:cNvSpPr/>
            <p:nvPr/>
          </p:nvSpPr>
          <p:spPr bwMode="auto">
            <a:xfrm>
              <a:off x="3048000" y="40386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8" name="Oval 307"/>
            <p:cNvSpPr/>
            <p:nvPr/>
          </p:nvSpPr>
          <p:spPr bwMode="auto">
            <a:xfrm>
              <a:off x="3505200" y="44958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9" name="Oval 308"/>
            <p:cNvSpPr/>
            <p:nvPr/>
          </p:nvSpPr>
          <p:spPr bwMode="auto">
            <a:xfrm>
              <a:off x="3508248" y="31242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0" name="Oval 309"/>
            <p:cNvSpPr/>
            <p:nvPr/>
          </p:nvSpPr>
          <p:spPr bwMode="auto">
            <a:xfrm>
              <a:off x="3508248" y="35814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1" name="Oval 310"/>
            <p:cNvSpPr/>
            <p:nvPr/>
          </p:nvSpPr>
          <p:spPr bwMode="auto">
            <a:xfrm>
              <a:off x="3505200" y="40386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2" name="Oval 311"/>
            <p:cNvSpPr/>
            <p:nvPr/>
          </p:nvSpPr>
          <p:spPr bwMode="auto">
            <a:xfrm>
              <a:off x="3965448" y="31242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3" name="Oval 312"/>
            <p:cNvSpPr/>
            <p:nvPr/>
          </p:nvSpPr>
          <p:spPr bwMode="auto">
            <a:xfrm>
              <a:off x="3965448" y="35814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4" name="Oval 313"/>
            <p:cNvSpPr/>
            <p:nvPr/>
          </p:nvSpPr>
          <p:spPr bwMode="auto">
            <a:xfrm>
              <a:off x="3962400" y="40386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5" name="Oval 314"/>
            <p:cNvSpPr/>
            <p:nvPr/>
          </p:nvSpPr>
          <p:spPr bwMode="auto">
            <a:xfrm>
              <a:off x="2593848" y="33528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6" name="Oval 315"/>
            <p:cNvSpPr/>
            <p:nvPr/>
          </p:nvSpPr>
          <p:spPr bwMode="auto">
            <a:xfrm>
              <a:off x="2593848" y="38100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7" name="Oval 316"/>
            <p:cNvSpPr/>
            <p:nvPr/>
          </p:nvSpPr>
          <p:spPr bwMode="auto">
            <a:xfrm>
              <a:off x="3048000" y="28956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8" name="Oval 317"/>
            <p:cNvSpPr/>
            <p:nvPr/>
          </p:nvSpPr>
          <p:spPr bwMode="auto">
            <a:xfrm>
              <a:off x="3051048" y="33528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9" name="Oval 318"/>
            <p:cNvSpPr/>
            <p:nvPr/>
          </p:nvSpPr>
          <p:spPr bwMode="auto">
            <a:xfrm>
              <a:off x="3051048" y="38100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0" name="Oval 319"/>
            <p:cNvSpPr/>
            <p:nvPr/>
          </p:nvSpPr>
          <p:spPr bwMode="auto">
            <a:xfrm>
              <a:off x="3048000" y="42672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1" name="Oval 320"/>
            <p:cNvSpPr/>
            <p:nvPr/>
          </p:nvSpPr>
          <p:spPr bwMode="auto">
            <a:xfrm>
              <a:off x="3505200" y="28956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2" name="Oval 321"/>
            <p:cNvSpPr/>
            <p:nvPr/>
          </p:nvSpPr>
          <p:spPr bwMode="auto">
            <a:xfrm>
              <a:off x="3508248" y="33528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3" name="Oval 322"/>
            <p:cNvSpPr/>
            <p:nvPr/>
          </p:nvSpPr>
          <p:spPr bwMode="auto">
            <a:xfrm>
              <a:off x="3508248" y="38100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4" name="Oval 323"/>
            <p:cNvSpPr/>
            <p:nvPr/>
          </p:nvSpPr>
          <p:spPr bwMode="auto">
            <a:xfrm>
              <a:off x="3505200" y="42672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5" name="Oval 324"/>
            <p:cNvSpPr/>
            <p:nvPr/>
          </p:nvSpPr>
          <p:spPr bwMode="auto">
            <a:xfrm>
              <a:off x="3965448" y="33528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6" name="Oval 325"/>
            <p:cNvSpPr/>
            <p:nvPr/>
          </p:nvSpPr>
          <p:spPr bwMode="auto">
            <a:xfrm>
              <a:off x="3965448" y="38100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7" name="Oval 326"/>
            <p:cNvSpPr/>
            <p:nvPr/>
          </p:nvSpPr>
          <p:spPr bwMode="auto">
            <a:xfrm>
              <a:off x="3962400" y="42672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328" name="Group 327"/>
          <p:cNvGrpSpPr/>
          <p:nvPr/>
        </p:nvGrpSpPr>
        <p:grpSpPr>
          <a:xfrm>
            <a:off x="8534400" y="3429000"/>
            <a:ext cx="1447800" cy="1447800"/>
            <a:chOff x="6248400" y="5334000"/>
            <a:chExt cx="1447800" cy="1447800"/>
          </a:xfrm>
        </p:grpSpPr>
        <p:sp>
          <p:nvSpPr>
            <p:cNvPr id="329" name="Oval 328"/>
            <p:cNvSpPr/>
            <p:nvPr/>
          </p:nvSpPr>
          <p:spPr bwMode="auto">
            <a:xfrm>
              <a:off x="6248400" y="53340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0" name="Oval 329"/>
            <p:cNvSpPr/>
            <p:nvPr/>
          </p:nvSpPr>
          <p:spPr bwMode="auto">
            <a:xfrm>
              <a:off x="6251448" y="57912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1" name="Oval 330"/>
            <p:cNvSpPr/>
            <p:nvPr/>
          </p:nvSpPr>
          <p:spPr bwMode="auto">
            <a:xfrm>
              <a:off x="6251448" y="62484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2" name="Oval 331"/>
            <p:cNvSpPr/>
            <p:nvPr/>
          </p:nvSpPr>
          <p:spPr bwMode="auto">
            <a:xfrm>
              <a:off x="6705600" y="53340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3" name="Oval 332"/>
            <p:cNvSpPr/>
            <p:nvPr/>
          </p:nvSpPr>
          <p:spPr bwMode="auto">
            <a:xfrm>
              <a:off x="6708648" y="57912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4" name="Oval 333"/>
            <p:cNvSpPr/>
            <p:nvPr/>
          </p:nvSpPr>
          <p:spPr bwMode="auto">
            <a:xfrm>
              <a:off x="6708648" y="62484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5" name="Oval 334"/>
            <p:cNvSpPr/>
            <p:nvPr/>
          </p:nvSpPr>
          <p:spPr bwMode="auto">
            <a:xfrm>
              <a:off x="6705600" y="67056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6" name="Oval 335"/>
            <p:cNvSpPr/>
            <p:nvPr/>
          </p:nvSpPr>
          <p:spPr bwMode="auto">
            <a:xfrm>
              <a:off x="7162800" y="53340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7" name="Oval 336"/>
            <p:cNvSpPr/>
            <p:nvPr/>
          </p:nvSpPr>
          <p:spPr bwMode="auto">
            <a:xfrm>
              <a:off x="7165848" y="57912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8" name="Oval 337"/>
            <p:cNvSpPr/>
            <p:nvPr/>
          </p:nvSpPr>
          <p:spPr bwMode="auto">
            <a:xfrm>
              <a:off x="7165848" y="62484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9" name="Oval 338"/>
            <p:cNvSpPr/>
            <p:nvPr/>
          </p:nvSpPr>
          <p:spPr bwMode="auto">
            <a:xfrm>
              <a:off x="7162800" y="67056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40" name="Oval 339"/>
            <p:cNvSpPr/>
            <p:nvPr/>
          </p:nvSpPr>
          <p:spPr bwMode="auto">
            <a:xfrm>
              <a:off x="7623048" y="5791200"/>
              <a:ext cx="73152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397" name="Group 396"/>
          <p:cNvGrpSpPr/>
          <p:nvPr/>
        </p:nvGrpSpPr>
        <p:grpSpPr>
          <a:xfrm>
            <a:off x="8308848" y="3305175"/>
            <a:ext cx="1444752" cy="1447800"/>
            <a:chOff x="5410200" y="3352800"/>
            <a:chExt cx="1444752" cy="1447800"/>
          </a:xfrm>
        </p:grpSpPr>
        <p:sp>
          <p:nvSpPr>
            <p:cNvPr id="342" name="Oval 341"/>
            <p:cNvSpPr/>
            <p:nvPr/>
          </p:nvSpPr>
          <p:spPr bwMode="auto">
            <a:xfrm>
              <a:off x="5410200" y="3581400"/>
              <a:ext cx="73152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43" name="Oval 342"/>
            <p:cNvSpPr/>
            <p:nvPr/>
          </p:nvSpPr>
          <p:spPr bwMode="auto">
            <a:xfrm>
              <a:off x="5410200" y="4038600"/>
              <a:ext cx="73152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46" name="Oval 345"/>
            <p:cNvSpPr/>
            <p:nvPr/>
          </p:nvSpPr>
          <p:spPr bwMode="auto">
            <a:xfrm>
              <a:off x="5867400" y="3581400"/>
              <a:ext cx="73152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47" name="Oval 346"/>
            <p:cNvSpPr/>
            <p:nvPr/>
          </p:nvSpPr>
          <p:spPr bwMode="auto">
            <a:xfrm>
              <a:off x="5867400" y="4038600"/>
              <a:ext cx="73152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48" name="Oval 347"/>
            <p:cNvSpPr/>
            <p:nvPr/>
          </p:nvSpPr>
          <p:spPr bwMode="auto">
            <a:xfrm>
              <a:off x="5864352" y="4495800"/>
              <a:ext cx="73152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0" name="Oval 349"/>
            <p:cNvSpPr/>
            <p:nvPr/>
          </p:nvSpPr>
          <p:spPr bwMode="auto">
            <a:xfrm>
              <a:off x="6324600" y="3581400"/>
              <a:ext cx="73152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1" name="Oval 350"/>
            <p:cNvSpPr/>
            <p:nvPr/>
          </p:nvSpPr>
          <p:spPr bwMode="auto">
            <a:xfrm>
              <a:off x="6324600" y="4038600"/>
              <a:ext cx="73152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2" name="Oval 351"/>
            <p:cNvSpPr/>
            <p:nvPr/>
          </p:nvSpPr>
          <p:spPr bwMode="auto">
            <a:xfrm>
              <a:off x="6321552" y="4495800"/>
              <a:ext cx="73152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3" name="Oval 352"/>
            <p:cNvSpPr/>
            <p:nvPr/>
          </p:nvSpPr>
          <p:spPr bwMode="auto">
            <a:xfrm>
              <a:off x="6781800" y="3581400"/>
              <a:ext cx="73152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4" name="Oval 353"/>
            <p:cNvSpPr/>
            <p:nvPr/>
          </p:nvSpPr>
          <p:spPr bwMode="auto">
            <a:xfrm>
              <a:off x="6781800" y="4038600"/>
              <a:ext cx="73152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5" name="Oval 354"/>
            <p:cNvSpPr/>
            <p:nvPr/>
          </p:nvSpPr>
          <p:spPr bwMode="auto">
            <a:xfrm>
              <a:off x="6778752" y="4495800"/>
              <a:ext cx="73152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6" name="Oval 355"/>
            <p:cNvSpPr/>
            <p:nvPr/>
          </p:nvSpPr>
          <p:spPr bwMode="auto">
            <a:xfrm>
              <a:off x="5410200" y="3810000"/>
              <a:ext cx="73152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7" name="Oval 356"/>
            <p:cNvSpPr/>
            <p:nvPr/>
          </p:nvSpPr>
          <p:spPr bwMode="auto">
            <a:xfrm>
              <a:off x="5410200" y="4267200"/>
              <a:ext cx="73152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8" name="Oval 357"/>
            <p:cNvSpPr/>
            <p:nvPr/>
          </p:nvSpPr>
          <p:spPr bwMode="auto">
            <a:xfrm>
              <a:off x="5864352" y="3352800"/>
              <a:ext cx="73152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9" name="Oval 358"/>
            <p:cNvSpPr/>
            <p:nvPr/>
          </p:nvSpPr>
          <p:spPr bwMode="auto">
            <a:xfrm>
              <a:off x="5867400" y="3810000"/>
              <a:ext cx="73152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60" name="Oval 359"/>
            <p:cNvSpPr/>
            <p:nvPr/>
          </p:nvSpPr>
          <p:spPr bwMode="auto">
            <a:xfrm>
              <a:off x="5867400" y="4267200"/>
              <a:ext cx="73152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61" name="Oval 360"/>
            <p:cNvSpPr/>
            <p:nvPr/>
          </p:nvSpPr>
          <p:spPr bwMode="auto">
            <a:xfrm>
              <a:off x="5864352" y="4724400"/>
              <a:ext cx="73152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62" name="Oval 361"/>
            <p:cNvSpPr/>
            <p:nvPr/>
          </p:nvSpPr>
          <p:spPr bwMode="auto">
            <a:xfrm>
              <a:off x="6321552" y="3352800"/>
              <a:ext cx="73152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63" name="Oval 362"/>
            <p:cNvSpPr/>
            <p:nvPr/>
          </p:nvSpPr>
          <p:spPr bwMode="auto">
            <a:xfrm>
              <a:off x="6324600" y="3810000"/>
              <a:ext cx="73152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64" name="Oval 363"/>
            <p:cNvSpPr/>
            <p:nvPr/>
          </p:nvSpPr>
          <p:spPr bwMode="auto">
            <a:xfrm>
              <a:off x="6324600" y="4267200"/>
              <a:ext cx="73152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65" name="Oval 364"/>
            <p:cNvSpPr/>
            <p:nvPr/>
          </p:nvSpPr>
          <p:spPr bwMode="auto">
            <a:xfrm>
              <a:off x="6321552" y="4724400"/>
              <a:ext cx="73152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66" name="Oval 365"/>
            <p:cNvSpPr/>
            <p:nvPr/>
          </p:nvSpPr>
          <p:spPr bwMode="auto">
            <a:xfrm>
              <a:off x="6781800" y="3810000"/>
              <a:ext cx="73152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67" name="Oval 366"/>
            <p:cNvSpPr/>
            <p:nvPr/>
          </p:nvSpPr>
          <p:spPr bwMode="auto">
            <a:xfrm>
              <a:off x="6781800" y="4267200"/>
              <a:ext cx="73152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0" name="Oval 369"/>
            <p:cNvSpPr/>
            <p:nvPr/>
          </p:nvSpPr>
          <p:spPr bwMode="auto">
            <a:xfrm>
              <a:off x="5638800" y="3581400"/>
              <a:ext cx="73152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1" name="Oval 370"/>
            <p:cNvSpPr/>
            <p:nvPr/>
          </p:nvSpPr>
          <p:spPr bwMode="auto">
            <a:xfrm>
              <a:off x="5638800" y="4038600"/>
              <a:ext cx="73152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2" name="Oval 371"/>
            <p:cNvSpPr/>
            <p:nvPr/>
          </p:nvSpPr>
          <p:spPr bwMode="auto">
            <a:xfrm>
              <a:off x="5635752" y="4495800"/>
              <a:ext cx="73152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4" name="Oval 373"/>
            <p:cNvSpPr/>
            <p:nvPr/>
          </p:nvSpPr>
          <p:spPr bwMode="auto">
            <a:xfrm>
              <a:off x="6096000" y="3581400"/>
              <a:ext cx="73152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5" name="Oval 374"/>
            <p:cNvSpPr/>
            <p:nvPr/>
          </p:nvSpPr>
          <p:spPr bwMode="auto">
            <a:xfrm>
              <a:off x="6096000" y="4038600"/>
              <a:ext cx="73152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6" name="Oval 375"/>
            <p:cNvSpPr/>
            <p:nvPr/>
          </p:nvSpPr>
          <p:spPr bwMode="auto">
            <a:xfrm>
              <a:off x="6092952" y="4495800"/>
              <a:ext cx="73152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8" name="Oval 377"/>
            <p:cNvSpPr/>
            <p:nvPr/>
          </p:nvSpPr>
          <p:spPr bwMode="auto">
            <a:xfrm>
              <a:off x="6553200" y="3581400"/>
              <a:ext cx="73152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9" name="Oval 378"/>
            <p:cNvSpPr/>
            <p:nvPr/>
          </p:nvSpPr>
          <p:spPr bwMode="auto">
            <a:xfrm>
              <a:off x="6553200" y="4038600"/>
              <a:ext cx="73152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0" name="Oval 379"/>
            <p:cNvSpPr/>
            <p:nvPr/>
          </p:nvSpPr>
          <p:spPr bwMode="auto">
            <a:xfrm>
              <a:off x="6550152" y="4495800"/>
              <a:ext cx="73152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4" name="Oval 383"/>
            <p:cNvSpPr/>
            <p:nvPr/>
          </p:nvSpPr>
          <p:spPr bwMode="auto">
            <a:xfrm>
              <a:off x="5638800" y="3810000"/>
              <a:ext cx="73152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5" name="Oval 384"/>
            <p:cNvSpPr/>
            <p:nvPr/>
          </p:nvSpPr>
          <p:spPr bwMode="auto">
            <a:xfrm>
              <a:off x="5638800" y="4267200"/>
              <a:ext cx="73152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6" name="Oval 385"/>
            <p:cNvSpPr/>
            <p:nvPr/>
          </p:nvSpPr>
          <p:spPr bwMode="auto">
            <a:xfrm>
              <a:off x="6092952" y="3352800"/>
              <a:ext cx="73152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7" name="Oval 386"/>
            <p:cNvSpPr/>
            <p:nvPr/>
          </p:nvSpPr>
          <p:spPr bwMode="auto">
            <a:xfrm>
              <a:off x="6096000" y="3810000"/>
              <a:ext cx="73152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8" name="Oval 387"/>
            <p:cNvSpPr/>
            <p:nvPr/>
          </p:nvSpPr>
          <p:spPr bwMode="auto">
            <a:xfrm>
              <a:off x="6096000" y="4267200"/>
              <a:ext cx="73152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9" name="Oval 388"/>
            <p:cNvSpPr/>
            <p:nvPr/>
          </p:nvSpPr>
          <p:spPr bwMode="auto">
            <a:xfrm>
              <a:off x="6092952" y="4724400"/>
              <a:ext cx="73152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0" name="Oval 389"/>
            <p:cNvSpPr/>
            <p:nvPr/>
          </p:nvSpPr>
          <p:spPr bwMode="auto">
            <a:xfrm>
              <a:off x="6550152" y="3352800"/>
              <a:ext cx="73152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1" name="Oval 390"/>
            <p:cNvSpPr/>
            <p:nvPr/>
          </p:nvSpPr>
          <p:spPr bwMode="auto">
            <a:xfrm>
              <a:off x="6553200" y="3810000"/>
              <a:ext cx="73152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2" name="Oval 391"/>
            <p:cNvSpPr/>
            <p:nvPr/>
          </p:nvSpPr>
          <p:spPr bwMode="auto">
            <a:xfrm>
              <a:off x="6553200" y="4267200"/>
              <a:ext cx="73152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3" name="Oval 392"/>
            <p:cNvSpPr/>
            <p:nvPr/>
          </p:nvSpPr>
          <p:spPr bwMode="auto">
            <a:xfrm>
              <a:off x="6550152" y="4724400"/>
              <a:ext cx="73152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" name="Text Box 16">
            <a:extLst>
              <a:ext uri="{FF2B5EF4-FFF2-40B4-BE49-F238E27FC236}">
                <a16:creationId xmlns:a16="http://schemas.microsoft.com/office/drawing/2014/main" id="{8E8A9717-BAFD-D069-CB8F-46A923809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327" y="1232237"/>
            <a:ext cx="19334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Radiation</a:t>
            </a:r>
          </a:p>
          <a:p>
            <a:r>
              <a:rPr lang="en-US" sz="2000" dirty="0">
                <a:solidFill>
                  <a:schemeClr val="tx2"/>
                </a:solidFill>
                <a:sym typeface="Symbol" pitchFamily="18" charset="2"/>
              </a:rPr>
              <a:t>Dark Matter</a:t>
            </a:r>
          </a:p>
          <a:p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Baryons/Atoms</a:t>
            </a:r>
          </a:p>
        </p:txBody>
      </p:sp>
    </p:spTree>
    <p:extLst>
      <p:ext uri="{BB962C8B-B14F-4D97-AF65-F5344CB8AC3E}">
        <p14:creationId xmlns:p14="http://schemas.microsoft.com/office/powerpoint/2010/main" val="294543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8712" y="2137964"/>
            <a:ext cx="5627143" cy="258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2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/>
              <a:t>Supersymmetry</a:t>
            </a:r>
          </a:p>
        </p:txBody>
      </p:sp>
      <p:sp>
        <p:nvSpPr>
          <p:cNvPr id="787472" name="Text Box 16"/>
          <p:cNvSpPr txBox="1">
            <a:spLocks noChangeArrowheads="1"/>
          </p:cNvSpPr>
          <p:nvPr/>
        </p:nvSpPr>
        <p:spPr bwMode="auto">
          <a:xfrm>
            <a:off x="274638" y="914400"/>
            <a:ext cx="1054576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In conventional particle physics, fermions and bosons are fundamentally different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And never the twain shall meet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In a hypothesis called </a:t>
            </a:r>
            <a:r>
              <a:rPr lang="en-US" sz="2000" i="1" dirty="0">
                <a:solidFill>
                  <a:srgbClr val="0000FF"/>
                </a:solidFill>
                <a:sym typeface="Symbol" pitchFamily="18" charset="2"/>
              </a:rPr>
              <a:t>supersymmetry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, fermions and bosons are interrelated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There must be a </a:t>
            </a:r>
            <a:r>
              <a:rPr lang="en-US" sz="2000" i="1" dirty="0" err="1">
                <a:solidFill>
                  <a:srgbClr val="FF0000"/>
                </a:solidFill>
                <a:sym typeface="Symbol" pitchFamily="18" charset="2"/>
              </a:rPr>
              <a:t>superpartner</a:t>
            </a: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 for every particle: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Supersymmetry also helps solve a</a:t>
            </a:r>
            <a:br>
              <a:rPr lang="en-US" sz="2000" dirty="0">
                <a:solidFill>
                  <a:srgbClr val="9900CC"/>
                </a:solidFill>
                <a:sym typeface="Symbol" pitchFamily="18" charset="2"/>
              </a:rPr>
            </a:b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problem called the </a:t>
            </a:r>
            <a:r>
              <a:rPr lang="en-US" sz="2000" i="1" dirty="0">
                <a:solidFill>
                  <a:srgbClr val="9900CC"/>
                </a:solidFill>
                <a:sym typeface="Symbol" pitchFamily="18" charset="2"/>
              </a:rPr>
              <a:t>hierarchy problem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But only if it doesn’t happen at</a:t>
            </a:r>
            <a:br>
              <a:rPr lang="en-US" sz="2000" dirty="0">
                <a:solidFill>
                  <a:srgbClr val="9900CC"/>
                </a:solidFill>
                <a:sym typeface="Symbol" pitchFamily="18" charset="2"/>
              </a:rPr>
            </a:b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too high an energy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If supersymmetry is right, then scale of</a:t>
            </a:r>
            <a:br>
              <a:rPr lang="en-US" sz="2000" dirty="0">
                <a:solidFill>
                  <a:srgbClr val="9900CC"/>
                </a:solidFill>
                <a:sym typeface="Symbol" pitchFamily="18" charset="2"/>
              </a:rPr>
            </a:b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supersymmetry breaking probably around</a:t>
            </a:r>
            <a:br>
              <a:rPr lang="en-US" sz="2000" dirty="0">
                <a:solidFill>
                  <a:srgbClr val="9900CC"/>
                </a:solidFill>
                <a:sym typeface="Symbol" pitchFamily="18" charset="2"/>
              </a:rPr>
            </a:br>
            <a:r>
              <a:rPr lang="en-US" sz="2000" i="1" dirty="0" err="1">
                <a:solidFill>
                  <a:srgbClr val="9900CC"/>
                </a:solidFill>
                <a:sym typeface="Symbol" pitchFamily="18" charset="2"/>
              </a:rPr>
              <a:t>k</a:t>
            </a:r>
            <a:r>
              <a:rPr lang="en-US" sz="2000" i="1" baseline="-25000" dirty="0" err="1">
                <a:solidFill>
                  <a:srgbClr val="9900CC"/>
                </a:solidFill>
                <a:sym typeface="Symbol" pitchFamily="18" charset="2"/>
              </a:rPr>
              <a:t>B</a:t>
            </a:r>
            <a:r>
              <a:rPr lang="en-US" sz="2000" i="1" dirty="0" err="1">
                <a:solidFill>
                  <a:srgbClr val="9900CC"/>
                </a:solidFill>
                <a:sym typeface="Symbol" pitchFamily="18" charset="2"/>
              </a:rPr>
              <a:t>T</a:t>
            </a: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 = 500 GeV or so.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If this is right, the LHC should discover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If supersymmetry is right, then we must revise</a:t>
            </a:r>
            <a:br>
              <a:rPr lang="en-US" sz="2000" dirty="0">
                <a:solidFill>
                  <a:srgbClr val="FF0000"/>
                </a:solidFill>
                <a:sym typeface="Symbol" pitchFamily="18" charset="2"/>
              </a:rPr>
            </a:b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upwards our estimate of where it happens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7006235" y="4973835"/>
            <a:ext cx="3429000" cy="1323439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6600"/>
                </a:solidFill>
                <a:sym typeface="Symbol" pitchFamily="18" charset="2"/>
              </a:rPr>
              <a:t>Complete list of </a:t>
            </a:r>
            <a:r>
              <a:rPr lang="en-US" sz="2000" b="1" dirty="0" err="1">
                <a:solidFill>
                  <a:srgbClr val="006600"/>
                </a:solidFill>
                <a:sym typeface="Symbol" pitchFamily="18" charset="2"/>
              </a:rPr>
              <a:t>superpartners</a:t>
            </a:r>
            <a:r>
              <a:rPr lang="en-US" sz="2000" b="1" dirty="0">
                <a:solidFill>
                  <a:srgbClr val="006600"/>
                </a:solidFill>
                <a:sym typeface="Symbol" pitchFamily="18" charset="2"/>
              </a:rPr>
              <a:t> discovered at the Large Hadron Collider:</a:t>
            </a:r>
          </a:p>
          <a:p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1.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 bwMode="auto">
          <a:xfrm>
            <a:off x="653522" y="4597608"/>
            <a:ext cx="2242078" cy="2791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cxnSpLocks/>
          </p:cNvCxnSpPr>
          <p:nvPr/>
        </p:nvCxnSpPr>
        <p:spPr bwMode="auto">
          <a:xfrm flipV="1">
            <a:off x="609600" y="4648200"/>
            <a:ext cx="2286000" cy="228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547006" y="4597608"/>
            <a:ext cx="30061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i="1" dirty="0" err="1">
                <a:solidFill>
                  <a:srgbClr val="FF0000"/>
                </a:solidFill>
                <a:sym typeface="Symbol" pitchFamily="18" charset="2"/>
              </a:rPr>
              <a:t>k</a:t>
            </a:r>
            <a:r>
              <a:rPr lang="en-US" sz="2000" i="1" baseline="-25000" dirty="0" err="1">
                <a:solidFill>
                  <a:srgbClr val="FF0000"/>
                </a:solidFill>
                <a:sym typeface="Symbol" pitchFamily="18" charset="2"/>
              </a:rPr>
              <a:t>B</a:t>
            </a:r>
            <a:r>
              <a:rPr lang="en-US" sz="2000" i="1" dirty="0" err="1">
                <a:solidFill>
                  <a:srgbClr val="FF0000"/>
                </a:solidFill>
                <a:sym typeface="Symbol" pitchFamily="18" charset="2"/>
              </a:rPr>
              <a:t>T</a:t>
            </a:r>
            <a:r>
              <a:rPr lang="en-US" sz="2000" i="1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= 1.5 </a:t>
            </a:r>
            <a:r>
              <a:rPr lang="en-US" sz="2000" dirty="0" err="1">
                <a:solidFill>
                  <a:srgbClr val="FF0000"/>
                </a:solidFill>
                <a:sym typeface="Symbol" pitchFamily="18" charset="2"/>
              </a:rPr>
              <a:t>TeV</a:t>
            </a: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 or so.</a:t>
            </a:r>
            <a:endParaRPr lang="en-US" sz="2000" i="1" dirty="0">
              <a:solidFill>
                <a:srgbClr val="FF0000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7879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7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7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7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7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7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7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74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74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4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874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874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874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874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874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874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874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874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874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874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7472" grpId="0" uiExpand="1" build="p"/>
      <p:bldP spid="10" grpId="0" animBg="1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83026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00">
                <a:solidFill>
                  <a:schemeClr val="bg1"/>
                </a:solidFill>
              </a:rPr>
              <a:t>Outline of History of Universe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7200" y="913949"/>
            <a:ext cx="105156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u="sng" dirty="0">
                <a:solidFill>
                  <a:schemeClr val="tx1"/>
                </a:solidFill>
              </a:rPr>
              <a:t>Time</a:t>
            </a:r>
            <a:r>
              <a:rPr lang="en-US" sz="2000" dirty="0">
                <a:solidFill>
                  <a:schemeClr val="tx1"/>
                </a:solidFill>
              </a:rPr>
              <a:t>	   </a:t>
            </a:r>
            <a:r>
              <a:rPr lang="en-US" sz="2000" i="1" u="sng" dirty="0">
                <a:solidFill>
                  <a:schemeClr val="tx1"/>
                </a:solidFill>
              </a:rPr>
              <a:t>T</a:t>
            </a:r>
            <a:r>
              <a:rPr lang="en-US" sz="2000" u="sng" dirty="0">
                <a:solidFill>
                  <a:schemeClr val="tx1"/>
                </a:solidFill>
              </a:rPr>
              <a:t> or </a:t>
            </a:r>
            <a:r>
              <a:rPr lang="en-US" sz="2000" i="1" u="sng" dirty="0" err="1">
                <a:solidFill>
                  <a:schemeClr val="tx1"/>
                </a:solidFill>
              </a:rPr>
              <a:t>k</a:t>
            </a:r>
            <a:r>
              <a:rPr lang="en-US" sz="2000" i="1" u="sng" baseline="-25000" dirty="0" err="1">
                <a:solidFill>
                  <a:schemeClr val="tx1"/>
                </a:solidFill>
              </a:rPr>
              <a:t>B</a:t>
            </a:r>
            <a:r>
              <a:rPr lang="en-US" sz="2000" i="1" u="sng" dirty="0" err="1">
                <a:solidFill>
                  <a:schemeClr val="tx1"/>
                </a:solidFill>
              </a:rPr>
              <a:t>T</a:t>
            </a: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u="sng" dirty="0">
                <a:solidFill>
                  <a:schemeClr val="tx1"/>
                </a:solidFill>
              </a:rPr>
              <a:t>Events</a:t>
            </a:r>
          </a:p>
          <a:p>
            <a:pPr>
              <a:defRPr/>
            </a:pPr>
            <a:r>
              <a:rPr lang="en-US" sz="2000" dirty="0">
                <a:solidFill>
                  <a:srgbClr val="0000FF"/>
                </a:solidFill>
              </a:rPr>
              <a:t>10</a:t>
            </a:r>
            <a:r>
              <a:rPr lang="en-US" sz="2000" baseline="30000" dirty="0">
                <a:solidFill>
                  <a:srgbClr val="0000FF"/>
                </a:solidFill>
              </a:rPr>
              <a:t>-43</a:t>
            </a:r>
            <a:r>
              <a:rPr lang="en-US" sz="2000" dirty="0">
                <a:solidFill>
                  <a:srgbClr val="0000FF"/>
                </a:solidFill>
              </a:rPr>
              <a:t> s	   10</a:t>
            </a:r>
            <a:r>
              <a:rPr lang="en-US" sz="2000" baseline="30000" dirty="0">
                <a:solidFill>
                  <a:srgbClr val="0000FF"/>
                </a:solidFill>
              </a:rPr>
              <a:t>18</a:t>
            </a:r>
            <a:r>
              <a:rPr lang="en-US" sz="2000" dirty="0">
                <a:solidFill>
                  <a:srgbClr val="0000FF"/>
                </a:solidFill>
              </a:rPr>
              <a:t> GeV	Planck Era; time becomes meaningless?</a:t>
            </a:r>
          </a:p>
          <a:p>
            <a:pPr>
              <a:defRPr/>
            </a:pPr>
            <a:r>
              <a:rPr lang="en-US" sz="2000" dirty="0">
                <a:solidFill>
                  <a:srgbClr val="0000FF"/>
                </a:solidFill>
              </a:rPr>
              <a:t>10</a:t>
            </a:r>
            <a:r>
              <a:rPr lang="en-US" sz="2000" baseline="30000" dirty="0">
                <a:solidFill>
                  <a:srgbClr val="0000FF"/>
                </a:solidFill>
              </a:rPr>
              <a:t>-39</a:t>
            </a:r>
            <a:r>
              <a:rPr lang="en-US" sz="2000" dirty="0">
                <a:solidFill>
                  <a:srgbClr val="0000FF"/>
                </a:solidFill>
              </a:rPr>
              <a:t> s	   10</a:t>
            </a:r>
            <a:r>
              <a:rPr lang="en-US" sz="2000" baseline="30000" dirty="0">
                <a:solidFill>
                  <a:srgbClr val="0000FF"/>
                </a:solidFill>
              </a:rPr>
              <a:t>16</a:t>
            </a:r>
            <a:r>
              <a:rPr lang="en-US" sz="2000" dirty="0">
                <a:solidFill>
                  <a:srgbClr val="0000FF"/>
                </a:solidFill>
              </a:rPr>
              <a:t> GeV	Inflation begins; forces unified</a:t>
            </a:r>
          </a:p>
          <a:p>
            <a:pPr>
              <a:defRPr/>
            </a:pPr>
            <a:r>
              <a:rPr lang="en-US" sz="2000" dirty="0">
                <a:solidFill>
                  <a:srgbClr val="0000FF"/>
                </a:solidFill>
              </a:rPr>
              <a:t>10</a:t>
            </a:r>
            <a:r>
              <a:rPr lang="en-US" sz="2000" baseline="30000" dirty="0">
                <a:solidFill>
                  <a:srgbClr val="0000FF"/>
                </a:solidFill>
              </a:rPr>
              <a:t>-35</a:t>
            </a:r>
            <a:r>
              <a:rPr lang="en-US" sz="2000" dirty="0">
                <a:solidFill>
                  <a:srgbClr val="0000FF"/>
                </a:solidFill>
              </a:rPr>
              <a:t> s	   10</a:t>
            </a:r>
            <a:r>
              <a:rPr lang="en-US" sz="2000" baseline="30000" dirty="0">
                <a:solidFill>
                  <a:srgbClr val="0000FF"/>
                </a:solidFill>
              </a:rPr>
              <a:t>15</a:t>
            </a:r>
            <a:r>
              <a:rPr lang="en-US" sz="2000" dirty="0">
                <a:solidFill>
                  <a:srgbClr val="0000FF"/>
                </a:solidFill>
              </a:rPr>
              <a:t> GeV	Inflation ends; reheating; forces separate; </a:t>
            </a:r>
            <a:r>
              <a:rPr lang="en-US" sz="2000" dirty="0" err="1">
                <a:solidFill>
                  <a:srgbClr val="0000FF"/>
                </a:solidFill>
              </a:rPr>
              <a:t>baryosynthesis</a:t>
            </a:r>
            <a:r>
              <a:rPr lang="en-US" sz="2000" dirty="0">
                <a:solidFill>
                  <a:srgbClr val="0000FF"/>
                </a:solidFill>
              </a:rPr>
              <a:t> (?)</a:t>
            </a:r>
          </a:p>
          <a:p>
            <a:pPr>
              <a:defRPr/>
            </a:pPr>
            <a:endParaRPr lang="en-US" sz="2000" dirty="0">
              <a:solidFill>
                <a:srgbClr val="9900CC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9900CC"/>
                </a:solidFill>
              </a:rPr>
              <a:t>10</a:t>
            </a:r>
            <a:r>
              <a:rPr lang="en-US" sz="2000" baseline="30000" dirty="0">
                <a:solidFill>
                  <a:srgbClr val="9900CC"/>
                </a:solidFill>
              </a:rPr>
              <a:t>-13</a:t>
            </a:r>
            <a:r>
              <a:rPr lang="en-US" sz="2000" dirty="0">
                <a:solidFill>
                  <a:srgbClr val="9900CC"/>
                </a:solidFill>
              </a:rPr>
              <a:t> s	   1500 GeV	Supersymmetry breaking, LSP (dark matter)</a:t>
            </a:r>
          </a:p>
          <a:p>
            <a:pPr>
              <a:defRPr/>
            </a:pPr>
            <a:r>
              <a:rPr lang="en-US" sz="2000" dirty="0">
                <a:solidFill>
                  <a:srgbClr val="9900CC"/>
                </a:solidFill>
              </a:rPr>
              <a:t>10</a:t>
            </a:r>
            <a:r>
              <a:rPr lang="en-US" sz="2000" baseline="30000" dirty="0">
                <a:solidFill>
                  <a:srgbClr val="9900CC"/>
                </a:solidFill>
              </a:rPr>
              <a:t>-11</a:t>
            </a:r>
            <a:r>
              <a:rPr lang="en-US" sz="2000" dirty="0">
                <a:solidFill>
                  <a:srgbClr val="9900CC"/>
                </a:solidFill>
              </a:rPr>
              <a:t> s	   160 GeV	Electroweak symmetry breaking</a:t>
            </a:r>
          </a:p>
          <a:p>
            <a:pPr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C00000"/>
                </a:solidFill>
              </a:rPr>
              <a:t>14</a:t>
            </a:r>
            <a:r>
              <a:rPr lang="en-US" sz="2000" dirty="0">
                <a:solidFill>
                  <a:srgbClr val="C00000"/>
                </a:solidFill>
                <a:sym typeface="Symbol" panose="05050102010706020507" pitchFamily="18" charset="2"/>
              </a:rPr>
              <a:t> s</a:t>
            </a:r>
            <a:r>
              <a:rPr lang="en-US" sz="2000" dirty="0">
                <a:solidFill>
                  <a:srgbClr val="C00000"/>
                </a:solidFill>
              </a:rPr>
              <a:t>	   150 MeV	Quark Confinement</a:t>
            </a:r>
          </a:p>
          <a:p>
            <a:pPr>
              <a:defRPr/>
            </a:pPr>
            <a:endParaRPr lang="en-US" sz="2000" dirty="0">
              <a:solidFill>
                <a:srgbClr val="006600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</a:rPr>
              <a:t>0.4 s	   1.5 MeV	Neutrino Decoupling</a:t>
            </a: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</a:rPr>
              <a:t>1.5 s	   0.7 MeV	Neutron/Proton </a:t>
            </a:r>
            <a:r>
              <a:rPr lang="en-US" sz="2000" dirty="0" err="1">
                <a:solidFill>
                  <a:srgbClr val="006600"/>
                </a:solidFill>
              </a:rPr>
              <a:t>freezeout</a:t>
            </a:r>
            <a:endParaRPr lang="en-US" sz="2000" dirty="0">
              <a:solidFill>
                <a:srgbClr val="006600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</a:rPr>
              <a:t>20 s	   170 </a:t>
            </a:r>
            <a:r>
              <a:rPr lang="en-US" sz="2000" dirty="0" err="1">
                <a:solidFill>
                  <a:srgbClr val="006600"/>
                </a:solidFill>
              </a:rPr>
              <a:t>keV</a:t>
            </a:r>
            <a:r>
              <a:rPr lang="en-US" sz="2000" dirty="0">
                <a:solidFill>
                  <a:srgbClr val="006600"/>
                </a:solidFill>
              </a:rPr>
              <a:t>	Electron/Positron annihilation</a:t>
            </a: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</a:rPr>
              <a:t>200 s	   80 </a:t>
            </a:r>
            <a:r>
              <a:rPr lang="en-US" sz="2000" dirty="0" err="1">
                <a:solidFill>
                  <a:srgbClr val="006600"/>
                </a:solidFill>
              </a:rPr>
              <a:t>keV</a:t>
            </a:r>
            <a:r>
              <a:rPr lang="en-US" sz="2000" dirty="0">
                <a:solidFill>
                  <a:srgbClr val="006600"/>
                </a:solidFill>
              </a:rPr>
              <a:t>	Nucleosynthesis</a:t>
            </a:r>
          </a:p>
          <a:p>
            <a:pPr>
              <a:defRPr/>
            </a:pPr>
            <a:endParaRPr lang="en-US" sz="20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57 </a:t>
            </a:r>
            <a:r>
              <a:rPr lang="en-US" sz="2000" dirty="0" err="1">
                <a:solidFill>
                  <a:srgbClr val="FF0000"/>
                </a:solidFill>
              </a:rPr>
              <a:t>ky</a:t>
            </a:r>
            <a:r>
              <a:rPr lang="en-US" sz="2000" dirty="0">
                <a:solidFill>
                  <a:srgbClr val="FF0000"/>
                </a:solidFill>
              </a:rPr>
              <a:t>	   0.76 eV	Matter-Radiation equality</a:t>
            </a: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370 </a:t>
            </a:r>
            <a:r>
              <a:rPr lang="en-US" sz="2000" dirty="0" err="1">
                <a:solidFill>
                  <a:srgbClr val="FF0000"/>
                </a:solidFill>
              </a:rPr>
              <a:t>ky</a:t>
            </a:r>
            <a:r>
              <a:rPr lang="en-US" sz="2000" dirty="0">
                <a:solidFill>
                  <a:srgbClr val="FF0000"/>
                </a:solidFill>
              </a:rPr>
              <a:t>	   0.26 eV	Recombination</a:t>
            </a: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600 My     30 K		First Structure/First Stars</a:t>
            </a: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13.8 </a:t>
            </a:r>
            <a:r>
              <a:rPr lang="en-US" sz="2000" dirty="0" err="1">
                <a:solidFill>
                  <a:srgbClr val="FF0000"/>
                </a:solidFill>
              </a:rPr>
              <a:t>Gy</a:t>
            </a:r>
            <a:r>
              <a:rPr lang="en-US" sz="2000" dirty="0">
                <a:solidFill>
                  <a:srgbClr val="FF0000"/>
                </a:solidFill>
              </a:rPr>
              <a:t>     2.725 K	Today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27DFE19-BA7D-0126-1A05-5B7D50E51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351" y="6123257"/>
            <a:ext cx="6248400" cy="715820"/>
          </a:xfrm>
          <a:prstGeom prst="roundRect">
            <a:avLst>
              <a:gd name="adj" fmla="val 27292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18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2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/>
              <a:t>Structure Formation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304800" y="990600"/>
            <a:ext cx="83058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Up to now, the density fluctuations have been assumed small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As universe expands, can show in general that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But the density itself is falling as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Therefore,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Eventually, the perturbation becomes large (non-perturbative)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To some extent, must rely on computer simulations</a:t>
            </a:r>
          </a:p>
          <a:p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Qualitatively: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Collapses in some direction first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Then it fragments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Fragments fragment further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Form successively smaller structures</a:t>
            </a:r>
          </a:p>
        </p:txBody>
      </p:sp>
      <p:graphicFrame>
        <p:nvGraphicFramePr>
          <p:cNvPr id="605186" name="Object 2"/>
          <p:cNvGraphicFramePr>
            <a:graphicFrameLocks noChangeAspect="1"/>
          </p:cNvGraphicFramePr>
          <p:nvPr/>
        </p:nvGraphicFramePr>
        <p:xfrm>
          <a:off x="8441531" y="1028925"/>
          <a:ext cx="1088640" cy="377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2080" imgH="215640" progId="Equation.DSMT4">
                  <p:embed/>
                </p:oleObj>
              </mc:Choice>
              <mc:Fallback>
                <p:oleObj name="Equation" r:id="rId2" imgW="622080" imgH="215640" progId="Equation.DSMT4">
                  <p:embed/>
                  <p:pic>
                    <p:nvPicPr>
                      <p:cNvPr id="6051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1531" y="1028925"/>
                        <a:ext cx="1088640" cy="377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187" name="Object 3"/>
          <p:cNvGraphicFramePr>
            <a:graphicFrameLocks noChangeAspect="1"/>
          </p:cNvGraphicFramePr>
          <p:nvPr/>
        </p:nvGraphicFramePr>
        <p:xfrm>
          <a:off x="6400800" y="1371600"/>
          <a:ext cx="97776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8720" imgH="228600" progId="Equation.DSMT4">
                  <p:embed/>
                </p:oleObj>
              </mc:Choice>
              <mc:Fallback>
                <p:oleObj name="Equation" r:id="rId4" imgW="558720" imgH="228600" progId="Equation.DSMT4">
                  <p:embed/>
                  <p:pic>
                    <p:nvPicPr>
                      <p:cNvPr id="6051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371600"/>
                        <a:ext cx="97776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188" name="Object 4"/>
          <p:cNvGraphicFramePr>
            <a:graphicFrameLocks noChangeAspect="1"/>
          </p:cNvGraphicFramePr>
          <p:nvPr/>
        </p:nvGraphicFramePr>
        <p:xfrm>
          <a:off x="4911725" y="1752600"/>
          <a:ext cx="8662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95000" imgH="228600" progId="Equation.DSMT4">
                  <p:embed/>
                </p:oleObj>
              </mc:Choice>
              <mc:Fallback>
                <p:oleObj name="Equation" r:id="rId6" imgW="495000" imgH="228600" progId="Equation.DSMT4">
                  <p:embed/>
                  <p:pic>
                    <p:nvPicPr>
                      <p:cNvPr id="6051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1725" y="1752600"/>
                        <a:ext cx="8662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189" name="Object 5"/>
          <p:cNvGraphicFramePr>
            <a:graphicFrameLocks noChangeAspect="1"/>
          </p:cNvGraphicFramePr>
          <p:nvPr/>
        </p:nvGraphicFramePr>
        <p:xfrm>
          <a:off x="2578100" y="2133600"/>
          <a:ext cx="1110690" cy="377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34680" imgH="215640" progId="Equation.DSMT4">
                  <p:embed/>
                </p:oleObj>
              </mc:Choice>
              <mc:Fallback>
                <p:oleObj name="Equation" r:id="rId8" imgW="634680" imgH="215640" progId="Equation.DSMT4">
                  <p:embed/>
                  <p:pic>
                    <p:nvPicPr>
                      <p:cNvPr id="6051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2133600"/>
                        <a:ext cx="1110690" cy="377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" name="Oval 196"/>
          <p:cNvSpPr/>
          <p:nvPr/>
        </p:nvSpPr>
        <p:spPr bwMode="auto">
          <a:xfrm>
            <a:off x="457200" y="5293458"/>
            <a:ext cx="1828800" cy="1219200"/>
          </a:xfrm>
          <a:prstGeom prst="ellipse">
            <a:avLst/>
          </a:prstGeom>
          <a:gradFill flip="none" rotWithShape="1">
            <a:gsLst>
              <a:gs pos="0">
                <a:srgbClr val="92D050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9" name="Oval 368"/>
          <p:cNvSpPr/>
          <p:nvPr/>
        </p:nvSpPr>
        <p:spPr bwMode="auto">
          <a:xfrm>
            <a:off x="3276600" y="5674458"/>
            <a:ext cx="2133600" cy="609600"/>
          </a:xfrm>
          <a:prstGeom prst="ellipse">
            <a:avLst/>
          </a:prstGeom>
          <a:gradFill flip="none" rotWithShape="1">
            <a:gsLst>
              <a:gs pos="0">
                <a:srgbClr val="92D050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399" name="Group 398"/>
          <p:cNvGrpSpPr/>
          <p:nvPr/>
        </p:nvGrpSpPr>
        <p:grpSpPr>
          <a:xfrm>
            <a:off x="6324600" y="5445858"/>
            <a:ext cx="1676400" cy="1066800"/>
            <a:chOff x="7391400" y="5410200"/>
            <a:chExt cx="1676400" cy="1066800"/>
          </a:xfrm>
        </p:grpSpPr>
        <p:sp>
          <p:nvSpPr>
            <p:cNvPr id="373" name="Oval 372"/>
            <p:cNvSpPr/>
            <p:nvPr/>
          </p:nvSpPr>
          <p:spPr bwMode="auto">
            <a:xfrm>
              <a:off x="7391400" y="5638800"/>
              <a:ext cx="533400" cy="304800"/>
            </a:xfrm>
            <a:prstGeom prst="ellipse">
              <a:avLst/>
            </a:prstGeom>
            <a:gradFill flip="none" rotWithShape="1">
              <a:gsLst>
                <a:gs pos="0">
                  <a:srgbClr val="92D050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7" name="Oval 376"/>
            <p:cNvSpPr/>
            <p:nvPr/>
          </p:nvSpPr>
          <p:spPr bwMode="auto">
            <a:xfrm>
              <a:off x="7924800" y="5410200"/>
              <a:ext cx="533400" cy="304800"/>
            </a:xfrm>
            <a:prstGeom prst="ellipse">
              <a:avLst/>
            </a:prstGeom>
            <a:gradFill flip="none" rotWithShape="1">
              <a:gsLst>
                <a:gs pos="0">
                  <a:srgbClr val="92D050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1" name="Oval 380"/>
            <p:cNvSpPr/>
            <p:nvPr/>
          </p:nvSpPr>
          <p:spPr bwMode="auto">
            <a:xfrm>
              <a:off x="7924800" y="5791200"/>
              <a:ext cx="533400" cy="304800"/>
            </a:xfrm>
            <a:prstGeom prst="ellipse">
              <a:avLst/>
            </a:prstGeom>
            <a:gradFill flip="none" rotWithShape="1">
              <a:gsLst>
                <a:gs pos="0">
                  <a:srgbClr val="92D050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2" name="Oval 381"/>
            <p:cNvSpPr/>
            <p:nvPr/>
          </p:nvSpPr>
          <p:spPr bwMode="auto">
            <a:xfrm>
              <a:off x="8534400" y="5562600"/>
              <a:ext cx="533400" cy="304800"/>
            </a:xfrm>
            <a:prstGeom prst="ellipse">
              <a:avLst/>
            </a:prstGeom>
            <a:gradFill flip="none" rotWithShape="1">
              <a:gsLst>
                <a:gs pos="0">
                  <a:srgbClr val="92D050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3" name="Oval 382"/>
            <p:cNvSpPr/>
            <p:nvPr/>
          </p:nvSpPr>
          <p:spPr bwMode="auto">
            <a:xfrm>
              <a:off x="7391400" y="6019800"/>
              <a:ext cx="533400" cy="304800"/>
            </a:xfrm>
            <a:prstGeom prst="ellipse">
              <a:avLst/>
            </a:prstGeom>
            <a:gradFill flip="none" rotWithShape="1">
              <a:gsLst>
                <a:gs pos="0">
                  <a:srgbClr val="92D050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4" name="Oval 393"/>
            <p:cNvSpPr/>
            <p:nvPr/>
          </p:nvSpPr>
          <p:spPr bwMode="auto">
            <a:xfrm>
              <a:off x="8534400" y="5943600"/>
              <a:ext cx="533400" cy="304800"/>
            </a:xfrm>
            <a:prstGeom prst="ellipse">
              <a:avLst/>
            </a:prstGeom>
            <a:gradFill flip="none" rotWithShape="1">
              <a:gsLst>
                <a:gs pos="0">
                  <a:srgbClr val="92D050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5" name="Oval 394"/>
            <p:cNvSpPr/>
            <p:nvPr/>
          </p:nvSpPr>
          <p:spPr bwMode="auto">
            <a:xfrm>
              <a:off x="7924800" y="6172200"/>
              <a:ext cx="533400" cy="304800"/>
            </a:xfrm>
            <a:prstGeom prst="ellipse">
              <a:avLst/>
            </a:prstGeom>
            <a:gradFill flip="none" rotWithShape="1">
              <a:gsLst>
                <a:gs pos="0">
                  <a:srgbClr val="92D050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96" name="Right Arrow 395"/>
          <p:cNvSpPr/>
          <p:nvPr/>
        </p:nvSpPr>
        <p:spPr bwMode="auto">
          <a:xfrm>
            <a:off x="2590800" y="5750658"/>
            <a:ext cx="457200" cy="4572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8" name="Right Arrow 397"/>
          <p:cNvSpPr/>
          <p:nvPr/>
        </p:nvSpPr>
        <p:spPr bwMode="auto">
          <a:xfrm>
            <a:off x="5638800" y="5750658"/>
            <a:ext cx="457200" cy="4572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8153400" y="5750658"/>
            <a:ext cx="457200" cy="4572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930407" y="5445858"/>
            <a:ext cx="1321379" cy="1045029"/>
            <a:chOff x="8930407" y="5445858"/>
            <a:chExt cx="1321379" cy="1045029"/>
          </a:xfrm>
        </p:grpSpPr>
        <p:grpSp>
          <p:nvGrpSpPr>
            <p:cNvPr id="21" name="Group 20"/>
            <p:cNvGrpSpPr/>
            <p:nvPr/>
          </p:nvGrpSpPr>
          <p:grpSpPr>
            <a:xfrm>
              <a:off x="9398000" y="5445858"/>
              <a:ext cx="381000" cy="304800"/>
              <a:chOff x="7391400" y="5410200"/>
              <a:chExt cx="1676400" cy="1066800"/>
            </a:xfrm>
          </p:grpSpPr>
          <p:sp>
            <p:nvSpPr>
              <p:cNvPr id="22" name="Oval 21"/>
              <p:cNvSpPr/>
              <p:nvPr/>
            </p:nvSpPr>
            <p:spPr bwMode="auto">
              <a:xfrm>
                <a:off x="7391400" y="5638800"/>
                <a:ext cx="5334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 bwMode="auto">
              <a:xfrm>
                <a:off x="7924800" y="5410200"/>
                <a:ext cx="5334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7924800" y="5791200"/>
                <a:ext cx="5334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8534400" y="5562600"/>
                <a:ext cx="5334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 bwMode="auto">
              <a:xfrm>
                <a:off x="7391400" y="6019800"/>
                <a:ext cx="5334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8534400" y="5943600"/>
                <a:ext cx="5334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7924800" y="6172200"/>
                <a:ext cx="5334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9870786" y="6055458"/>
              <a:ext cx="381000" cy="304800"/>
              <a:chOff x="7391400" y="5410200"/>
              <a:chExt cx="1676400" cy="1066800"/>
            </a:xfrm>
          </p:grpSpPr>
          <p:sp>
            <p:nvSpPr>
              <p:cNvPr id="31" name="Oval 30"/>
              <p:cNvSpPr/>
              <p:nvPr/>
            </p:nvSpPr>
            <p:spPr bwMode="auto">
              <a:xfrm>
                <a:off x="7391400" y="5638800"/>
                <a:ext cx="5334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>
                <a:off x="7924800" y="5410200"/>
                <a:ext cx="5334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7924800" y="5791200"/>
                <a:ext cx="5334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 bwMode="auto">
              <a:xfrm>
                <a:off x="8534400" y="5562600"/>
                <a:ext cx="5334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7391400" y="6019800"/>
                <a:ext cx="5334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8534400" y="5943600"/>
                <a:ext cx="5334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 bwMode="auto">
              <a:xfrm>
                <a:off x="7924800" y="6172200"/>
                <a:ext cx="5334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9870786" y="5633288"/>
              <a:ext cx="381000" cy="304800"/>
              <a:chOff x="7391400" y="5410200"/>
              <a:chExt cx="1676400" cy="1066800"/>
            </a:xfrm>
          </p:grpSpPr>
          <p:sp>
            <p:nvSpPr>
              <p:cNvPr id="39" name="Oval 38"/>
              <p:cNvSpPr/>
              <p:nvPr/>
            </p:nvSpPr>
            <p:spPr bwMode="auto">
              <a:xfrm>
                <a:off x="7391400" y="5638800"/>
                <a:ext cx="5334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 bwMode="auto">
              <a:xfrm>
                <a:off x="7924800" y="5410200"/>
                <a:ext cx="5334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 bwMode="auto">
              <a:xfrm>
                <a:off x="7924800" y="5791200"/>
                <a:ext cx="5334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 bwMode="auto">
              <a:xfrm>
                <a:off x="8534400" y="5562600"/>
                <a:ext cx="5334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7391400" y="6019800"/>
                <a:ext cx="5334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>
                <a:off x="8534400" y="5943600"/>
                <a:ext cx="5334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 bwMode="auto">
              <a:xfrm>
                <a:off x="7924800" y="6172200"/>
                <a:ext cx="5334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9405504" y="6186087"/>
              <a:ext cx="381000" cy="304800"/>
              <a:chOff x="7391400" y="5410200"/>
              <a:chExt cx="1676400" cy="1066800"/>
            </a:xfrm>
          </p:grpSpPr>
          <p:sp>
            <p:nvSpPr>
              <p:cNvPr id="47" name="Oval 46"/>
              <p:cNvSpPr/>
              <p:nvPr/>
            </p:nvSpPr>
            <p:spPr bwMode="auto">
              <a:xfrm>
                <a:off x="7391400" y="5638800"/>
                <a:ext cx="5334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 bwMode="auto">
              <a:xfrm>
                <a:off x="7924800" y="5410200"/>
                <a:ext cx="5334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 bwMode="auto">
              <a:xfrm>
                <a:off x="7924800" y="5791200"/>
                <a:ext cx="5334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 bwMode="auto">
              <a:xfrm>
                <a:off x="8534400" y="5562600"/>
                <a:ext cx="5334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 bwMode="auto">
              <a:xfrm>
                <a:off x="7391400" y="6019800"/>
                <a:ext cx="5334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 bwMode="auto">
              <a:xfrm>
                <a:off x="8534400" y="5943600"/>
                <a:ext cx="5334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 bwMode="auto">
              <a:xfrm>
                <a:off x="7924800" y="6172200"/>
                <a:ext cx="5334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8930407" y="5655059"/>
              <a:ext cx="381000" cy="304800"/>
              <a:chOff x="7391400" y="5410200"/>
              <a:chExt cx="1676400" cy="1066800"/>
            </a:xfrm>
          </p:grpSpPr>
          <p:sp>
            <p:nvSpPr>
              <p:cNvPr id="55" name="Oval 54"/>
              <p:cNvSpPr/>
              <p:nvPr/>
            </p:nvSpPr>
            <p:spPr bwMode="auto">
              <a:xfrm>
                <a:off x="7391400" y="5638800"/>
                <a:ext cx="5334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7924800" y="5410200"/>
                <a:ext cx="5334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 bwMode="auto">
              <a:xfrm>
                <a:off x="7924800" y="5791200"/>
                <a:ext cx="5334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 bwMode="auto">
              <a:xfrm>
                <a:off x="8534400" y="5562600"/>
                <a:ext cx="5334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 bwMode="auto">
              <a:xfrm>
                <a:off x="7391400" y="6019800"/>
                <a:ext cx="5334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 bwMode="auto">
              <a:xfrm>
                <a:off x="8534400" y="5943600"/>
                <a:ext cx="5334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 bwMode="auto">
              <a:xfrm>
                <a:off x="7924800" y="6172200"/>
                <a:ext cx="5334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8944840" y="6033687"/>
              <a:ext cx="381000" cy="304800"/>
              <a:chOff x="7391400" y="5410200"/>
              <a:chExt cx="1676400" cy="1066800"/>
            </a:xfrm>
          </p:grpSpPr>
          <p:sp>
            <p:nvSpPr>
              <p:cNvPr id="63" name="Oval 62"/>
              <p:cNvSpPr/>
              <p:nvPr/>
            </p:nvSpPr>
            <p:spPr bwMode="auto">
              <a:xfrm>
                <a:off x="7391400" y="5638800"/>
                <a:ext cx="5334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 bwMode="auto">
              <a:xfrm>
                <a:off x="7924800" y="5410200"/>
                <a:ext cx="5334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 bwMode="auto">
              <a:xfrm>
                <a:off x="7924800" y="5791200"/>
                <a:ext cx="5334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 bwMode="auto">
              <a:xfrm>
                <a:off x="8534400" y="5562600"/>
                <a:ext cx="5334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 bwMode="auto">
              <a:xfrm>
                <a:off x="7391400" y="6019800"/>
                <a:ext cx="5334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 bwMode="auto">
              <a:xfrm>
                <a:off x="8534400" y="5943600"/>
                <a:ext cx="5334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 bwMode="auto">
              <a:xfrm>
                <a:off x="7924800" y="6172200"/>
                <a:ext cx="5334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9393384" y="5835830"/>
              <a:ext cx="381000" cy="304800"/>
              <a:chOff x="7391400" y="5410200"/>
              <a:chExt cx="1676400" cy="1066800"/>
            </a:xfrm>
          </p:grpSpPr>
          <p:sp>
            <p:nvSpPr>
              <p:cNvPr id="71" name="Oval 70"/>
              <p:cNvSpPr/>
              <p:nvPr/>
            </p:nvSpPr>
            <p:spPr bwMode="auto">
              <a:xfrm>
                <a:off x="7391400" y="5638800"/>
                <a:ext cx="5334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 bwMode="auto">
              <a:xfrm>
                <a:off x="7924800" y="5410200"/>
                <a:ext cx="5334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 bwMode="auto">
              <a:xfrm>
                <a:off x="7924800" y="5791200"/>
                <a:ext cx="5334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>
                <a:off x="8534400" y="5562600"/>
                <a:ext cx="5334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 bwMode="auto">
              <a:xfrm>
                <a:off x="7391400" y="6019800"/>
                <a:ext cx="5334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 bwMode="auto">
              <a:xfrm>
                <a:off x="8534400" y="5943600"/>
                <a:ext cx="5334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 bwMode="auto">
              <a:xfrm>
                <a:off x="7924800" y="6172200"/>
                <a:ext cx="533400" cy="304800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833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97" grpId="0" animBg="1"/>
      <p:bldP spid="369" grpId="0" animBg="1"/>
      <p:bldP spid="396" grpId="0" animBg="1"/>
      <p:bldP spid="398" grpId="0" animBg="1"/>
      <p:bldP spid="2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2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/>
              <a:t>Which Structures Form First? 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304800" y="838200"/>
            <a:ext cx="10668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For “scale invariant” density perturbations, all scales start about the same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But inflation implies smaller structures have a slight advantage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During radiation era, smaller structures can grow a little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Another slight advantage for small structures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Structures larger than the size of the universe </a:t>
            </a:r>
            <a:r>
              <a:rPr lang="en-US" sz="2000" i="1" dirty="0">
                <a:solidFill>
                  <a:srgbClr val="FF0000"/>
                </a:solidFill>
                <a:sym typeface="Symbol" pitchFamily="18" charset="2"/>
              </a:rPr>
              <a:t>ct</a:t>
            </a: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 at matter/radiation equality have a big disadvantage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This sets the largest scales at which structures form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This is a homework problem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There is also a smallest structure that can form, set by the Jeans Mass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When pressure overcomes gravity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Homework problem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Conclusion – smallest structures form first, but not by a lot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Globular Clusters/Dwarf </a:t>
            </a:r>
            <a:r>
              <a:rPr lang="en-US" sz="2000" dirty="0" err="1">
                <a:solidFill>
                  <a:srgbClr val="9900CC"/>
                </a:solidFill>
                <a:sym typeface="Symbol" pitchFamily="18" charset="2"/>
              </a:rPr>
              <a:t>Ellipticals</a:t>
            </a: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 – around </a:t>
            </a:r>
            <a:r>
              <a:rPr lang="en-US" sz="2000" i="1" dirty="0">
                <a:solidFill>
                  <a:srgbClr val="9900CC"/>
                </a:solidFill>
                <a:sym typeface="Symbol" pitchFamily="18" charset="2"/>
              </a:rPr>
              <a:t>z</a:t>
            </a: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 = 8 – 12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Galaxies/quasars/etc. – around </a:t>
            </a:r>
            <a:r>
              <a:rPr lang="en-US" sz="2000" i="1" dirty="0">
                <a:solidFill>
                  <a:srgbClr val="9900CC"/>
                </a:solidFill>
                <a:sym typeface="Symbol" pitchFamily="18" charset="2"/>
              </a:rPr>
              <a:t>z</a:t>
            </a: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 = 5–8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Galaxy Clusters – around </a:t>
            </a:r>
            <a:r>
              <a:rPr lang="en-US" sz="2000" i="1" dirty="0">
                <a:solidFill>
                  <a:srgbClr val="9900CC"/>
                </a:solidFill>
                <a:sym typeface="Symbol" pitchFamily="18" charset="2"/>
              </a:rPr>
              <a:t>z</a:t>
            </a: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 = 2–5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Galaxy Superclusters – around </a:t>
            </a:r>
            <a:r>
              <a:rPr lang="en-US" sz="2000" i="1" dirty="0">
                <a:solidFill>
                  <a:srgbClr val="9900CC"/>
                </a:solidFill>
                <a:sym typeface="Symbol" pitchFamily="18" charset="2"/>
              </a:rPr>
              <a:t>z</a:t>
            </a: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 = 0–2   </a:t>
            </a:r>
          </a:p>
        </p:txBody>
      </p:sp>
    </p:spTree>
    <p:extLst>
      <p:ext uri="{BB962C8B-B14F-4D97-AF65-F5344CB8AC3E}">
        <p14:creationId xmlns:p14="http://schemas.microsoft.com/office/powerpoint/2010/main" val="179109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2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/>
              <a:t>Cosmological Parameters (1)</a:t>
            </a:r>
          </a:p>
        </p:txBody>
      </p:sp>
      <p:pic>
        <p:nvPicPr>
          <p:cNvPr id="65536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898554"/>
            <a:ext cx="4648200" cy="595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 Box 16"/>
          <p:cNvSpPr txBox="1">
            <a:spLocks noChangeArrowheads="1"/>
          </p:cNvSpPr>
          <p:nvPr/>
        </p:nvSpPr>
        <p:spPr bwMode="auto">
          <a:xfrm>
            <a:off x="304800" y="838200"/>
            <a:ext cx="6172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We have three independent ways of estimating cosmological parameters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Cosmic background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Structure in the current universe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Supernovae red shift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Collectively, these give lots of independent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The fact that these all work </a:t>
            </a:r>
            <a:r>
              <a:rPr lang="en-US" sz="2000" i="1" dirty="0">
                <a:solidFill>
                  <a:srgbClr val="006600"/>
                </a:solidFill>
                <a:sym typeface="Symbol" pitchFamily="18" charset="2"/>
              </a:rPr>
              <a:t>consistently</a:t>
            </a: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 together tells us we are on the right track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And note that 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 = 1</a:t>
            </a: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To extract the </a:t>
            </a:r>
            <a:r>
              <a:rPr lang="en-US" sz="2000" i="1" dirty="0">
                <a:solidFill>
                  <a:srgbClr val="006600"/>
                </a:solidFill>
                <a:sym typeface="Symbol" pitchFamily="18" charset="2"/>
              </a:rPr>
              <a:t>best</a:t>
            </a: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 values, do a full fit to </a:t>
            </a:r>
            <a:r>
              <a:rPr lang="en-US" sz="2000" i="1" dirty="0">
                <a:solidFill>
                  <a:srgbClr val="006600"/>
                </a:solidFill>
                <a:sym typeface="Symbol" pitchFamily="18" charset="2"/>
              </a:rPr>
              <a:t>everything</a:t>
            </a: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 simultaneously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Indications are that inflation (especially not quite scale invariant structure) yields best fit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>
              <a:solidFill>
                <a:srgbClr val="9900CC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9900CC"/>
                </a:solidFill>
                <a:sym typeface="Symbol" pitchFamily="18" charset="2"/>
              </a:rPr>
              <a:t>Most</a:t>
            </a: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 cosmologists now think inflation is right</a:t>
            </a:r>
            <a:endParaRPr lang="en-US" sz="2000" i="1" dirty="0">
              <a:solidFill>
                <a:srgbClr val="9900CC"/>
              </a:solidFill>
              <a:sym typeface="Symbol" pitchFamily="18" charset="2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2819400" y="6042917"/>
          <a:ext cx="226674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95280" imgH="228600" progId="Equation.DSMT4">
                  <p:embed/>
                </p:oleObj>
              </mc:Choice>
              <mc:Fallback>
                <p:oleObj name="Equation" r:id="rId3" imgW="1295280" imgH="228600" progId="Equation.DSMT4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6042917"/>
                        <a:ext cx="226674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669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5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2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/>
              <a:t>Cosmological Parameters (2)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35025"/>
            <a:ext cx="8942312" cy="602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3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-22522"/>
            <a:ext cx="10972800" cy="762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/>
              <a:t>The Lightest </a:t>
            </a:r>
            <a:r>
              <a:rPr lang="en-US" sz="4400" dirty="0" err="1"/>
              <a:t>Superpartner</a:t>
            </a:r>
            <a:endParaRPr lang="en-US" sz="4400" dirty="0"/>
          </a:p>
        </p:txBody>
      </p:sp>
      <p:sp>
        <p:nvSpPr>
          <p:cNvPr id="787472" name="Text Box 16"/>
          <p:cNvSpPr txBox="1">
            <a:spLocks noChangeArrowheads="1"/>
          </p:cNvSpPr>
          <p:nvPr/>
        </p:nvSpPr>
        <p:spPr bwMode="auto">
          <a:xfrm>
            <a:off x="274638" y="914400"/>
            <a:ext cx="1069816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When would supersymmetry become relevant?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Assume supersymmetry breaking scale around 1.5 </a:t>
            </a:r>
            <a:r>
              <a:rPr lang="en-US" sz="2000" dirty="0" err="1">
                <a:solidFill>
                  <a:srgbClr val="0000FF"/>
                </a:solidFill>
                <a:sym typeface="Symbol" pitchFamily="18" charset="2"/>
              </a:rPr>
              <a:t>TeV</a:t>
            </a:r>
            <a:endParaRPr lang="en-US" sz="2000" dirty="0">
              <a:solidFill>
                <a:srgbClr val="0000FF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Most variations of supersymmetry assume that</a:t>
            </a:r>
            <a:br>
              <a:rPr lang="en-US" sz="2000" dirty="0">
                <a:solidFill>
                  <a:srgbClr val="006600"/>
                </a:solidFill>
                <a:sym typeface="Symbol" pitchFamily="18" charset="2"/>
              </a:rPr>
            </a:b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supersymmetric particles can only be created or destroyed in pairs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Guaranteed by something called </a:t>
            </a:r>
            <a:r>
              <a:rPr lang="en-US" sz="2000" i="1" dirty="0">
                <a:solidFill>
                  <a:srgbClr val="006600"/>
                </a:solidFill>
                <a:sym typeface="Symbol" pitchFamily="18" charset="2"/>
              </a:rPr>
              <a:t>R</a:t>
            </a: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-parity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If this is true, then the lightest </a:t>
            </a:r>
            <a:r>
              <a:rPr lang="en-US" sz="2000" dirty="0" err="1">
                <a:solidFill>
                  <a:srgbClr val="9900CC"/>
                </a:solidFill>
                <a:sym typeface="Symbol" pitchFamily="18" charset="2"/>
              </a:rPr>
              <a:t>superpartner</a:t>
            </a: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 (LSP) must automatically be stable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Such a particle could be the dark matter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More on this later</a:t>
            </a:r>
          </a:p>
        </p:txBody>
      </p:sp>
      <p:graphicFrame>
        <p:nvGraphicFramePr>
          <p:cNvPr id="544770" name="Object 2"/>
          <p:cNvGraphicFramePr>
            <a:graphicFrameLocks noChangeAspect="1"/>
          </p:cNvGraphicFramePr>
          <p:nvPr/>
        </p:nvGraphicFramePr>
        <p:xfrm>
          <a:off x="243859" y="1699586"/>
          <a:ext cx="2111130" cy="910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06360" imgH="520560" progId="Equation.DSMT4">
                  <p:embed/>
                </p:oleObj>
              </mc:Choice>
              <mc:Fallback>
                <p:oleObj name="Equation" r:id="rId2" imgW="1206360" imgH="520560" progId="Equation.DSMT4">
                  <p:embed/>
                  <p:pic>
                    <p:nvPicPr>
                      <p:cNvPr id="5447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59" y="1699586"/>
                        <a:ext cx="2111130" cy="9109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4771" name="Object 3"/>
          <p:cNvGraphicFramePr>
            <a:graphicFrameLocks noChangeAspect="1"/>
          </p:cNvGraphicFramePr>
          <p:nvPr/>
        </p:nvGraphicFramePr>
        <p:xfrm>
          <a:off x="2354989" y="1798431"/>
          <a:ext cx="3155670" cy="82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03240" imgH="469800" progId="Equation.DSMT4">
                  <p:embed/>
                </p:oleObj>
              </mc:Choice>
              <mc:Fallback>
                <p:oleObj name="Equation" r:id="rId4" imgW="1803240" imgH="469800" progId="Equation.DSMT4">
                  <p:embed/>
                  <p:pic>
                    <p:nvPicPr>
                      <p:cNvPr id="5447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989" y="1798431"/>
                        <a:ext cx="3155670" cy="82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4772" name="Object 4"/>
          <p:cNvGraphicFramePr>
            <a:graphicFrameLocks noChangeAspect="1"/>
          </p:cNvGraphicFramePr>
          <p:nvPr/>
        </p:nvGraphicFramePr>
        <p:xfrm>
          <a:off x="5580328" y="2031846"/>
          <a:ext cx="977760" cy="35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58720" imgH="203040" progId="Equation.DSMT4">
                  <p:embed/>
                </p:oleObj>
              </mc:Choice>
              <mc:Fallback>
                <p:oleObj name="Equation" r:id="rId6" imgW="558720" imgH="203040" progId="Equation.DSMT4">
                  <p:embed/>
                  <p:pic>
                    <p:nvPicPr>
                      <p:cNvPr id="5447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328" y="2031846"/>
                        <a:ext cx="977760" cy="355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8915400" y="4717617"/>
          <a:ext cx="173313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90360" imgH="228600" progId="Equation.DSMT4">
                  <p:embed/>
                </p:oleObj>
              </mc:Choice>
              <mc:Fallback>
                <p:oleObj name="Equation" r:id="rId8" imgW="990360" imgH="228600" progId="Equation.DSMT4">
                  <p:embed/>
                  <p:pic>
                    <p:nvPicPr>
                      <p:cNvPr id="1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5400" y="4717617"/>
                        <a:ext cx="173313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7416482" y="1812349"/>
            <a:ext cx="3584690" cy="2813158"/>
            <a:chOff x="6321310" y="2917437"/>
            <a:chExt cx="4651490" cy="409296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1310" y="3027416"/>
              <a:ext cx="4361089" cy="3830584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 bwMode="auto">
            <a:xfrm>
              <a:off x="8382000" y="2917437"/>
              <a:ext cx="2590800" cy="4092963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56557" y="2868755"/>
            <a:ext cx="6701444" cy="10156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u="sng" dirty="0">
                <a:solidFill>
                  <a:schemeClr val="tx1"/>
                </a:solidFill>
              </a:rPr>
              <a:t>Time</a:t>
            </a:r>
            <a:r>
              <a:rPr lang="en-US" sz="2000" dirty="0">
                <a:solidFill>
                  <a:schemeClr val="tx1"/>
                </a:solidFill>
              </a:rPr>
              <a:t>	   </a:t>
            </a:r>
            <a:r>
              <a:rPr lang="en-US" sz="2000" i="1" u="sng" dirty="0">
                <a:solidFill>
                  <a:schemeClr val="tx1"/>
                </a:solidFill>
              </a:rPr>
              <a:t>T</a:t>
            </a:r>
            <a:r>
              <a:rPr lang="en-US" sz="2000" u="sng" dirty="0">
                <a:solidFill>
                  <a:schemeClr val="tx1"/>
                </a:solidFill>
              </a:rPr>
              <a:t> or </a:t>
            </a:r>
            <a:r>
              <a:rPr lang="en-US" sz="2000" i="1" u="sng" dirty="0" err="1">
                <a:solidFill>
                  <a:schemeClr val="tx1"/>
                </a:solidFill>
              </a:rPr>
              <a:t>k</a:t>
            </a:r>
            <a:r>
              <a:rPr lang="en-US" sz="2000" i="1" u="sng" baseline="-25000" dirty="0" err="1">
                <a:solidFill>
                  <a:schemeClr val="tx1"/>
                </a:solidFill>
              </a:rPr>
              <a:t>B</a:t>
            </a:r>
            <a:r>
              <a:rPr lang="en-US" sz="2000" i="1" u="sng" dirty="0" err="1">
                <a:solidFill>
                  <a:schemeClr val="tx1"/>
                </a:solidFill>
              </a:rPr>
              <a:t>T</a:t>
            </a: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u="sng" dirty="0">
                <a:solidFill>
                  <a:schemeClr val="tx1"/>
                </a:solidFill>
              </a:rPr>
              <a:t>Events</a:t>
            </a:r>
          </a:p>
          <a:p>
            <a:pPr>
              <a:defRPr/>
            </a:pPr>
            <a:r>
              <a:rPr 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10</a:t>
            </a:r>
            <a:r>
              <a:rPr lang="en-US" sz="2000" baseline="30000" dirty="0">
                <a:solidFill>
                  <a:srgbClr val="9900CC"/>
                </a:solidFill>
                <a:sym typeface="Symbol" panose="05050102010706020507" pitchFamily="18" charset="2"/>
              </a:rPr>
              <a:t>–13 </a:t>
            </a:r>
            <a:r>
              <a:rPr 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s	   1.5 </a:t>
            </a:r>
            <a:r>
              <a:rPr lang="en-US" sz="2000" dirty="0" err="1">
                <a:solidFill>
                  <a:srgbClr val="9900CC"/>
                </a:solidFill>
                <a:sym typeface="Symbol" panose="05050102010706020507" pitchFamily="18" charset="2"/>
              </a:rPr>
              <a:t>TeV</a:t>
            </a:r>
            <a:r>
              <a:rPr 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	Supersymmetry Breaking</a:t>
            </a:r>
          </a:p>
          <a:p>
            <a:pPr>
              <a:defRPr/>
            </a:pPr>
            <a:r>
              <a:rPr 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10</a:t>
            </a:r>
            <a:r>
              <a:rPr lang="en-US" sz="2000" baseline="30000" dirty="0">
                <a:solidFill>
                  <a:srgbClr val="9900CC"/>
                </a:solidFill>
                <a:sym typeface="Symbol" panose="05050102010706020507" pitchFamily="18" charset="2"/>
              </a:rPr>
              <a:t>–11 </a:t>
            </a:r>
            <a:r>
              <a:rPr 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s</a:t>
            </a:r>
            <a:r>
              <a:rPr lang="en-US" sz="2000" dirty="0">
                <a:solidFill>
                  <a:srgbClr val="9900CC"/>
                </a:solidFill>
              </a:rPr>
              <a:t>	   160 GeV	Electroweak Symmetry Breaking</a:t>
            </a:r>
          </a:p>
        </p:txBody>
      </p:sp>
    </p:spTree>
    <p:extLst>
      <p:ext uri="{BB962C8B-B14F-4D97-AF65-F5344CB8AC3E}">
        <p14:creationId xmlns:p14="http://schemas.microsoft.com/office/powerpoint/2010/main" val="86470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7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7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7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7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4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874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874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874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874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747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8747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8747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8747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8747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747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7472" grpId="0" uiExpand="1" build="p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-34897"/>
            <a:ext cx="10972800" cy="762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/>
              <a:t>Grand Unification Theories (GUT’s)</a:t>
            </a:r>
          </a:p>
        </p:txBody>
      </p:sp>
      <p:sp>
        <p:nvSpPr>
          <p:cNvPr id="787472" name="Text Box 16"/>
          <p:cNvSpPr txBox="1">
            <a:spLocks noChangeArrowheads="1"/>
          </p:cNvSpPr>
          <p:nvPr/>
        </p:nvSpPr>
        <p:spPr bwMode="auto">
          <a:xfrm>
            <a:off x="0" y="914400"/>
            <a:ext cx="10972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In the standard model, there are three fundamental forces, and three corresponding coupling constants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These have rather different values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But their strength changes as you change the energy of the experiment, theoretically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71438" y="2318596"/>
            <a:ext cx="10515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How much they change depends on whether </a:t>
            </a:r>
            <a:r>
              <a:rPr lang="en-US" sz="2000" dirty="0" err="1">
                <a:solidFill>
                  <a:srgbClr val="006600"/>
                </a:solidFill>
                <a:sym typeface="Symbol" pitchFamily="18" charset="2"/>
              </a:rPr>
              <a:t>supersymmetry</a:t>
            </a: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 is right or not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If supersymmetry is right, then at an energy of about</a:t>
            </a:r>
            <a:br>
              <a:rPr lang="en-US" sz="2000" dirty="0">
                <a:solidFill>
                  <a:srgbClr val="006600"/>
                </a:solidFill>
                <a:sym typeface="Symbol" pitchFamily="18" charset="2"/>
              </a:rPr>
            </a:b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10</a:t>
            </a:r>
            <a:r>
              <a:rPr lang="en-US" sz="2000" baseline="30000" dirty="0">
                <a:solidFill>
                  <a:srgbClr val="006600"/>
                </a:solidFill>
                <a:sym typeface="Symbol" pitchFamily="18" charset="2"/>
              </a:rPr>
              <a:t>16</a:t>
            </a: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 GeV, the three forces are equal in strength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At </a:t>
            </a:r>
            <a:r>
              <a:rPr lang="en-US" sz="2000" i="1" dirty="0" err="1">
                <a:solidFill>
                  <a:srgbClr val="006600"/>
                </a:solidFill>
                <a:sym typeface="Symbol" pitchFamily="18" charset="2"/>
              </a:rPr>
              <a:t>k</a:t>
            </a:r>
            <a:r>
              <a:rPr lang="en-US" sz="2000" i="1" baseline="-25000" dirty="0" err="1">
                <a:solidFill>
                  <a:srgbClr val="006600"/>
                </a:solidFill>
                <a:sym typeface="Symbol" pitchFamily="18" charset="2"/>
              </a:rPr>
              <a:t>B</a:t>
            </a:r>
            <a:r>
              <a:rPr lang="en-US" sz="2000" i="1" dirty="0" err="1">
                <a:solidFill>
                  <a:srgbClr val="006600"/>
                </a:solidFill>
                <a:sym typeface="Symbol" pitchFamily="18" charset="2"/>
              </a:rPr>
              <a:t>T</a:t>
            </a: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 = 10</a:t>
            </a:r>
            <a:r>
              <a:rPr lang="en-US" sz="2000" baseline="30000" dirty="0">
                <a:solidFill>
                  <a:srgbClr val="006600"/>
                </a:solidFill>
                <a:sym typeface="Symbol" pitchFamily="18" charset="2"/>
              </a:rPr>
              <a:t>16</a:t>
            </a: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 GeV, there will be another phase</a:t>
            </a:r>
            <a:br>
              <a:rPr lang="en-US" sz="2000" dirty="0">
                <a:solidFill>
                  <a:srgbClr val="006600"/>
                </a:solidFill>
                <a:sym typeface="Symbol" pitchFamily="18" charset="2"/>
              </a:rPr>
            </a:b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transition – the Grand Unification transition</a:t>
            </a:r>
          </a:p>
        </p:txBody>
      </p:sp>
      <p:pic>
        <p:nvPicPr>
          <p:cNvPr id="5519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819400"/>
            <a:ext cx="48387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6096000" y="5265003"/>
            <a:ext cx="2286000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No Supersymmetry</a:t>
            </a:r>
            <a:endParaRPr lang="en-US" sz="2000" b="1" dirty="0">
              <a:solidFill>
                <a:srgbClr val="006600"/>
              </a:solidFill>
              <a:sym typeface="Symbol" pitchFamily="18" charset="2"/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8686800" y="5257800"/>
            <a:ext cx="2286000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With Supersymmetry</a:t>
            </a:r>
            <a:endParaRPr lang="en-US" sz="2000" b="1" dirty="0">
              <a:solidFill>
                <a:srgbClr val="006600"/>
              </a:solidFill>
              <a:sym typeface="Symbol" pitchFamily="18" charset="2"/>
            </a:endParaRPr>
          </a:p>
        </p:txBody>
      </p:sp>
      <p:graphicFrame>
        <p:nvGraphicFramePr>
          <p:cNvPr id="551942" name="Object 6"/>
          <p:cNvGraphicFramePr>
            <a:graphicFrameLocks noChangeAspect="1"/>
          </p:cNvGraphicFramePr>
          <p:nvPr/>
        </p:nvGraphicFramePr>
        <p:xfrm>
          <a:off x="533400" y="5029200"/>
          <a:ext cx="3577770" cy="82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44440" imgH="469800" progId="Equation.DSMT4">
                  <p:embed/>
                </p:oleObj>
              </mc:Choice>
              <mc:Fallback>
                <p:oleObj name="Equation" r:id="rId3" imgW="2044440" imgH="469800" progId="Equation.DSMT4">
                  <p:embed/>
                  <p:pic>
                    <p:nvPicPr>
                      <p:cNvPr id="5519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029200"/>
                        <a:ext cx="3577770" cy="82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609600" y="6219113"/>
            <a:ext cx="4267200" cy="410404"/>
          </a:xfrm>
          <a:prstGeom prst="rect">
            <a:avLst/>
          </a:prstGeom>
          <a:solidFill>
            <a:srgbClr val="006600"/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accent3"/>
                </a:solidFill>
                <a:sym typeface="Symbol" pitchFamily="18" charset="2"/>
              </a:rPr>
              <a:t>Baryogenesis</a:t>
            </a:r>
            <a:r>
              <a:rPr lang="en-US" sz="2000" dirty="0">
                <a:solidFill>
                  <a:schemeClr val="accent3"/>
                </a:solidFill>
                <a:sym typeface="Symbol" pitchFamily="18" charset="2"/>
              </a:rPr>
              <a:t> might occur at this scale</a:t>
            </a:r>
            <a:endParaRPr lang="en-US" sz="2000" b="1" dirty="0">
              <a:solidFill>
                <a:schemeClr val="accent3"/>
              </a:solidFill>
              <a:sym typeface="Symbol" pitchFamily="18" charset="2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6477000" y="6229407"/>
            <a:ext cx="3581400" cy="400110"/>
          </a:xfrm>
          <a:prstGeom prst="rect">
            <a:avLst/>
          </a:prstGeom>
          <a:solidFill>
            <a:srgbClr val="006600"/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  <a:sym typeface="Symbol" pitchFamily="18" charset="2"/>
              </a:rPr>
              <a:t>Scale could be right for inflation</a:t>
            </a:r>
            <a:endParaRPr lang="en-US" sz="2000" b="1" dirty="0">
              <a:solidFill>
                <a:schemeClr val="accent3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4130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7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7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7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7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7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7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5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5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7472" grpId="0" build="p"/>
      <p:bldP spid="6" grpId="0" uiExpand="1" build="p"/>
      <p:bldP spid="11" grpId="0"/>
      <p:bldP spid="12" grpId="0"/>
      <p:bldP spid="14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274638" y="1754614"/>
            <a:ext cx="1069816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The universe today is very nearly flat: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How flat was it in the past?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Recall the Friedman equation: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The radiation fraction </a:t>
            </a:r>
            <a:r>
              <a:rPr lang="en-US" sz="2000" i="1" baseline="-25000" dirty="0">
                <a:solidFill>
                  <a:srgbClr val="0000FF"/>
                </a:solidFill>
                <a:sym typeface="Symbol" pitchFamily="18" charset="2"/>
              </a:rPr>
              <a:t>r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 is defined as</a:t>
            </a:r>
            <a:br>
              <a:rPr lang="en-US" sz="2000" baseline="-25000" dirty="0">
                <a:solidFill>
                  <a:srgbClr val="0000FF"/>
                </a:solidFill>
                <a:sym typeface="Symbol" pitchFamily="18" charset="2"/>
              </a:rPr>
            </a:br>
            <a:endParaRPr lang="en-US" sz="2000" dirty="0">
              <a:solidFill>
                <a:srgbClr val="0000FF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The curvature (the last term) is given by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Taking the ratio of these equations, we have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Recall that radiation scales as </a:t>
            </a:r>
            <a:r>
              <a:rPr lang="en-US" sz="2000" i="1" dirty="0">
                <a:solidFill>
                  <a:srgbClr val="9900CC"/>
                </a:solidFill>
                <a:sym typeface="Symbol" pitchFamily="18" charset="2"/>
              </a:rPr>
              <a:t>a</a:t>
            </a:r>
            <a:r>
              <a:rPr lang="en-US" sz="2000" baseline="30000" dirty="0">
                <a:solidFill>
                  <a:srgbClr val="9900CC"/>
                </a:solidFill>
                <a:sym typeface="Symbol" pitchFamily="18" charset="2"/>
              </a:rPr>
              <a:t>-4</a:t>
            </a:r>
            <a:endParaRPr lang="en-US" sz="2000" dirty="0">
              <a:solidFill>
                <a:srgbClr val="9900CC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So it all scales approximately, as </a:t>
            </a:r>
            <a:r>
              <a:rPr lang="en-US" sz="2000" i="1" dirty="0">
                <a:solidFill>
                  <a:srgbClr val="9900CC"/>
                </a:solidFill>
                <a:sym typeface="Symbol" pitchFamily="18" charset="2"/>
              </a:rPr>
              <a:t>T</a:t>
            </a:r>
            <a:r>
              <a:rPr lang="en-US" sz="2000" baseline="30000" dirty="0">
                <a:solidFill>
                  <a:srgbClr val="9900CC"/>
                </a:solidFill>
                <a:sym typeface="Symbol" pitchFamily="18" charset="2"/>
              </a:rPr>
              <a:t>–2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Not exactly, due to reheating</a:t>
            </a:r>
          </a:p>
        </p:txBody>
      </p:sp>
      <p:graphicFrame>
        <p:nvGraphicFramePr>
          <p:cNvPr id="579587" name="Object 3"/>
          <p:cNvGraphicFramePr>
            <a:graphicFrameLocks noChangeAspect="1"/>
          </p:cNvGraphicFramePr>
          <p:nvPr/>
        </p:nvGraphicFramePr>
        <p:xfrm>
          <a:off x="5783399" y="1687139"/>
          <a:ext cx="177786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15920" imgH="253800" progId="Equation.DSMT4">
                  <p:embed/>
                </p:oleObj>
              </mc:Choice>
              <mc:Fallback>
                <p:oleObj name="Equation" r:id="rId2" imgW="1015920" imgH="253800" progId="Equation.DSMT4">
                  <p:embed/>
                  <p:pic>
                    <p:nvPicPr>
                      <p:cNvPr id="5795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3399" y="1687139"/>
                        <a:ext cx="1777860" cy="4441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548" y="0"/>
            <a:ext cx="10972800" cy="769441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Inflation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76200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How Flat Was the Universe?</a:t>
            </a:r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5486400" y="2277361"/>
          <a:ext cx="197757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30040" imgH="393480" progId="Equation.DSMT4">
                  <p:embed/>
                </p:oleObj>
              </mc:Choice>
              <mc:Fallback>
                <p:oleObj name="Equation" r:id="rId4" imgW="1130040" imgH="393480" progId="Equation.DSMT4">
                  <p:embed/>
                  <p:pic>
                    <p:nvPicPr>
                      <p:cNvPr id="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277361"/>
                        <a:ext cx="1977570" cy="688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5575230" y="3227075"/>
          <a:ext cx="179991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28520" imgH="393480" progId="Equation.DSMT4">
                  <p:embed/>
                </p:oleObj>
              </mc:Choice>
              <mc:Fallback>
                <p:oleObj name="Equation" r:id="rId6" imgW="1028520" imgH="393480" progId="Equation.DSMT4">
                  <p:embed/>
                  <p:pic>
                    <p:nvPicPr>
                      <p:cNvPr id="1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230" y="3227075"/>
                        <a:ext cx="1799910" cy="688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/>
        </p:nvGraphicFramePr>
        <p:xfrm>
          <a:off x="5483731" y="4038122"/>
          <a:ext cx="195552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17440" imgH="393480" progId="Equation.DSMT4">
                  <p:embed/>
                </p:oleObj>
              </mc:Choice>
              <mc:Fallback>
                <p:oleObj name="Equation" r:id="rId8" imgW="1117440" imgH="393480" progId="Equation.DSMT4">
                  <p:embed/>
                  <p:pic>
                    <p:nvPicPr>
                      <p:cNvPr id="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3731" y="4038122"/>
                        <a:ext cx="1955520" cy="688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/>
        </p:nvGraphicFramePr>
        <p:xfrm>
          <a:off x="7416839" y="4144039"/>
          <a:ext cx="16097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99920" imgH="253800" progId="Equation.DSMT4">
                  <p:embed/>
                </p:oleObj>
              </mc:Choice>
              <mc:Fallback>
                <p:oleObj name="Equation" r:id="rId10" imgW="799920" imgH="253800" progId="Equation.DSMT4">
                  <p:embed/>
                  <p:pic>
                    <p:nvPicPr>
                      <p:cNvPr id="1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6839" y="4144039"/>
                        <a:ext cx="160972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/>
        </p:nvGraphicFramePr>
        <p:xfrm>
          <a:off x="5705594" y="5183545"/>
          <a:ext cx="1933470" cy="75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04840" imgH="431640" progId="Equation.DSMT4">
                  <p:embed/>
                </p:oleObj>
              </mc:Choice>
              <mc:Fallback>
                <p:oleObj name="Equation" r:id="rId12" imgW="1104840" imgH="431640" progId="Equation.DSMT4">
                  <p:embed/>
                  <p:pic>
                    <p:nvPicPr>
                      <p:cNvPr id="1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5594" y="5183545"/>
                        <a:ext cx="1933470" cy="755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/>
        </p:nvGraphicFramePr>
        <p:xfrm>
          <a:off x="7662181" y="5302505"/>
          <a:ext cx="63817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17160" imgH="203040" progId="Equation.DSMT4">
                  <p:embed/>
                </p:oleObj>
              </mc:Choice>
              <mc:Fallback>
                <p:oleObj name="Equation" r:id="rId14" imgW="317160" imgH="203040" progId="Equation.DSMT4">
                  <p:embed/>
                  <p:pic>
                    <p:nvPicPr>
                      <p:cNvPr id="1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2181" y="5302505"/>
                        <a:ext cx="638175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/>
        </p:nvGraphicFramePr>
        <p:xfrm>
          <a:off x="8357720" y="5377222"/>
          <a:ext cx="666540" cy="333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80880" imgH="190440" progId="Equation.DSMT4">
                  <p:embed/>
                </p:oleObj>
              </mc:Choice>
              <mc:Fallback>
                <p:oleObj name="Equation" r:id="rId16" imgW="380880" imgH="190440" progId="Equation.DSMT4">
                  <p:embed/>
                  <p:pic>
                    <p:nvPicPr>
                      <p:cNvPr id="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7720" y="5377222"/>
                        <a:ext cx="666540" cy="3332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25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228600" y="1091359"/>
            <a:ext cx="1021794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When you include all the corrections for </a:t>
            </a:r>
            <a:r>
              <a:rPr lang="en-US" sz="2000" dirty="0" err="1">
                <a:solidFill>
                  <a:srgbClr val="006600"/>
                </a:solidFill>
                <a:sym typeface="Symbol" pitchFamily="18" charset="2"/>
              </a:rPr>
              <a:t>reheatings</a:t>
            </a: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, you 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For definiteness, pick </a:t>
            </a:r>
            <a:r>
              <a:rPr lang="en-US" sz="2000" i="1" dirty="0" err="1">
                <a:solidFill>
                  <a:srgbClr val="0000FF"/>
                </a:solidFill>
                <a:sym typeface="Symbol" pitchFamily="18" charset="2"/>
              </a:rPr>
              <a:t>g</a:t>
            </a:r>
            <a:r>
              <a:rPr lang="en-US" sz="2000" baseline="-25000" dirty="0" err="1">
                <a:solidFill>
                  <a:srgbClr val="0000FF"/>
                </a:solidFill>
                <a:sym typeface="Symbol" pitchFamily="18" charset="2"/>
              </a:rPr>
              <a:t>eff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 =200 and </a:t>
            </a:r>
            <a:r>
              <a:rPr lang="en-US" sz="2000" i="1" dirty="0" err="1">
                <a:solidFill>
                  <a:srgbClr val="0000FF"/>
                </a:solidFill>
                <a:sym typeface="Symbol" pitchFamily="18" charset="2"/>
              </a:rPr>
              <a:t>k</a:t>
            </a:r>
            <a:r>
              <a:rPr lang="en-US" sz="2000" i="1" baseline="-25000" dirty="0" err="1">
                <a:solidFill>
                  <a:srgbClr val="0000FF"/>
                </a:solidFill>
                <a:sym typeface="Symbol" pitchFamily="18" charset="2"/>
              </a:rPr>
              <a:t>B</a:t>
            </a:r>
            <a:r>
              <a:rPr lang="en-US" sz="2000" i="1" dirty="0" err="1">
                <a:solidFill>
                  <a:srgbClr val="0000FF"/>
                </a:solidFill>
                <a:sym typeface="Symbol" pitchFamily="18" charset="2"/>
              </a:rPr>
              <a:t>T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 = 3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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10</a:t>
            </a:r>
            <a:r>
              <a:rPr lang="en-US" sz="2000" baseline="30000" dirty="0">
                <a:solidFill>
                  <a:srgbClr val="0000FF"/>
                </a:solidFill>
                <a:sym typeface="Symbol" pitchFamily="18" charset="2"/>
              </a:rPr>
              <a:t>15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 GeV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Current values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In the early universe expect </a:t>
            </a:r>
            <a:r>
              <a:rPr lang="en-US" sz="2000" i="1" baseline="-25000" dirty="0">
                <a:solidFill>
                  <a:srgbClr val="0000FF"/>
                </a:solidFill>
                <a:sym typeface="Symbol" pitchFamily="18" charset="2"/>
              </a:rPr>
              <a:t>r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 =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So we find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  <a:sym typeface="Symbol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You should memorize this value to about 55 digits or so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How did it happen to be so close to 1?</a:t>
            </a:r>
            <a:endParaRPr lang="en-US" sz="2000" dirty="0">
              <a:solidFill>
                <a:srgbClr val="006600"/>
              </a:solidFill>
              <a:sym typeface="Symbol" pitchFamily="18" charset="2"/>
            </a:endParaRPr>
          </a:p>
        </p:txBody>
      </p:sp>
      <p:graphicFrame>
        <p:nvGraphicFramePr>
          <p:cNvPr id="579589" name="Object 5"/>
          <p:cNvGraphicFramePr>
            <a:graphicFrameLocks noChangeAspect="1"/>
          </p:cNvGraphicFramePr>
          <p:nvPr/>
        </p:nvGraphicFramePr>
        <p:xfrm>
          <a:off x="7162800" y="989218"/>
          <a:ext cx="1266300" cy="75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23600" imgH="431640" progId="Equation.DSMT4">
                  <p:embed/>
                </p:oleObj>
              </mc:Choice>
              <mc:Fallback>
                <p:oleObj name="Equation" r:id="rId2" imgW="723600" imgH="431640" progId="Equation.DSMT4">
                  <p:embed/>
                  <p:pic>
                    <p:nvPicPr>
                      <p:cNvPr id="5795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989218"/>
                        <a:ext cx="1266300" cy="755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9590" name="Object 6"/>
          <p:cNvGraphicFramePr>
            <a:graphicFrameLocks noChangeAspect="1"/>
          </p:cNvGraphicFramePr>
          <p:nvPr/>
        </p:nvGraphicFramePr>
        <p:xfrm>
          <a:off x="1806645" y="1600200"/>
          <a:ext cx="3778110" cy="910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8920" imgH="520560" progId="Equation.DSMT4">
                  <p:embed/>
                </p:oleObj>
              </mc:Choice>
              <mc:Fallback>
                <p:oleObj name="Equation" r:id="rId4" imgW="2158920" imgH="520560" progId="Equation.DSMT4">
                  <p:embed/>
                  <p:pic>
                    <p:nvPicPr>
                      <p:cNvPr id="5795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6645" y="1600200"/>
                        <a:ext cx="3778110" cy="9109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9591" name="Object 7"/>
          <p:cNvGraphicFramePr>
            <a:graphicFrameLocks noChangeAspect="1"/>
          </p:cNvGraphicFramePr>
          <p:nvPr/>
        </p:nvGraphicFramePr>
        <p:xfrm>
          <a:off x="457200" y="5163458"/>
          <a:ext cx="8778420" cy="35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16240" imgH="203040" progId="Equation.DSMT4">
                  <p:embed/>
                </p:oleObj>
              </mc:Choice>
              <mc:Fallback>
                <p:oleObj name="Equation" r:id="rId6" imgW="5016240" imgH="203040" progId="Equation.DSMT4">
                  <p:embed/>
                  <p:pic>
                    <p:nvPicPr>
                      <p:cNvPr id="5795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163458"/>
                        <a:ext cx="8778420" cy="355320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2471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The Flatness Problem</a:t>
            </a: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6851580" y="2594695"/>
          <a:ext cx="1888740" cy="1288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79280" imgH="736560" progId="Equation.DSMT4">
                  <p:embed/>
                </p:oleObj>
              </mc:Choice>
              <mc:Fallback>
                <p:oleObj name="Equation" r:id="rId8" imgW="1079280" imgH="736560" progId="Equation.DSMT4">
                  <p:embed/>
                  <p:pic>
                    <p:nvPicPr>
                      <p:cNvPr id="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1580" y="2594695"/>
                        <a:ext cx="1888740" cy="128898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457200" y="5080570"/>
            <a:ext cx="8778420" cy="48957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94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0"/>
                                        <p:tgtEl>
                                          <p:spTgt spid="579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52400" y="990600"/>
            <a:ext cx="106981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The universe looks pretty uniform today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The universe used to be smaller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Could it have been smoothed out in the past?</a:t>
            </a: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274638" y="2247624"/>
            <a:ext cx="106981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Let’s look at the universe at the time of Grand Unified scale (</a:t>
            </a:r>
            <a:r>
              <a:rPr lang="en-US" sz="2000" i="1" dirty="0" err="1">
                <a:solidFill>
                  <a:srgbClr val="006600"/>
                </a:solidFill>
                <a:sym typeface="Symbol" pitchFamily="18" charset="2"/>
              </a:rPr>
              <a:t>k</a:t>
            </a:r>
            <a:r>
              <a:rPr lang="en-US" sz="2000" i="1" baseline="-25000" dirty="0" err="1">
                <a:solidFill>
                  <a:srgbClr val="006600"/>
                </a:solidFill>
                <a:sym typeface="Symbol" pitchFamily="18" charset="2"/>
              </a:rPr>
              <a:t>B</a:t>
            </a:r>
            <a:r>
              <a:rPr lang="en-US" sz="2000" i="1" dirty="0" err="1">
                <a:solidFill>
                  <a:srgbClr val="006600"/>
                </a:solidFill>
                <a:sym typeface="Symbol" pitchFamily="18" charset="2"/>
              </a:rPr>
              <a:t>T</a:t>
            </a: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 = 10</a:t>
            </a:r>
            <a:r>
              <a:rPr lang="en-US" sz="2000" baseline="30000" dirty="0">
                <a:solidFill>
                  <a:srgbClr val="006600"/>
                </a:solidFill>
                <a:sym typeface="Symbol" pitchFamily="18" charset="2"/>
              </a:rPr>
              <a:t>16</a:t>
            </a: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 </a:t>
            </a:r>
            <a:r>
              <a:rPr lang="en-US" sz="2000" dirty="0" err="1">
                <a:solidFill>
                  <a:srgbClr val="006600"/>
                </a:solidFill>
                <a:sym typeface="Symbol" pitchFamily="18" charset="2"/>
              </a:rPr>
              <a:t>GeV</a:t>
            </a: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At the time the universe was about 10</a:t>
            </a:r>
            <a:r>
              <a:rPr lang="en-US" sz="2000" baseline="30000" dirty="0">
                <a:solidFill>
                  <a:srgbClr val="006600"/>
                </a:solidFill>
                <a:sym typeface="Symbol" pitchFamily="18" charset="2"/>
              </a:rPr>
              <a:t>-39</a:t>
            </a: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 seconds old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Universe then</a:t>
            </a:r>
            <a:r>
              <a:rPr lang="en-US" sz="2000" i="1" dirty="0">
                <a:solidFill>
                  <a:srgbClr val="006600"/>
                </a:solidFill>
                <a:sym typeface="Symbol" pitchFamily="18" charset="2"/>
              </a:rPr>
              <a:t> could be</a:t>
            </a:r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 smooth on scales of about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-3895"/>
            <a:ext cx="10972800" cy="762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/>
              <a:t>The Horizon Problem</a:t>
            </a:r>
          </a:p>
        </p:txBody>
      </p:sp>
      <p:graphicFrame>
        <p:nvGraphicFramePr>
          <p:cNvPr id="581639" name="Object 7"/>
          <p:cNvGraphicFramePr>
            <a:graphicFrameLocks noChangeAspect="1"/>
          </p:cNvGraphicFramePr>
          <p:nvPr/>
        </p:nvGraphicFramePr>
        <p:xfrm>
          <a:off x="3048000" y="3505200"/>
          <a:ext cx="844200" cy="310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2400" imgH="177480" progId="Equation.DSMT4">
                  <p:embed/>
                </p:oleObj>
              </mc:Choice>
              <mc:Fallback>
                <p:oleObj name="Equation" r:id="rId2" imgW="482400" imgH="177480" progId="Equation.DSMT4">
                  <p:embed/>
                  <p:pic>
                    <p:nvPicPr>
                      <p:cNvPr id="5816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505200"/>
                        <a:ext cx="844200" cy="310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1640" name="Object 8"/>
          <p:cNvGraphicFramePr>
            <a:graphicFrameLocks noChangeAspect="1"/>
          </p:cNvGraphicFramePr>
          <p:nvPr/>
        </p:nvGraphicFramePr>
        <p:xfrm>
          <a:off x="4035425" y="3429000"/>
          <a:ext cx="4111380" cy="48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49360" imgH="279360" progId="Equation.DSMT4">
                  <p:embed/>
                </p:oleObj>
              </mc:Choice>
              <mc:Fallback>
                <p:oleObj name="Equation" r:id="rId4" imgW="2349360" imgH="279360" progId="Equation.DSMT4">
                  <p:embed/>
                  <p:pic>
                    <p:nvPicPr>
                      <p:cNvPr id="5816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5425" y="3429000"/>
                        <a:ext cx="4111380" cy="488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04800" y="3981271"/>
            <a:ext cx="777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Since then, the universe has grown </a:t>
            </a:r>
            <a:r>
              <a:rPr lang="en-US" sz="2000" i="1" dirty="0">
                <a:solidFill>
                  <a:srgbClr val="9900CC"/>
                </a:solidFill>
                <a:sym typeface="Symbol" pitchFamily="18" charset="2"/>
              </a:rPr>
              <a:t>immensely</a:t>
            </a: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 in size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Assume </a:t>
            </a:r>
            <a:r>
              <a:rPr lang="en-US" sz="2000" i="1" dirty="0" err="1">
                <a:solidFill>
                  <a:srgbClr val="9900CC"/>
                </a:solidFill>
                <a:sym typeface="Symbol" pitchFamily="18" charset="2"/>
              </a:rPr>
              <a:t>aT</a:t>
            </a: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 is roughly constant (not exactly)</a:t>
            </a:r>
          </a:p>
        </p:txBody>
      </p:sp>
      <p:graphicFrame>
        <p:nvGraphicFramePr>
          <p:cNvPr id="581641" name="Object 9"/>
          <p:cNvGraphicFramePr>
            <a:graphicFrameLocks noChangeAspect="1"/>
          </p:cNvGraphicFramePr>
          <p:nvPr/>
        </p:nvGraphicFramePr>
        <p:xfrm>
          <a:off x="1007870" y="4811879"/>
          <a:ext cx="1133370" cy="75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47640" imgH="431640" progId="Equation.DSMT4">
                  <p:embed/>
                </p:oleObj>
              </mc:Choice>
              <mc:Fallback>
                <p:oleObj name="Equation" r:id="rId6" imgW="647640" imgH="431640" progId="Equation.DSMT4">
                  <p:embed/>
                  <p:pic>
                    <p:nvPicPr>
                      <p:cNvPr id="5816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7870" y="4811879"/>
                        <a:ext cx="1133370" cy="755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1642" name="Object 10"/>
          <p:cNvGraphicFramePr>
            <a:graphicFrameLocks noChangeAspect="1"/>
          </p:cNvGraphicFramePr>
          <p:nvPr/>
        </p:nvGraphicFramePr>
        <p:xfrm>
          <a:off x="2133600" y="4752548"/>
          <a:ext cx="1044540" cy="82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96880" imgH="469800" progId="Equation.DSMT4">
                  <p:embed/>
                </p:oleObj>
              </mc:Choice>
              <mc:Fallback>
                <p:oleObj name="Equation" r:id="rId8" imgW="596880" imgH="469800" progId="Equation.DSMT4">
                  <p:embed/>
                  <p:pic>
                    <p:nvPicPr>
                      <p:cNvPr id="58164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752548"/>
                        <a:ext cx="1044540" cy="82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1643" name="Object 11"/>
          <p:cNvGraphicFramePr>
            <a:graphicFrameLocks noChangeAspect="1"/>
          </p:cNvGraphicFramePr>
          <p:nvPr/>
        </p:nvGraphicFramePr>
        <p:xfrm>
          <a:off x="3178140" y="4720778"/>
          <a:ext cx="4511430" cy="933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77960" imgH="533160" progId="Equation.DSMT4">
                  <p:embed/>
                </p:oleObj>
              </mc:Choice>
              <mc:Fallback>
                <p:oleObj name="Equation" r:id="rId10" imgW="2577960" imgH="533160" progId="Equation.DSMT4">
                  <p:embed/>
                  <p:pic>
                    <p:nvPicPr>
                      <p:cNvPr id="58164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140" y="4720778"/>
                        <a:ext cx="4511430" cy="9330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1644" name="Object 12"/>
          <p:cNvGraphicFramePr>
            <a:graphicFrameLocks noChangeAspect="1"/>
          </p:cNvGraphicFramePr>
          <p:nvPr/>
        </p:nvGraphicFramePr>
        <p:xfrm>
          <a:off x="7649762" y="4995569"/>
          <a:ext cx="1200150" cy="35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85800" imgH="203040" progId="Equation.DSMT4">
                  <p:embed/>
                </p:oleObj>
              </mc:Choice>
              <mc:Fallback>
                <p:oleObj name="Equation" r:id="rId12" imgW="685800" imgH="203040" progId="Equation.DSMT4">
                  <p:embed/>
                  <p:pic>
                    <p:nvPicPr>
                      <p:cNvPr id="58164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9762" y="4995569"/>
                        <a:ext cx="1200150" cy="355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304800" y="5791200"/>
            <a:ext cx="6629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So universe today could be smooth on scale of: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Actual universe today smooth on scale of:</a:t>
            </a:r>
          </a:p>
        </p:txBody>
      </p:sp>
      <p:graphicFrame>
        <p:nvGraphicFramePr>
          <p:cNvPr id="581645" name="Object 13"/>
          <p:cNvGraphicFramePr>
            <a:graphicFrameLocks noChangeAspect="1"/>
          </p:cNvGraphicFramePr>
          <p:nvPr/>
        </p:nvGraphicFramePr>
        <p:xfrm>
          <a:off x="6941720" y="5506657"/>
          <a:ext cx="102186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83920" imgH="393480" progId="Equation.DSMT4">
                  <p:embed/>
                </p:oleObj>
              </mc:Choice>
              <mc:Fallback>
                <p:oleObj name="Equation" r:id="rId14" imgW="583920" imgH="393480" progId="Equation.DSMT4">
                  <p:embed/>
                  <p:pic>
                    <p:nvPicPr>
                      <p:cNvPr id="58164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1720" y="5506657"/>
                        <a:ext cx="1021860" cy="688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1646" name="Object 14"/>
          <p:cNvGraphicFramePr>
            <a:graphicFrameLocks noChangeAspect="1"/>
          </p:cNvGraphicFramePr>
          <p:nvPr/>
        </p:nvGraphicFramePr>
        <p:xfrm>
          <a:off x="8026333" y="5664150"/>
          <a:ext cx="888930" cy="310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07960" imgH="177480" progId="Equation.DSMT4">
                  <p:embed/>
                </p:oleObj>
              </mc:Choice>
              <mc:Fallback>
                <p:oleObj name="Equation" r:id="rId16" imgW="507960" imgH="177480" progId="Equation.DSMT4">
                  <p:embed/>
                  <p:pic>
                    <p:nvPicPr>
                      <p:cNvPr id="58164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6333" y="5664150"/>
                        <a:ext cx="888930" cy="310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1647" name="Object 15"/>
          <p:cNvGraphicFramePr>
            <a:graphicFrameLocks noChangeAspect="1"/>
          </p:cNvGraphicFramePr>
          <p:nvPr/>
        </p:nvGraphicFramePr>
        <p:xfrm>
          <a:off x="5419971" y="6343790"/>
          <a:ext cx="12747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34680" imgH="228600" progId="Equation.DSMT4">
                  <p:embed/>
                </p:oleObj>
              </mc:Choice>
              <mc:Fallback>
                <p:oleObj name="Equation" r:id="rId18" imgW="634680" imgH="228600" progId="Equation.DSMT4">
                  <p:embed/>
                  <p:pic>
                    <p:nvPicPr>
                      <p:cNvPr id="58164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9971" y="6343790"/>
                        <a:ext cx="1274763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1648" name="Object 16"/>
          <p:cNvGraphicFramePr>
            <a:graphicFrameLocks noChangeAspect="1"/>
          </p:cNvGraphicFramePr>
          <p:nvPr/>
        </p:nvGraphicFramePr>
        <p:xfrm>
          <a:off x="6722070" y="6375441"/>
          <a:ext cx="1355130" cy="35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74360" imgH="203040" progId="Equation.DSMT4">
                  <p:embed/>
                </p:oleObj>
              </mc:Choice>
              <mc:Fallback>
                <p:oleObj name="Equation" r:id="rId20" imgW="774360" imgH="203040" progId="Equation.DSMT4">
                  <p:embed/>
                  <p:pic>
                    <p:nvPicPr>
                      <p:cNvPr id="58164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2070" y="6375441"/>
                        <a:ext cx="1355130" cy="355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137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81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81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81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81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8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81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9" grpId="0" build="p"/>
      <p:bldP spid="14" grpId="0" build="p"/>
      <p:bldP spid="1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400" dirty="0">
                <a:sym typeface="Symbol"/>
              </a:rPr>
              <a:t>The Origin of Structure Problem</a:t>
            </a:r>
          </a:p>
        </p:txBody>
      </p:sp>
      <p:pic>
        <p:nvPicPr>
          <p:cNvPr id="11" name="Picture 5" descr="http://static2.businessinsider.com/image/514b2807eab8ea4348000009-3600-1800-980-/735683main_pia16873-full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9050"/>
            <a:ext cx="10972800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152400" y="769441"/>
            <a:ext cx="655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  <a:sym typeface="Symbol"/>
              </a:rPr>
              <a:t>Where did all this variation come from?</a:t>
            </a:r>
          </a:p>
        </p:txBody>
      </p:sp>
    </p:spTree>
    <p:extLst>
      <p:ext uri="{BB962C8B-B14F-4D97-AF65-F5344CB8AC3E}">
        <p14:creationId xmlns:p14="http://schemas.microsoft.com/office/powerpoint/2010/main" val="305647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37123</TotalTime>
  <Words>3152</Words>
  <Application>Microsoft Office PowerPoint</Application>
  <PresentationFormat>Custom</PresentationFormat>
  <Paragraphs>467</Paragraphs>
  <Slides>34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Times New Roman</vt:lpstr>
      <vt:lpstr>Blank Presentation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Wake Forest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Wake Forest University</dc:creator>
  <cp:lastModifiedBy>Carlson, Eric</cp:lastModifiedBy>
  <cp:revision>1342</cp:revision>
  <cp:lastPrinted>1998-03-31T16:12:30Z</cp:lastPrinted>
  <dcterms:created xsi:type="dcterms:W3CDTF">1997-09-10T20:18:06Z</dcterms:created>
  <dcterms:modified xsi:type="dcterms:W3CDTF">2023-11-03T14:46:00Z</dcterms:modified>
</cp:coreProperties>
</file>