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Oswald"/>
      <p:regular r:id="rId20"/>
      <p:bold r:id="rId21"/>
    </p:embeddedFont>
    <p:embeddedFont>
      <p:font typeface="Roboto" panose="020B0604020202020204" charset="0"/>
      <p:regular r:id="rId22"/>
      <p:bold r:id="rId23"/>
      <p:italic r:id="rId24"/>
      <p:boldItalic r:id="rId25"/>
    </p:embeddedFont>
    <p:embeddedFont>
      <p:font typeface="Georgia" panose="02040502050405020303" pitchFamily="18" charset="0"/>
      <p:regular r:id="rId26"/>
      <p:bold r:id="rId27"/>
      <p:italic r:id="rId28"/>
      <p:boldItalic r:id="rId29"/>
    </p:embeddedFont>
    <p:embeddedFont>
      <p:font typeface="Amatic SC" panose="020B0604020202020204" charset="-79"/>
      <p:regular r:id="rId30"/>
      <p:bold r:id="rId31"/>
    </p:embeddedFont>
    <p:embeddedFont>
      <p:font typeface="Average"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Henry Fuseli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image represents how many people experienced how many symptoms: more people experienced fewer...fewer people experienced more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5 questions listed = indicator experiences </a:t>
            </a:r>
            <a:endParaRPr/>
          </a:p>
          <a:p>
            <a:pPr marL="0" lvl="0" indent="0">
              <a:spcBef>
                <a:spcPts val="0"/>
              </a:spcBef>
              <a:spcAft>
                <a:spcPts val="0"/>
              </a:spcAft>
              <a:buNone/>
            </a:pPr>
            <a:r>
              <a:rPr lang="en"/>
              <a:t>Additional questions included: seeing a ghost, seeing or dreaming of a UFO, and leaving the body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Information taken from an article published by The University of Waterloo, Canada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Shape 42"/>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accent3"/>
                </a:solidFill>
                <a:latin typeface="Average"/>
                <a:ea typeface="Average"/>
                <a:cs typeface="Average"/>
                <a:sym typeface="Average"/>
              </a:defRPr>
            </a:lvl1pPr>
            <a:lvl2pPr lvl="1" algn="r">
              <a:spcBef>
                <a:spcPts val="0"/>
              </a:spcBef>
              <a:buNone/>
              <a:defRPr sz="1000">
                <a:solidFill>
                  <a:schemeClr val="accent3"/>
                </a:solidFill>
                <a:latin typeface="Average"/>
                <a:ea typeface="Average"/>
                <a:cs typeface="Average"/>
                <a:sym typeface="Average"/>
              </a:defRPr>
            </a:lvl2pPr>
            <a:lvl3pPr lvl="2" algn="r">
              <a:spcBef>
                <a:spcPts val="0"/>
              </a:spcBef>
              <a:buNone/>
              <a:defRPr sz="1000">
                <a:solidFill>
                  <a:schemeClr val="accent3"/>
                </a:solidFill>
                <a:latin typeface="Average"/>
                <a:ea typeface="Average"/>
                <a:cs typeface="Average"/>
                <a:sym typeface="Average"/>
              </a:defRPr>
            </a:lvl3pPr>
            <a:lvl4pPr lvl="3" algn="r">
              <a:spcBef>
                <a:spcPts val="0"/>
              </a:spcBef>
              <a:buNone/>
              <a:defRPr sz="1000">
                <a:solidFill>
                  <a:schemeClr val="accent3"/>
                </a:solidFill>
                <a:latin typeface="Average"/>
                <a:ea typeface="Average"/>
                <a:cs typeface="Average"/>
                <a:sym typeface="Average"/>
              </a:defRPr>
            </a:lvl4pPr>
            <a:lvl5pPr lvl="4" algn="r">
              <a:spcBef>
                <a:spcPts val="0"/>
              </a:spcBef>
              <a:buNone/>
              <a:defRPr sz="1000">
                <a:solidFill>
                  <a:schemeClr val="accent3"/>
                </a:solidFill>
                <a:latin typeface="Average"/>
                <a:ea typeface="Average"/>
                <a:cs typeface="Average"/>
                <a:sym typeface="Average"/>
              </a:defRPr>
            </a:lvl5pPr>
            <a:lvl6pPr lvl="5" algn="r">
              <a:spcBef>
                <a:spcPts val="0"/>
              </a:spcBef>
              <a:buNone/>
              <a:defRPr sz="1000">
                <a:solidFill>
                  <a:schemeClr val="accent3"/>
                </a:solidFill>
                <a:latin typeface="Average"/>
                <a:ea typeface="Average"/>
                <a:cs typeface="Average"/>
                <a:sym typeface="Average"/>
              </a:defRPr>
            </a:lvl6pPr>
            <a:lvl7pPr lvl="6" algn="r">
              <a:spcBef>
                <a:spcPts val="0"/>
              </a:spcBef>
              <a:buNone/>
              <a:defRPr sz="1000">
                <a:solidFill>
                  <a:schemeClr val="accent3"/>
                </a:solidFill>
                <a:latin typeface="Average"/>
                <a:ea typeface="Average"/>
                <a:cs typeface="Average"/>
                <a:sym typeface="Average"/>
              </a:defRPr>
            </a:lvl7pPr>
            <a:lvl8pPr lvl="7" algn="r">
              <a:spcBef>
                <a:spcPts val="0"/>
              </a:spcBef>
              <a:buNone/>
              <a:defRPr sz="1000">
                <a:solidFill>
                  <a:schemeClr val="accent3"/>
                </a:solidFill>
                <a:latin typeface="Average"/>
                <a:ea typeface="Average"/>
                <a:cs typeface="Average"/>
                <a:sym typeface="Average"/>
              </a:defRPr>
            </a:lvl8pPr>
            <a:lvl9pPr lvl="8" algn="r">
              <a:spcBef>
                <a:spcPts val="0"/>
              </a:spcBef>
              <a:buNone/>
              <a:defRPr sz="1000">
                <a:solidFill>
                  <a:schemeClr val="accent3"/>
                </a:solidFill>
                <a:latin typeface="Average"/>
                <a:ea typeface="Average"/>
                <a:cs typeface="Average"/>
                <a:sym typeface="Average"/>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3DvENgE8-A"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736958" y="1444775"/>
            <a:ext cx="7801500" cy="1730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800" dirty="0"/>
              <a:t>Alien Abduction </a:t>
            </a:r>
            <a:r>
              <a:rPr lang="en" sz="4800" dirty="0" smtClean="0"/>
              <a:t>and </a:t>
            </a:r>
            <a:r>
              <a:rPr lang="en" sz="4800" dirty="0"/>
              <a:t>Sleep Paralysis </a:t>
            </a:r>
            <a:endParaRPr sz="4800" dirty="0"/>
          </a:p>
        </p:txBody>
      </p:sp>
      <p:sp>
        <p:nvSpPr>
          <p:cNvPr id="60" name="Shape 60"/>
          <p:cNvSpPr txBox="1">
            <a:spLocks noGrp="1"/>
          </p:cNvSpPr>
          <p:nvPr>
            <p:ph type="subTitle" idx="1"/>
          </p:nvPr>
        </p:nvSpPr>
        <p:spPr>
          <a:xfrm>
            <a:off x="671250" y="3090401"/>
            <a:ext cx="78015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FFFFFF"/>
                </a:solidFill>
              </a:rPr>
              <a:t>Benayas Dereje, Ryan Dunn, Sean Liu, Stephanie Pilutti</a:t>
            </a:r>
            <a:r>
              <a:rPr lang="en" sz="1800"/>
              <a:t> </a:t>
            </a: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accent3"/>
                </a:solidFill>
                <a:latin typeface="Average"/>
                <a:ea typeface="Average"/>
                <a:cs typeface="Average"/>
                <a:sym typeface="Average"/>
              </a:rPr>
              <a:t>How is it different from the regular dreams we have?</a:t>
            </a:r>
            <a:endParaRPr sz="2400"/>
          </a:p>
        </p:txBody>
      </p:sp>
      <p:sp>
        <p:nvSpPr>
          <p:cNvPr id="117" name="Shape 1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D9D9D9"/>
              </a:buClr>
              <a:buSzPts val="1400"/>
              <a:buFont typeface="Arial"/>
              <a:buChar char="●"/>
            </a:pPr>
            <a:r>
              <a:rPr lang="en" sz="1400">
                <a:solidFill>
                  <a:srgbClr val="D9D9D9"/>
                </a:solidFill>
                <a:latin typeface="Arial"/>
                <a:ea typeface="Arial"/>
                <a:cs typeface="Arial"/>
                <a:sym typeface="Arial"/>
              </a:rPr>
              <a:t>In Sleep Paralysis, there is </a:t>
            </a:r>
            <a:r>
              <a:rPr lang="en" sz="1400" b="1" u="sng">
                <a:solidFill>
                  <a:srgbClr val="D9D9D9"/>
                </a:solidFill>
                <a:latin typeface="Arial"/>
                <a:ea typeface="Arial"/>
                <a:cs typeface="Arial"/>
                <a:sym typeface="Arial"/>
              </a:rPr>
              <a:t>little or no blocking of exteroceptive stimulation</a:t>
            </a:r>
            <a:r>
              <a:rPr lang="en" sz="1400">
                <a:solidFill>
                  <a:srgbClr val="D9D9D9"/>
                </a:solidFill>
                <a:latin typeface="Arial"/>
                <a:ea typeface="Arial"/>
                <a:cs typeface="Arial"/>
                <a:sym typeface="Arial"/>
              </a:rPr>
              <a:t> and there is </a:t>
            </a:r>
            <a:r>
              <a:rPr lang="en" sz="1400" b="1" u="sng">
                <a:solidFill>
                  <a:srgbClr val="D9D9D9"/>
                </a:solidFill>
                <a:latin typeface="Arial"/>
                <a:ea typeface="Arial"/>
                <a:cs typeface="Arial"/>
                <a:sym typeface="Arial"/>
              </a:rPr>
              <a:t>no loss of waking consciousness (</a:t>
            </a:r>
            <a:r>
              <a:rPr lang="en" sz="1400">
                <a:solidFill>
                  <a:srgbClr val="D9D9D9"/>
                </a:solidFill>
                <a:latin typeface="Arial"/>
                <a:ea typeface="Arial"/>
                <a:cs typeface="Arial"/>
                <a:sym typeface="Arial"/>
              </a:rPr>
              <a:t>state of being aware of your thoughts, feelings and perceptions from internal events, as well as external surrounding)</a:t>
            </a:r>
            <a:r>
              <a:rPr lang="en" sz="1400" b="1" u="sng">
                <a:solidFill>
                  <a:srgbClr val="D9D9D9"/>
                </a:solidFill>
                <a:latin typeface="Arial"/>
                <a:ea typeface="Arial"/>
                <a:cs typeface="Arial"/>
                <a:sym typeface="Arial"/>
              </a:rPr>
              <a:t>.</a:t>
            </a:r>
            <a:endParaRPr sz="1400">
              <a:solidFill>
                <a:srgbClr val="D9D9D9"/>
              </a:solidFill>
              <a:latin typeface="Arial"/>
              <a:ea typeface="Arial"/>
              <a:cs typeface="Arial"/>
              <a:sym typeface="Arial"/>
            </a:endParaRPr>
          </a:p>
          <a:p>
            <a:pPr marL="0" lvl="0" indent="0">
              <a:spcBef>
                <a:spcPts val="1600"/>
              </a:spcBef>
              <a:spcAft>
                <a:spcPts val="0"/>
              </a:spcAft>
              <a:buNone/>
            </a:pPr>
            <a:r>
              <a:rPr lang="en" u="sng">
                <a:solidFill>
                  <a:schemeClr val="hlink"/>
                </a:solidFill>
                <a:hlinkClick r:id="rId3"/>
              </a:rPr>
              <a:t>Sleep Paralysis Experience </a:t>
            </a:r>
            <a:endParaRPr/>
          </a:p>
          <a:p>
            <a:pPr marL="457200" lvl="0" indent="-317500" rtl="0">
              <a:lnSpc>
                <a:spcPct val="107000"/>
              </a:lnSpc>
              <a:spcBef>
                <a:spcPts val="1600"/>
              </a:spcBef>
              <a:spcAft>
                <a:spcPts val="0"/>
              </a:spcAft>
              <a:buClr>
                <a:srgbClr val="EFEFEF"/>
              </a:buClr>
              <a:buSzPts val="1400"/>
              <a:buFont typeface="Arial"/>
              <a:buChar char="●"/>
            </a:pPr>
            <a:r>
              <a:rPr lang="en" sz="1400" b="1">
                <a:solidFill>
                  <a:srgbClr val="FF9900"/>
                </a:solidFill>
                <a:latin typeface="Arial"/>
                <a:ea typeface="Arial"/>
                <a:cs typeface="Arial"/>
                <a:sym typeface="Arial"/>
              </a:rPr>
              <a:t>Sleep paralysis related experiences</a:t>
            </a:r>
            <a:endParaRPr sz="1400" b="1">
              <a:solidFill>
                <a:srgbClr val="FF9900"/>
              </a:solidFill>
              <a:latin typeface="Arial"/>
              <a:ea typeface="Arial"/>
              <a:cs typeface="Arial"/>
              <a:sym typeface="Arial"/>
            </a:endParaRPr>
          </a:p>
          <a:p>
            <a:pPr marL="914400" lvl="0" indent="-317500" rtl="0">
              <a:lnSpc>
                <a:spcPct val="107000"/>
              </a:lnSpc>
              <a:spcBef>
                <a:spcPts val="0"/>
              </a:spcBef>
              <a:spcAft>
                <a:spcPts val="0"/>
              </a:spcAft>
              <a:buClr>
                <a:srgbClr val="F3F3F3"/>
              </a:buClr>
              <a:buSzPts val="1400"/>
              <a:buFont typeface="Arial"/>
              <a:buChar char="-"/>
            </a:pPr>
            <a:r>
              <a:rPr lang="en" sz="1400">
                <a:solidFill>
                  <a:srgbClr val="F3F3F3"/>
                </a:solidFill>
                <a:latin typeface="Arial"/>
                <a:ea typeface="Arial"/>
                <a:cs typeface="Arial"/>
                <a:sym typeface="Arial"/>
              </a:rPr>
              <a:t>There is </a:t>
            </a:r>
            <a:r>
              <a:rPr lang="en" sz="1400" b="1">
                <a:solidFill>
                  <a:srgbClr val="FF9900"/>
                </a:solidFill>
                <a:latin typeface="Arial"/>
                <a:ea typeface="Arial"/>
                <a:cs typeface="Arial"/>
                <a:sym typeface="Arial"/>
              </a:rPr>
              <a:t>no loss of intensity or vividness of the experience</a:t>
            </a:r>
            <a:endParaRPr sz="1400" b="1">
              <a:solidFill>
                <a:srgbClr val="FF9900"/>
              </a:solidFill>
              <a:latin typeface="Arial"/>
              <a:ea typeface="Arial"/>
              <a:cs typeface="Arial"/>
              <a:sym typeface="Arial"/>
            </a:endParaRPr>
          </a:p>
          <a:p>
            <a:pPr marL="914400" lvl="0" indent="-317500" rtl="0">
              <a:lnSpc>
                <a:spcPct val="107000"/>
              </a:lnSpc>
              <a:spcBef>
                <a:spcPts val="0"/>
              </a:spcBef>
              <a:spcAft>
                <a:spcPts val="0"/>
              </a:spcAft>
              <a:buClr>
                <a:srgbClr val="F3F3F3"/>
              </a:buClr>
              <a:buSzPts val="1400"/>
              <a:buFont typeface="Arial"/>
              <a:buChar char="-"/>
            </a:pPr>
            <a:r>
              <a:rPr lang="en" sz="1400">
                <a:solidFill>
                  <a:srgbClr val="F3F3F3"/>
                </a:solidFill>
                <a:latin typeface="Arial"/>
                <a:ea typeface="Arial"/>
                <a:cs typeface="Arial"/>
                <a:sym typeface="Arial"/>
              </a:rPr>
              <a:t>The knowledge or belief that the experience is illusory </a:t>
            </a:r>
            <a:r>
              <a:rPr lang="en" sz="1400" b="1">
                <a:solidFill>
                  <a:srgbClr val="FF9900"/>
                </a:solidFill>
                <a:latin typeface="Arial"/>
                <a:ea typeface="Arial"/>
                <a:cs typeface="Arial"/>
                <a:sym typeface="Arial"/>
              </a:rPr>
              <a:t>reduces, for some, the terror of the experiences</a:t>
            </a:r>
            <a:r>
              <a:rPr lang="en" sz="1400">
                <a:solidFill>
                  <a:srgbClr val="F3F3F3"/>
                </a:solidFill>
                <a:latin typeface="Arial"/>
                <a:ea typeface="Arial"/>
                <a:cs typeface="Arial"/>
                <a:sym typeface="Arial"/>
              </a:rPr>
              <a:t> but appears to have </a:t>
            </a:r>
            <a:r>
              <a:rPr lang="en" sz="1400" i="1">
                <a:solidFill>
                  <a:srgbClr val="E06666"/>
                </a:solidFill>
                <a:latin typeface="Arial"/>
                <a:ea typeface="Arial"/>
                <a:cs typeface="Arial"/>
                <a:sym typeface="Arial"/>
              </a:rPr>
              <a:t>relatively little impact on the apparent reality of the experiences.</a:t>
            </a:r>
            <a:endParaRPr/>
          </a:p>
          <a:p>
            <a:pPr marL="0" lvl="0" indent="0">
              <a:spcBef>
                <a:spcPts val="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0000"/>
                </a:solidFill>
                <a:latin typeface="Amatic SC"/>
                <a:ea typeface="Amatic SC"/>
                <a:cs typeface="Amatic SC"/>
                <a:sym typeface="Amatic SC"/>
              </a:rPr>
              <a:t>Myths Associated with Sleep Paralysis</a:t>
            </a:r>
            <a:endParaRPr b="1">
              <a:solidFill>
                <a:srgbClr val="FF0000"/>
              </a:solidFill>
              <a:latin typeface="Amatic SC"/>
              <a:ea typeface="Amatic SC"/>
              <a:cs typeface="Amatic SC"/>
              <a:sym typeface="Amatic SC"/>
            </a:endParaRPr>
          </a:p>
        </p:txBody>
      </p:sp>
      <p:sp>
        <p:nvSpPr>
          <p:cNvPr id="123" name="Shape 1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b="1"/>
              <a:t>Old Myths (some still believed)</a:t>
            </a:r>
            <a:endParaRPr b="1"/>
          </a:p>
          <a:p>
            <a:pPr marL="457200" lvl="0" indent="-342900" rtl="0">
              <a:spcBef>
                <a:spcPts val="0"/>
              </a:spcBef>
              <a:spcAft>
                <a:spcPts val="0"/>
              </a:spcAft>
              <a:buSzPts val="1800"/>
              <a:buChar char="-"/>
            </a:pPr>
            <a:r>
              <a:rPr lang="en"/>
              <a:t>The Old Hag of Newfoundland (“Witch”, Canada)</a:t>
            </a:r>
            <a:endParaRPr/>
          </a:p>
          <a:p>
            <a:pPr marL="457200" lvl="0" indent="-342900" rtl="0">
              <a:spcBef>
                <a:spcPts val="0"/>
              </a:spcBef>
              <a:spcAft>
                <a:spcPts val="0"/>
              </a:spcAft>
              <a:buSzPts val="1800"/>
              <a:buChar char="-"/>
            </a:pPr>
            <a:r>
              <a:rPr lang="en"/>
              <a:t>Kanshibari (Possession, “Bound with metal”,Japan)</a:t>
            </a:r>
            <a:endParaRPr/>
          </a:p>
          <a:p>
            <a:pPr marL="457200" lvl="0" indent="-342900" rtl="0">
              <a:spcBef>
                <a:spcPts val="0"/>
              </a:spcBef>
              <a:spcAft>
                <a:spcPts val="0"/>
              </a:spcAft>
              <a:buSzPts val="1800"/>
              <a:buChar char="-"/>
            </a:pPr>
            <a:r>
              <a:rPr lang="en"/>
              <a:t>Kokma (“Ghost Baby”,St. Lucia)</a:t>
            </a:r>
            <a:endParaRPr/>
          </a:p>
          <a:p>
            <a:pPr marL="457200" lvl="0" indent="-342900" rtl="0">
              <a:spcBef>
                <a:spcPts val="0"/>
              </a:spcBef>
              <a:spcAft>
                <a:spcPts val="0"/>
              </a:spcAft>
              <a:buSzPts val="1800"/>
              <a:buChar char="-"/>
            </a:pPr>
            <a:r>
              <a:rPr lang="en"/>
              <a:t>Popbawa (“Demonic Spirit”, Zanzibar)</a:t>
            </a:r>
            <a:endParaRPr/>
          </a:p>
          <a:p>
            <a:pPr marL="457200" lvl="0" indent="-342900" rtl="0">
              <a:spcBef>
                <a:spcPts val="0"/>
              </a:spcBef>
              <a:spcAft>
                <a:spcPts val="0"/>
              </a:spcAft>
              <a:buSzPts val="1800"/>
              <a:buChar char="-"/>
            </a:pPr>
            <a:r>
              <a:rPr lang="en"/>
              <a:t>Dukak (“Spirit of Depression”,Ethiopia)</a:t>
            </a:r>
            <a:endParaRPr/>
          </a:p>
          <a:p>
            <a:pPr marL="457200" lvl="0" indent="-342900">
              <a:spcBef>
                <a:spcPts val="0"/>
              </a:spcBef>
              <a:spcAft>
                <a:spcPts val="0"/>
              </a:spcAft>
              <a:buSzPts val="1800"/>
              <a:buChar char="●"/>
            </a:pPr>
            <a:r>
              <a:rPr lang="en"/>
              <a:t>Alien Abduction (Modern Myth)</a:t>
            </a:r>
            <a:endParaRPr/>
          </a:p>
        </p:txBody>
      </p:sp>
      <p:pic>
        <p:nvPicPr>
          <p:cNvPr id="124" name="Shape 124"/>
          <p:cNvPicPr preferRelativeResize="0"/>
          <p:nvPr/>
        </p:nvPicPr>
        <p:blipFill>
          <a:blip r:embed="rId3">
            <a:alphaModFix amt="86000"/>
          </a:blip>
          <a:stretch>
            <a:fillRect/>
          </a:stretch>
        </p:blipFill>
        <p:spPr>
          <a:xfrm>
            <a:off x="5895550" y="2778600"/>
            <a:ext cx="2802022" cy="2270999"/>
          </a:xfrm>
          <a:prstGeom prst="rect">
            <a:avLst/>
          </a:prstGeom>
          <a:noFill/>
          <a:ln>
            <a:noFill/>
          </a:ln>
        </p:spPr>
      </p:pic>
      <p:pic>
        <p:nvPicPr>
          <p:cNvPr id="125" name="Shape 125"/>
          <p:cNvPicPr preferRelativeResize="0"/>
          <p:nvPr/>
        </p:nvPicPr>
        <p:blipFill>
          <a:blip r:embed="rId4">
            <a:alphaModFix amt="80000"/>
          </a:blip>
          <a:stretch>
            <a:fillRect/>
          </a:stretch>
        </p:blipFill>
        <p:spPr>
          <a:xfrm>
            <a:off x="6030275" y="676175"/>
            <a:ext cx="2802026" cy="1783325"/>
          </a:xfrm>
          <a:prstGeom prst="rect">
            <a:avLst/>
          </a:prstGeom>
          <a:noFill/>
          <a:ln>
            <a:noFill/>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t>Frequency of Associated Experiences</a:t>
            </a:r>
            <a:endParaRPr u="sng"/>
          </a:p>
        </p:txBody>
      </p:sp>
      <p:sp>
        <p:nvSpPr>
          <p:cNvPr id="131" name="Shape 1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Char char="●"/>
            </a:pPr>
            <a:r>
              <a:rPr lang="en" sz="2000"/>
              <a:t>About 20-40% of people surveyed reported experiencing sleep paralysis</a:t>
            </a:r>
            <a:endParaRPr sz="2000"/>
          </a:p>
          <a:p>
            <a:pPr marL="914400" lvl="1" indent="-330200" rtl="0">
              <a:spcBef>
                <a:spcPts val="0"/>
              </a:spcBef>
              <a:spcAft>
                <a:spcPts val="0"/>
              </a:spcAft>
              <a:buSzPts val="1600"/>
              <a:buChar char="○"/>
            </a:pPr>
            <a:r>
              <a:rPr lang="en" sz="1600"/>
              <a:t>⅓ of the population that was sampled believed that this was the extent of the experience</a:t>
            </a:r>
            <a:endParaRPr sz="1600"/>
          </a:p>
          <a:p>
            <a:pPr marL="914400" lvl="1" indent="-330200" rtl="0">
              <a:spcBef>
                <a:spcPts val="0"/>
              </a:spcBef>
              <a:spcAft>
                <a:spcPts val="0"/>
              </a:spcAft>
              <a:buSzPts val="1600"/>
              <a:buChar char="○"/>
            </a:pPr>
            <a:r>
              <a:rPr lang="en" sz="1600"/>
              <a:t>The remaining ⅔ of the population reported associated experiences referred to as hypnogogic and hypnopompic hallucinations </a:t>
            </a:r>
            <a:endParaRPr sz="1600"/>
          </a:p>
          <a:p>
            <a:pPr marL="1371600" lvl="2" indent="-304800" rtl="0">
              <a:spcBef>
                <a:spcPts val="0"/>
              </a:spcBef>
              <a:spcAft>
                <a:spcPts val="0"/>
              </a:spcAft>
              <a:buSzPts val="1200"/>
              <a:buChar char="■"/>
            </a:pPr>
            <a:r>
              <a:rPr lang="en" sz="1200"/>
              <a:t>A presence was sensed that caused fear (most common symptom)</a:t>
            </a:r>
            <a:endParaRPr sz="1200"/>
          </a:p>
          <a:p>
            <a:pPr marL="1371600" lvl="2" indent="-304800" rtl="0">
              <a:spcBef>
                <a:spcPts val="0"/>
              </a:spcBef>
              <a:spcAft>
                <a:spcPts val="0"/>
              </a:spcAft>
              <a:buSzPts val="1200"/>
              <a:buChar char="■"/>
            </a:pPr>
            <a:r>
              <a:rPr lang="en" sz="1200"/>
              <a:t>Intense blue/white light was seen	</a:t>
            </a:r>
            <a:endParaRPr sz="1200"/>
          </a:p>
          <a:p>
            <a:pPr marL="1371600" lvl="2" indent="-304800" rtl="0">
              <a:spcBef>
                <a:spcPts val="0"/>
              </a:spcBef>
              <a:spcAft>
                <a:spcPts val="0"/>
              </a:spcAft>
              <a:buSzPts val="1200"/>
              <a:buChar char="■"/>
            </a:pPr>
            <a:r>
              <a:rPr lang="en" sz="1200"/>
              <a:t>Buzzing/humming could be heard</a:t>
            </a:r>
            <a:endParaRPr sz="1200"/>
          </a:p>
          <a:p>
            <a:pPr marL="1371600" lvl="2" indent="-304800" rtl="0">
              <a:spcBef>
                <a:spcPts val="0"/>
              </a:spcBef>
              <a:spcAft>
                <a:spcPts val="0"/>
              </a:spcAft>
              <a:buSzPts val="1200"/>
              <a:buChar char="■"/>
            </a:pPr>
            <a:r>
              <a:rPr lang="en" sz="1200"/>
              <a:t>Seeing a UFO</a:t>
            </a:r>
            <a:endParaRPr sz="1200"/>
          </a:p>
          <a:p>
            <a:pPr marL="1371600" lvl="2" indent="-304800" rtl="0">
              <a:spcBef>
                <a:spcPts val="0"/>
              </a:spcBef>
              <a:spcAft>
                <a:spcPts val="0"/>
              </a:spcAft>
              <a:buSzPts val="1200"/>
              <a:buChar char="■"/>
            </a:pPr>
            <a:r>
              <a:rPr lang="en" sz="1200"/>
              <a:t>Waking up to paralysis</a:t>
            </a:r>
            <a:endParaRPr sz="1200"/>
          </a:p>
          <a:p>
            <a:pPr marL="914400" lvl="0" indent="0" rtl="0">
              <a:spcBef>
                <a:spcPts val="1600"/>
              </a:spcBef>
              <a:spcAft>
                <a:spcPts val="0"/>
              </a:spcAft>
              <a:buNone/>
            </a:pPr>
            <a:endParaRPr/>
          </a:p>
          <a:p>
            <a:pPr marL="457200" lvl="0" indent="0">
              <a:spcBef>
                <a:spcPts val="1600"/>
              </a:spcBef>
              <a:spcAft>
                <a:spcPts val="1600"/>
              </a:spcAft>
              <a:buNone/>
            </a:pPr>
            <a:endParaRPr/>
          </a:p>
        </p:txBody>
      </p:sp>
      <p:pic>
        <p:nvPicPr>
          <p:cNvPr id="132" name="Shape 132"/>
          <p:cNvPicPr preferRelativeResize="0"/>
          <p:nvPr/>
        </p:nvPicPr>
        <p:blipFill>
          <a:blip r:embed="rId3">
            <a:alphaModFix/>
          </a:blip>
          <a:stretch>
            <a:fillRect/>
          </a:stretch>
        </p:blipFill>
        <p:spPr>
          <a:xfrm>
            <a:off x="6257175" y="2590000"/>
            <a:ext cx="2515253" cy="2279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1000"/>
                                        <p:tgtEl>
                                          <p:spTgt spid="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xEl>
                                              <p:pRg st="1" end="1"/>
                                            </p:txEl>
                                          </p:spTgt>
                                        </p:tgtEl>
                                        <p:attrNameLst>
                                          <p:attrName>style.visibility</p:attrName>
                                        </p:attrNameLst>
                                      </p:cBhvr>
                                      <p:to>
                                        <p:strVal val="visible"/>
                                      </p:to>
                                    </p:set>
                                    <p:animEffect transition="in" filter="fade">
                                      <p:cBhvr>
                                        <p:cTn id="12" dur="1000"/>
                                        <p:tgtEl>
                                          <p:spTgt spid="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xEl>
                                              <p:pRg st="2" end="2"/>
                                            </p:txEl>
                                          </p:spTgt>
                                        </p:tgtEl>
                                        <p:attrNameLst>
                                          <p:attrName>style.visibility</p:attrName>
                                        </p:attrNameLst>
                                      </p:cBhvr>
                                      <p:to>
                                        <p:strVal val="visible"/>
                                      </p:to>
                                    </p:set>
                                    <p:animEffect transition="in" filter="fade">
                                      <p:cBhvr>
                                        <p:cTn id="17" dur="1000"/>
                                        <p:tgtEl>
                                          <p:spTgt spid="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xEl>
                                              <p:pRg st="3" end="3"/>
                                            </p:txEl>
                                          </p:spTgt>
                                        </p:tgtEl>
                                        <p:attrNameLst>
                                          <p:attrName>style.visibility</p:attrName>
                                        </p:attrNameLst>
                                      </p:cBhvr>
                                      <p:to>
                                        <p:strVal val="visible"/>
                                      </p:to>
                                    </p:set>
                                    <p:animEffect transition="in" filter="fade">
                                      <p:cBhvr>
                                        <p:cTn id="22" dur="1000"/>
                                        <p:tgtEl>
                                          <p:spTgt spid="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1">
                                            <p:txEl>
                                              <p:pRg st="4" end="4"/>
                                            </p:txEl>
                                          </p:spTgt>
                                        </p:tgtEl>
                                        <p:attrNameLst>
                                          <p:attrName>style.visibility</p:attrName>
                                        </p:attrNameLst>
                                      </p:cBhvr>
                                      <p:to>
                                        <p:strVal val="visible"/>
                                      </p:to>
                                    </p:set>
                                    <p:animEffect transition="in" filter="fade">
                                      <p:cBhvr>
                                        <p:cTn id="27" dur="1000"/>
                                        <p:tgtEl>
                                          <p:spTgt spid="1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1">
                                            <p:txEl>
                                              <p:pRg st="5" end="5"/>
                                            </p:txEl>
                                          </p:spTgt>
                                        </p:tgtEl>
                                        <p:attrNameLst>
                                          <p:attrName>style.visibility</p:attrName>
                                        </p:attrNameLst>
                                      </p:cBhvr>
                                      <p:to>
                                        <p:strVal val="visible"/>
                                      </p:to>
                                    </p:set>
                                    <p:animEffect transition="in" filter="fade">
                                      <p:cBhvr>
                                        <p:cTn id="32" dur="1000"/>
                                        <p:tgtEl>
                                          <p:spTgt spid="1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1">
                                            <p:txEl>
                                              <p:pRg st="6" end="6"/>
                                            </p:txEl>
                                          </p:spTgt>
                                        </p:tgtEl>
                                        <p:attrNameLst>
                                          <p:attrName>style.visibility</p:attrName>
                                        </p:attrNameLst>
                                      </p:cBhvr>
                                      <p:to>
                                        <p:strVal val="visible"/>
                                      </p:to>
                                    </p:set>
                                    <p:animEffect transition="in" filter="fade">
                                      <p:cBhvr>
                                        <p:cTn id="37" dur="1000"/>
                                        <p:tgtEl>
                                          <p:spTgt spid="13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1">
                                            <p:txEl>
                                              <p:pRg st="7" end="7"/>
                                            </p:txEl>
                                          </p:spTgt>
                                        </p:tgtEl>
                                        <p:attrNameLst>
                                          <p:attrName>style.visibility</p:attrName>
                                        </p:attrNameLst>
                                      </p:cBhvr>
                                      <p:to>
                                        <p:strVal val="visible"/>
                                      </p:to>
                                    </p:set>
                                    <p:animEffect transition="in" filter="fade">
                                      <p:cBhvr>
                                        <p:cTn id="42" dur="1000"/>
                                        <p:tgtEl>
                                          <p:spTgt spid="13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1">
                                            <p:txEl>
                                              <p:pRg st="8" end="8"/>
                                            </p:txEl>
                                          </p:spTgt>
                                        </p:tgtEl>
                                        <p:attrNameLst>
                                          <p:attrName>style.visibility</p:attrName>
                                        </p:attrNameLst>
                                      </p:cBhvr>
                                      <p:to>
                                        <p:strVal val="visible"/>
                                      </p:to>
                                    </p:set>
                                    <p:animEffect transition="in" filter="fade">
                                      <p:cBhvr>
                                        <p:cTn id="47" dur="1000"/>
                                        <p:tgtEl>
                                          <p:spTgt spid="13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1">
                                            <p:txEl>
                                              <p:pRg st="9" end="9"/>
                                            </p:txEl>
                                          </p:spTgt>
                                        </p:tgtEl>
                                        <p:attrNameLst>
                                          <p:attrName>style.visibility</p:attrName>
                                        </p:attrNameLst>
                                      </p:cBhvr>
                                      <p:to>
                                        <p:strVal val="visible"/>
                                      </p:to>
                                    </p:set>
                                    <p:animEffect transition="in" filter="fade">
                                      <p:cBhvr>
                                        <p:cTn id="52" dur="1000"/>
                                        <p:tgtEl>
                                          <p:spTgt spid="13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032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t>The Roper Poll</a:t>
            </a:r>
            <a:endParaRPr u="sng"/>
          </a:p>
        </p:txBody>
      </p:sp>
      <p:sp>
        <p:nvSpPr>
          <p:cNvPr id="138" name="Shape 138"/>
          <p:cNvSpPr txBox="1">
            <a:spLocks noGrp="1"/>
          </p:cNvSpPr>
          <p:nvPr>
            <p:ph type="body" idx="1"/>
          </p:nvPr>
        </p:nvSpPr>
        <p:spPr>
          <a:xfrm>
            <a:off x="77900" y="1142300"/>
            <a:ext cx="8520600" cy="3416400"/>
          </a:xfrm>
          <a:prstGeom prst="rect">
            <a:avLst/>
          </a:prstGeom>
        </p:spPr>
        <p:txBody>
          <a:bodyPr spcFirstLastPara="1" wrap="square" lIns="91425" tIns="91425" rIns="91425" bIns="91425" anchor="t" anchorCtr="0">
            <a:noAutofit/>
          </a:bodyPr>
          <a:lstStyle/>
          <a:p>
            <a:pPr marL="457200" lvl="0" indent="-323850" rtl="0">
              <a:spcBef>
                <a:spcPts val="0"/>
              </a:spcBef>
              <a:spcAft>
                <a:spcPts val="0"/>
              </a:spcAft>
              <a:buSzPts val="1500"/>
              <a:buChar char="●"/>
            </a:pPr>
            <a:r>
              <a:rPr lang="en" sz="1500" b="1"/>
              <a:t>Conducted between July and September 1991, published in 1992</a:t>
            </a:r>
            <a:endParaRPr sz="1500" b="1"/>
          </a:p>
          <a:p>
            <a:pPr marL="914400" lvl="1" indent="-311150" rtl="0">
              <a:spcBef>
                <a:spcPts val="0"/>
              </a:spcBef>
              <a:spcAft>
                <a:spcPts val="0"/>
              </a:spcAft>
              <a:buSzPts val="1300"/>
              <a:buChar char="○"/>
            </a:pPr>
            <a:r>
              <a:rPr lang="en" sz="1300"/>
              <a:t>Budd Hopkins: Painter/Sculptor</a:t>
            </a:r>
            <a:endParaRPr sz="1300"/>
          </a:p>
          <a:p>
            <a:pPr marL="914400" lvl="1" indent="-311150" rtl="0">
              <a:spcBef>
                <a:spcPts val="0"/>
              </a:spcBef>
              <a:spcAft>
                <a:spcPts val="0"/>
              </a:spcAft>
              <a:buSzPts val="1300"/>
              <a:buChar char="○"/>
            </a:pPr>
            <a:r>
              <a:rPr lang="en" sz="1300"/>
              <a:t>David Jacobs: Historian</a:t>
            </a:r>
            <a:endParaRPr sz="1300"/>
          </a:p>
          <a:p>
            <a:pPr marL="914400" lvl="1" indent="-311150" rtl="0">
              <a:spcBef>
                <a:spcPts val="0"/>
              </a:spcBef>
              <a:spcAft>
                <a:spcPts val="0"/>
              </a:spcAft>
              <a:buSzPts val="1300"/>
              <a:buChar char="○"/>
            </a:pPr>
            <a:r>
              <a:rPr lang="en" sz="1300"/>
              <a:t>Ron Westrum: Sociologist</a:t>
            </a:r>
            <a:endParaRPr sz="1300"/>
          </a:p>
          <a:p>
            <a:pPr marL="457200" lvl="0" indent="-323850" rtl="0">
              <a:spcBef>
                <a:spcPts val="0"/>
              </a:spcBef>
              <a:spcAft>
                <a:spcPts val="0"/>
              </a:spcAft>
              <a:buSzPts val="1500"/>
              <a:buChar char="●"/>
            </a:pPr>
            <a:r>
              <a:rPr lang="en" sz="1500" b="1"/>
              <a:t>There were 11 questions on the poll, and the survey population was asked to answer “more than twice,” “once or twice,” or “never” to each question</a:t>
            </a:r>
            <a:endParaRPr sz="1500" b="1"/>
          </a:p>
          <a:p>
            <a:pPr marL="914400" lvl="1" indent="-311150" rtl="0">
              <a:spcBef>
                <a:spcPts val="0"/>
              </a:spcBef>
              <a:spcAft>
                <a:spcPts val="0"/>
              </a:spcAft>
              <a:buSzPts val="1300"/>
              <a:buChar char="○"/>
            </a:pPr>
            <a:r>
              <a:rPr lang="en" sz="1300">
                <a:latin typeface="Georgia"/>
                <a:ea typeface="Georgia"/>
                <a:cs typeface="Georgia"/>
                <a:sym typeface="Georgia"/>
              </a:rPr>
              <a:t>Waking up paralyzed with a sense of a strange person or presence or something else in the room</a:t>
            </a:r>
            <a:endParaRPr sz="1300">
              <a:latin typeface="Georgia"/>
              <a:ea typeface="Georgia"/>
              <a:cs typeface="Georgia"/>
              <a:sym typeface="Georgia"/>
            </a:endParaRPr>
          </a:p>
          <a:p>
            <a:pPr marL="914400" lvl="1" indent="-311150" rtl="0">
              <a:spcBef>
                <a:spcPts val="0"/>
              </a:spcBef>
              <a:spcAft>
                <a:spcPts val="0"/>
              </a:spcAft>
              <a:buSzPts val="1300"/>
              <a:buChar char="○"/>
            </a:pPr>
            <a:r>
              <a:rPr lang="en" sz="1300">
                <a:latin typeface="Georgia"/>
                <a:ea typeface="Georgia"/>
                <a:cs typeface="Georgia"/>
                <a:sym typeface="Georgia"/>
              </a:rPr>
              <a:t>Feeling that you were actually flying through the air although you didn't know why or how</a:t>
            </a:r>
            <a:endParaRPr sz="1300">
              <a:latin typeface="Georgia"/>
              <a:ea typeface="Georgia"/>
              <a:cs typeface="Georgia"/>
              <a:sym typeface="Georgia"/>
            </a:endParaRPr>
          </a:p>
          <a:p>
            <a:pPr marL="914400" lvl="1" indent="-311150" rtl="0">
              <a:spcBef>
                <a:spcPts val="0"/>
              </a:spcBef>
              <a:spcAft>
                <a:spcPts val="0"/>
              </a:spcAft>
              <a:buSzPts val="1300"/>
              <a:buChar char="○"/>
            </a:pPr>
            <a:r>
              <a:rPr lang="en" sz="1300">
                <a:latin typeface="Georgia"/>
                <a:ea typeface="Georgia"/>
                <a:cs typeface="Georgia"/>
                <a:sym typeface="Georgia"/>
              </a:rPr>
              <a:t>Experiencing a period of time of an hour or more, in which you were apparently lost, but you could not remember why, or where you had been</a:t>
            </a:r>
            <a:endParaRPr sz="1300">
              <a:latin typeface="Georgia"/>
              <a:ea typeface="Georgia"/>
              <a:cs typeface="Georgia"/>
              <a:sym typeface="Georgia"/>
            </a:endParaRPr>
          </a:p>
          <a:p>
            <a:pPr marL="914400" lvl="1" indent="-311150" rtl="0">
              <a:spcBef>
                <a:spcPts val="0"/>
              </a:spcBef>
              <a:spcAft>
                <a:spcPts val="0"/>
              </a:spcAft>
              <a:buSzPts val="1300"/>
              <a:buChar char="○"/>
            </a:pPr>
            <a:r>
              <a:rPr lang="en" sz="1300">
                <a:latin typeface="Georgia"/>
                <a:ea typeface="Georgia"/>
                <a:cs typeface="Georgia"/>
                <a:sym typeface="Georgia"/>
              </a:rPr>
              <a:t>Seeing unusual lights or balls of light in a room without knowing what was causing them, or where they came from </a:t>
            </a:r>
            <a:endParaRPr sz="1300">
              <a:latin typeface="Georgia"/>
              <a:ea typeface="Georgia"/>
              <a:cs typeface="Georgia"/>
              <a:sym typeface="Georgia"/>
            </a:endParaRPr>
          </a:p>
          <a:p>
            <a:pPr marL="914400" lvl="1" indent="-311150" rtl="0">
              <a:spcBef>
                <a:spcPts val="0"/>
              </a:spcBef>
              <a:spcAft>
                <a:spcPts val="0"/>
              </a:spcAft>
              <a:buSzPts val="1300"/>
              <a:buChar char="○"/>
            </a:pPr>
            <a:r>
              <a:rPr lang="en" sz="1300">
                <a:latin typeface="Georgia"/>
                <a:ea typeface="Georgia"/>
                <a:cs typeface="Georgia"/>
                <a:sym typeface="Georgia"/>
              </a:rPr>
              <a:t>Finding puzzling scars on your body and neither you nor anyone else remembering how you received them or where you got them</a:t>
            </a:r>
            <a:r>
              <a:rPr lang="en" sz="1500" b="1"/>
              <a:t> </a:t>
            </a:r>
            <a:endParaRPr sz="1500" b="1"/>
          </a:p>
          <a:p>
            <a:pPr marL="457200" lvl="0" indent="0">
              <a:spcBef>
                <a:spcPts val="1600"/>
              </a:spcBef>
              <a:spcAft>
                <a:spcPts val="1600"/>
              </a:spcAft>
              <a:buNone/>
            </a:pPr>
            <a:endParaRPr/>
          </a:p>
        </p:txBody>
      </p:sp>
      <p:sp>
        <p:nvSpPr>
          <p:cNvPr id="139" name="Shape 139"/>
          <p:cNvSpPr/>
          <p:nvPr/>
        </p:nvSpPr>
        <p:spPr>
          <a:xfrm>
            <a:off x="5885550" y="-50825"/>
            <a:ext cx="3212136" cy="2094012"/>
          </a:xfrm>
          <a:prstGeom prst="irregularSeal1">
            <a:avLst/>
          </a:prstGeom>
          <a:gradFill>
            <a:gsLst>
              <a:gs pos="0">
                <a:srgbClr val="FFFFFF"/>
              </a:gs>
              <a:gs pos="100000">
                <a:srgbClr val="BEBEBE"/>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a:t>3.7 MILLION AMERICANS HAVE BEEN ABDUCTED!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animEffect transition="in" filter="fade">
                                      <p:cBhvr>
                                        <p:cTn id="7" dur="1500"/>
                                        <p:tgtEl>
                                          <p:spTgt spid="1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xEl>
                                              <p:pRg st="1" end="1"/>
                                            </p:txEl>
                                          </p:spTgt>
                                        </p:tgtEl>
                                        <p:attrNameLst>
                                          <p:attrName>style.visibility</p:attrName>
                                        </p:attrNameLst>
                                      </p:cBhvr>
                                      <p:to>
                                        <p:strVal val="visible"/>
                                      </p:to>
                                    </p:set>
                                    <p:animEffect transition="in" filter="fade">
                                      <p:cBhvr>
                                        <p:cTn id="12" dur="1500"/>
                                        <p:tgtEl>
                                          <p:spTgt spid="1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
                                            <p:txEl>
                                              <p:pRg st="2" end="2"/>
                                            </p:txEl>
                                          </p:spTgt>
                                        </p:tgtEl>
                                        <p:attrNameLst>
                                          <p:attrName>style.visibility</p:attrName>
                                        </p:attrNameLst>
                                      </p:cBhvr>
                                      <p:to>
                                        <p:strVal val="visible"/>
                                      </p:to>
                                    </p:set>
                                    <p:animEffect transition="in" filter="fade">
                                      <p:cBhvr>
                                        <p:cTn id="17" dur="1500"/>
                                        <p:tgtEl>
                                          <p:spTgt spid="1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
                                            <p:txEl>
                                              <p:pRg st="3" end="3"/>
                                            </p:txEl>
                                          </p:spTgt>
                                        </p:tgtEl>
                                        <p:attrNameLst>
                                          <p:attrName>style.visibility</p:attrName>
                                        </p:attrNameLst>
                                      </p:cBhvr>
                                      <p:to>
                                        <p:strVal val="visible"/>
                                      </p:to>
                                    </p:set>
                                    <p:animEffect transition="in" filter="fade">
                                      <p:cBhvr>
                                        <p:cTn id="22" dur="1500"/>
                                        <p:tgtEl>
                                          <p:spTgt spid="1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xEl>
                                              <p:pRg st="4" end="4"/>
                                            </p:txEl>
                                          </p:spTgt>
                                        </p:tgtEl>
                                        <p:attrNameLst>
                                          <p:attrName>style.visibility</p:attrName>
                                        </p:attrNameLst>
                                      </p:cBhvr>
                                      <p:to>
                                        <p:strVal val="visible"/>
                                      </p:to>
                                    </p:set>
                                    <p:animEffect transition="in" filter="fade">
                                      <p:cBhvr>
                                        <p:cTn id="27" dur="1500"/>
                                        <p:tgtEl>
                                          <p:spTgt spid="1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8">
                                            <p:txEl>
                                              <p:pRg st="5" end="5"/>
                                            </p:txEl>
                                          </p:spTgt>
                                        </p:tgtEl>
                                        <p:attrNameLst>
                                          <p:attrName>style.visibility</p:attrName>
                                        </p:attrNameLst>
                                      </p:cBhvr>
                                      <p:to>
                                        <p:strVal val="visible"/>
                                      </p:to>
                                    </p:set>
                                    <p:animEffect transition="in" filter="fade">
                                      <p:cBhvr>
                                        <p:cTn id="32" dur="1500"/>
                                        <p:tgtEl>
                                          <p:spTgt spid="1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8">
                                            <p:txEl>
                                              <p:pRg st="6" end="6"/>
                                            </p:txEl>
                                          </p:spTgt>
                                        </p:tgtEl>
                                        <p:attrNameLst>
                                          <p:attrName>style.visibility</p:attrName>
                                        </p:attrNameLst>
                                      </p:cBhvr>
                                      <p:to>
                                        <p:strVal val="visible"/>
                                      </p:to>
                                    </p:set>
                                    <p:animEffect transition="in" filter="fade">
                                      <p:cBhvr>
                                        <p:cTn id="37" dur="1500"/>
                                        <p:tgtEl>
                                          <p:spTgt spid="1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8">
                                            <p:txEl>
                                              <p:pRg st="7" end="7"/>
                                            </p:txEl>
                                          </p:spTgt>
                                        </p:tgtEl>
                                        <p:attrNameLst>
                                          <p:attrName>style.visibility</p:attrName>
                                        </p:attrNameLst>
                                      </p:cBhvr>
                                      <p:to>
                                        <p:strVal val="visible"/>
                                      </p:to>
                                    </p:set>
                                    <p:animEffect transition="in" filter="fade">
                                      <p:cBhvr>
                                        <p:cTn id="42" dur="1500"/>
                                        <p:tgtEl>
                                          <p:spTgt spid="13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8">
                                            <p:txEl>
                                              <p:pRg st="8" end="8"/>
                                            </p:txEl>
                                          </p:spTgt>
                                        </p:tgtEl>
                                        <p:attrNameLst>
                                          <p:attrName>style.visibility</p:attrName>
                                        </p:attrNameLst>
                                      </p:cBhvr>
                                      <p:to>
                                        <p:strVal val="visible"/>
                                      </p:to>
                                    </p:set>
                                    <p:animEffect transition="in" filter="fade">
                                      <p:cBhvr>
                                        <p:cTn id="47" dur="1500"/>
                                        <p:tgtEl>
                                          <p:spTgt spid="13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8">
                                            <p:txEl>
                                              <p:pRg st="9" end="9"/>
                                            </p:txEl>
                                          </p:spTgt>
                                        </p:tgtEl>
                                        <p:attrNameLst>
                                          <p:attrName>style.visibility</p:attrName>
                                        </p:attrNameLst>
                                      </p:cBhvr>
                                      <p:to>
                                        <p:strVal val="visible"/>
                                      </p:to>
                                    </p:set>
                                    <p:animEffect transition="in" filter="fade">
                                      <p:cBhvr>
                                        <p:cTn id="52" dur="1500"/>
                                        <p:tgtEl>
                                          <p:spTgt spid="13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8">
                                            <p:txEl>
                                              <p:pRg st="10" end="10"/>
                                            </p:txEl>
                                          </p:spTgt>
                                        </p:tgtEl>
                                        <p:attrNameLst>
                                          <p:attrName>style.visibility</p:attrName>
                                        </p:attrNameLst>
                                      </p:cBhvr>
                                      <p:to>
                                        <p:strVal val="visible"/>
                                      </p:to>
                                    </p:set>
                                    <p:animEffect transition="in" filter="fade">
                                      <p:cBhvr>
                                        <p:cTn id="57" dur="1500"/>
                                        <p:tgtEl>
                                          <p:spTgt spid="13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t>Abduction or Just Sleep Paralysis?</a:t>
            </a:r>
            <a:endParaRPr u="sng"/>
          </a:p>
        </p:txBody>
      </p:sp>
      <p:sp>
        <p:nvSpPr>
          <p:cNvPr id="145" name="Shape 1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lnSpc>
                <a:spcPct val="150000"/>
              </a:lnSpc>
              <a:spcBef>
                <a:spcPts val="0"/>
              </a:spcBef>
              <a:spcAft>
                <a:spcPts val="0"/>
              </a:spcAft>
              <a:buSzPts val="1800"/>
              <a:buChar char="●"/>
            </a:pPr>
            <a:r>
              <a:rPr lang="en"/>
              <a:t>Roper Poll Conclusion: If a respondent answered “yes” to at least FOUR out of the five  in</a:t>
            </a:r>
            <a:r>
              <a:rPr lang="en">
                <a:solidFill>
                  <a:srgbClr val="D9D9D9"/>
                </a:solidFill>
              </a:rPr>
              <a:t>dicator ques</a:t>
            </a:r>
            <a:r>
              <a:rPr lang="en"/>
              <a:t>tions, then they were, in fact, abducted. </a:t>
            </a:r>
            <a:endParaRPr sz="1400"/>
          </a:p>
          <a:p>
            <a:pPr marL="914400" lvl="1" indent="-317500" rtl="0">
              <a:lnSpc>
                <a:spcPct val="150000"/>
              </a:lnSpc>
              <a:spcBef>
                <a:spcPts val="0"/>
              </a:spcBef>
              <a:spcAft>
                <a:spcPts val="0"/>
              </a:spcAft>
              <a:buSzPts val="1400"/>
              <a:buChar char="○"/>
            </a:pPr>
            <a:r>
              <a:rPr lang="en" sz="1400"/>
              <a:t>119 out of the 5,947 answered “yes” to at least FOUR (2%)</a:t>
            </a:r>
            <a:endParaRPr sz="1400"/>
          </a:p>
          <a:p>
            <a:pPr marL="1371600" lvl="2" indent="-317500" rtl="0">
              <a:lnSpc>
                <a:spcPct val="150000"/>
              </a:lnSpc>
              <a:spcBef>
                <a:spcPts val="0"/>
              </a:spcBef>
              <a:spcAft>
                <a:spcPts val="0"/>
              </a:spcAft>
              <a:buSzPts val="1400"/>
              <a:buChar char="■"/>
            </a:pPr>
            <a:r>
              <a:rPr lang="en"/>
              <a:t>2% of 185 million is 3.7 million</a:t>
            </a:r>
            <a:endParaRPr sz="1400"/>
          </a:p>
          <a:p>
            <a:pPr marL="914400" lvl="1" indent="-317500" rtl="0">
              <a:lnSpc>
                <a:spcPct val="150000"/>
              </a:lnSpc>
              <a:spcBef>
                <a:spcPts val="0"/>
              </a:spcBef>
              <a:spcAft>
                <a:spcPts val="0"/>
              </a:spcAft>
              <a:buSzPts val="1400"/>
              <a:buChar char="○"/>
            </a:pPr>
            <a:r>
              <a:rPr lang="en"/>
              <a:t>Justification? Hopkins and Jacobs worked with nearly 500 abductees over a 17 year period and essentially jumped to conclusions based on similar findings.</a:t>
            </a:r>
            <a:endParaRPr/>
          </a:p>
          <a:p>
            <a:pPr marL="457200" marR="0" lvl="0" indent="-317500" algn="l" rtl="0">
              <a:lnSpc>
                <a:spcPct val="150000"/>
              </a:lnSpc>
              <a:spcBef>
                <a:spcPts val="0"/>
              </a:spcBef>
              <a:spcAft>
                <a:spcPts val="0"/>
              </a:spcAft>
              <a:buClr>
                <a:schemeClr val="accent3"/>
              </a:buClr>
              <a:buSzPts val="1400"/>
              <a:buFont typeface="Average"/>
              <a:buChar char="●"/>
            </a:pPr>
            <a:r>
              <a:rPr lang="en"/>
              <a:t>The 119 people have either been abducted or have had interesting psychological experiences such as sleep paralysis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fade">
                                      <p:cBhvr>
                                        <p:cTn id="7" dur="1000"/>
                                        <p:tgtEl>
                                          <p:spTgt spid="1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xEl>
                                              <p:pRg st="1" end="1"/>
                                            </p:txEl>
                                          </p:spTgt>
                                        </p:tgtEl>
                                        <p:attrNameLst>
                                          <p:attrName>style.visibility</p:attrName>
                                        </p:attrNameLst>
                                      </p:cBhvr>
                                      <p:to>
                                        <p:strVal val="visible"/>
                                      </p:to>
                                    </p:set>
                                    <p:animEffect transition="in" filter="fade">
                                      <p:cBhvr>
                                        <p:cTn id="12" dur="1000"/>
                                        <p:tgtEl>
                                          <p:spTgt spid="1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
                                            <p:txEl>
                                              <p:pRg st="2" end="2"/>
                                            </p:txEl>
                                          </p:spTgt>
                                        </p:tgtEl>
                                        <p:attrNameLst>
                                          <p:attrName>style.visibility</p:attrName>
                                        </p:attrNameLst>
                                      </p:cBhvr>
                                      <p:to>
                                        <p:strVal val="visible"/>
                                      </p:to>
                                    </p:set>
                                    <p:animEffect transition="in" filter="fade">
                                      <p:cBhvr>
                                        <p:cTn id="17" dur="1000"/>
                                        <p:tgtEl>
                                          <p:spTgt spid="1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
                                            <p:txEl>
                                              <p:pRg st="3" end="3"/>
                                            </p:txEl>
                                          </p:spTgt>
                                        </p:tgtEl>
                                        <p:attrNameLst>
                                          <p:attrName>style.visibility</p:attrName>
                                        </p:attrNameLst>
                                      </p:cBhvr>
                                      <p:to>
                                        <p:strVal val="visible"/>
                                      </p:to>
                                    </p:set>
                                    <p:animEffect transition="in" filter="fade">
                                      <p:cBhvr>
                                        <p:cTn id="22" dur="1000"/>
                                        <p:tgtEl>
                                          <p:spTgt spid="1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5">
                                            <p:txEl>
                                              <p:pRg st="4" end="4"/>
                                            </p:txEl>
                                          </p:spTgt>
                                        </p:tgtEl>
                                        <p:attrNameLst>
                                          <p:attrName>style.visibility</p:attrName>
                                        </p:attrNameLst>
                                      </p:cBhvr>
                                      <p:to>
                                        <p:strVal val="visible"/>
                                      </p:to>
                                    </p:set>
                                    <p:animEffect transition="in" filter="fade">
                                      <p:cBhvr>
                                        <p:cTn id="27" dur="1000"/>
                                        <p:tgtEl>
                                          <p:spTgt spid="1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Methods</a:t>
            </a:r>
            <a:endParaRPr/>
          </a:p>
        </p:txBody>
      </p:sp>
      <p:sp>
        <p:nvSpPr>
          <p:cNvPr id="151" name="Shape 1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23850" rtl="0">
              <a:spcBef>
                <a:spcPts val="0"/>
              </a:spcBef>
              <a:spcAft>
                <a:spcPts val="0"/>
              </a:spcAft>
              <a:buClr>
                <a:srgbClr val="D9D9D9"/>
              </a:buClr>
              <a:buSzPts val="1500"/>
              <a:buChar char="●"/>
            </a:pPr>
            <a:r>
              <a:rPr lang="en" sz="1500">
                <a:solidFill>
                  <a:srgbClr val="D9D9D9"/>
                </a:solidFill>
              </a:rPr>
              <a:t>Test this using both adults and children in Bristol and encourage them to recall by relaxation and fill the missing details of an abduction story. </a:t>
            </a:r>
            <a:endParaRPr sz="1500">
              <a:solidFill>
                <a:srgbClr val="D9D9D9"/>
              </a:solidFill>
            </a:endParaRPr>
          </a:p>
          <a:p>
            <a:pPr marL="457200" lvl="0" indent="-317500" rtl="0">
              <a:spcBef>
                <a:spcPts val="0"/>
              </a:spcBef>
              <a:spcAft>
                <a:spcPts val="0"/>
              </a:spcAft>
              <a:buClr>
                <a:srgbClr val="D9D9D9"/>
              </a:buClr>
              <a:buSzPts val="1400"/>
              <a:buFont typeface="Georgia"/>
              <a:buChar char="●"/>
            </a:pPr>
            <a:r>
              <a:rPr lang="en" sz="1400" b="1">
                <a:solidFill>
                  <a:srgbClr val="93C47D"/>
                </a:solidFill>
              </a:rPr>
              <a:t>Subjects</a:t>
            </a:r>
            <a:r>
              <a:rPr lang="en" sz="1400" b="1">
                <a:solidFill>
                  <a:srgbClr val="D9D9D9"/>
                </a:solidFill>
              </a:rPr>
              <a:t>: </a:t>
            </a:r>
            <a:r>
              <a:rPr lang="en" sz="1500">
                <a:solidFill>
                  <a:srgbClr val="D9D9D9"/>
                </a:solidFill>
              </a:rPr>
              <a:t>126 school children aged 8 to 13 and 224 first-year undergraduates aged 18 and over; tested in groups of 22 to 28. The adults were psychology and physiotherapy students at the University of the West of England tested in three large groups. </a:t>
            </a:r>
            <a:endParaRPr sz="1500">
              <a:solidFill>
                <a:srgbClr val="D9D9D9"/>
              </a:solidFill>
            </a:endParaRPr>
          </a:p>
          <a:p>
            <a:pPr marL="457200" lvl="0" indent="-317500" rtl="0">
              <a:spcBef>
                <a:spcPts val="0"/>
              </a:spcBef>
              <a:spcAft>
                <a:spcPts val="0"/>
              </a:spcAft>
              <a:buClr>
                <a:srgbClr val="D9D9D9"/>
              </a:buClr>
              <a:buSzPts val="1400"/>
              <a:buFont typeface="Georgia"/>
              <a:buChar char="●"/>
            </a:pPr>
            <a:r>
              <a:rPr lang="en" sz="1400" b="1">
                <a:solidFill>
                  <a:srgbClr val="93C47D"/>
                </a:solidFill>
              </a:rPr>
              <a:t>Procedure</a:t>
            </a:r>
            <a:r>
              <a:rPr lang="en" sz="1400">
                <a:solidFill>
                  <a:srgbClr val="D9D9D9"/>
                </a:solidFill>
              </a:rPr>
              <a:t>: </a:t>
            </a:r>
            <a:r>
              <a:rPr lang="en" sz="1500">
                <a:solidFill>
                  <a:srgbClr val="D9D9D9"/>
                </a:solidFill>
              </a:rPr>
              <a:t>For the children, told them to relax and read them the abduction story “Jackie and the Aliens”; details of the precise image of the aliens were not given; then, woke them up and gave them questionnaires. The procedure for the adults was slightly simplified.</a:t>
            </a:r>
            <a:endParaRPr sz="1500">
              <a:solidFill>
                <a:srgbClr val="D9D9D9"/>
              </a:solidFill>
            </a:endParaRPr>
          </a:p>
          <a:p>
            <a:pPr marL="457200" lvl="0" indent="-323850">
              <a:spcBef>
                <a:spcPts val="0"/>
              </a:spcBef>
              <a:spcAft>
                <a:spcPts val="0"/>
              </a:spcAft>
              <a:buClr>
                <a:srgbClr val="D9D9D9"/>
              </a:buClr>
              <a:buSzPts val="1500"/>
              <a:buChar char="●"/>
            </a:pPr>
            <a:r>
              <a:rPr lang="en" sz="1500">
                <a:solidFill>
                  <a:srgbClr val="D9D9D9"/>
                </a:solidFill>
              </a:rPr>
              <a:t>Finally, all groups except one of the adult groups were asked to draw the aliens they imagined.</a:t>
            </a:r>
            <a:endParaRPr sz="1500">
              <a:solidFill>
                <a:srgbClr val="D9D9D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Results</a:t>
            </a:r>
            <a:endParaRPr/>
          </a:p>
        </p:txBody>
      </p:sp>
      <p:sp>
        <p:nvSpPr>
          <p:cNvPr id="157" name="Shape 157"/>
          <p:cNvSpPr txBox="1">
            <a:spLocks noGrp="1"/>
          </p:cNvSpPr>
          <p:nvPr>
            <p:ph type="body" idx="1"/>
          </p:nvPr>
        </p:nvSpPr>
        <p:spPr>
          <a:xfrm>
            <a:off x="2909400" y="1017725"/>
            <a:ext cx="5922900" cy="34164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D9D9D9"/>
              </a:buClr>
              <a:buSzPts val="1400"/>
              <a:buChar char="●"/>
            </a:pPr>
            <a:r>
              <a:rPr lang="en" sz="1400">
                <a:solidFill>
                  <a:srgbClr val="D9D9D9"/>
                </a:solidFill>
              </a:rPr>
              <a:t>Large numbers of both adults and children reported having had most of the experiences.</a:t>
            </a:r>
            <a:endParaRPr sz="1400">
              <a:solidFill>
                <a:srgbClr val="D9D9D9"/>
              </a:solidFill>
            </a:endParaRPr>
          </a:p>
          <a:p>
            <a:pPr marL="457200" lvl="0" indent="-317500" rtl="0">
              <a:spcBef>
                <a:spcPts val="0"/>
              </a:spcBef>
              <a:spcAft>
                <a:spcPts val="0"/>
              </a:spcAft>
              <a:buClr>
                <a:srgbClr val="D9D9D9"/>
              </a:buClr>
              <a:buSzPts val="1400"/>
              <a:buChar char="●"/>
            </a:pPr>
            <a:r>
              <a:rPr lang="en" sz="1400">
                <a:solidFill>
                  <a:srgbClr val="D9D9D9"/>
                </a:solidFill>
              </a:rPr>
              <a:t>For each person, an “alien score” from 0 to 6 was given for the number of answers that conformed to the popular stereotype of the aliens, and another score for the number of Roper Poll indicator experiences reported (0-4).</a:t>
            </a:r>
            <a:endParaRPr sz="1400">
              <a:solidFill>
                <a:srgbClr val="D9D9D9"/>
              </a:solidFill>
            </a:endParaRPr>
          </a:p>
          <a:p>
            <a:pPr marL="457200" lvl="0" indent="-317500" rtl="0">
              <a:spcBef>
                <a:spcPts val="0"/>
              </a:spcBef>
              <a:spcAft>
                <a:spcPts val="0"/>
              </a:spcAft>
              <a:buClr>
                <a:srgbClr val="D9D9D9"/>
              </a:buClr>
              <a:buSzPts val="1400"/>
              <a:buChar char="●"/>
            </a:pPr>
            <a:r>
              <a:rPr lang="en" sz="1400" b="1">
                <a:solidFill>
                  <a:srgbClr val="93C47D"/>
                </a:solidFill>
              </a:rPr>
              <a:t>For the children,</a:t>
            </a:r>
            <a:r>
              <a:rPr lang="en" sz="1400">
                <a:solidFill>
                  <a:srgbClr val="D9D9D9"/>
                </a:solidFill>
              </a:rPr>
              <a:t> the mean alien score was 0.95, and the mean number of experiences 1.51. There was no correlation between the two measures (rs = - 0.03, n = 101, p = 0.78). Twelve (12 percent) of the children drew grays and 87 did not.</a:t>
            </a:r>
            <a:endParaRPr sz="1400">
              <a:solidFill>
                <a:srgbClr val="D9D9D9"/>
              </a:solidFill>
            </a:endParaRPr>
          </a:p>
          <a:p>
            <a:pPr marL="457200" lvl="0" indent="-317500">
              <a:spcBef>
                <a:spcPts val="0"/>
              </a:spcBef>
              <a:spcAft>
                <a:spcPts val="0"/>
              </a:spcAft>
              <a:buClr>
                <a:srgbClr val="D9D9D9"/>
              </a:buClr>
              <a:buSzPts val="1400"/>
              <a:buChar char="●"/>
            </a:pPr>
            <a:r>
              <a:rPr lang="en" sz="1400">
                <a:solidFill>
                  <a:srgbClr val="D9D9D9"/>
                </a:solidFill>
              </a:rPr>
              <a:t>For the adults, mean alien score was 1.23 and mean number of experiences 1.64. Again, there was no correlation between the two measures (rs = 0.07, n = 213, p = 0.29). Seventeen of the adults drew grays, and 103 did not.</a:t>
            </a:r>
            <a:endParaRPr sz="1400">
              <a:solidFill>
                <a:srgbClr val="D9D9D9"/>
              </a:solidFill>
            </a:endParaRPr>
          </a:p>
        </p:txBody>
      </p:sp>
      <p:pic>
        <p:nvPicPr>
          <p:cNvPr id="158" name="Shape 158"/>
          <p:cNvPicPr preferRelativeResize="0"/>
          <p:nvPr/>
        </p:nvPicPr>
        <p:blipFill>
          <a:blip r:embed="rId3">
            <a:alphaModFix/>
          </a:blip>
          <a:stretch>
            <a:fillRect/>
          </a:stretch>
        </p:blipFill>
        <p:spPr>
          <a:xfrm>
            <a:off x="396600" y="1593388"/>
            <a:ext cx="2466125" cy="2265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Discussion</a:t>
            </a:r>
            <a:endParaRPr/>
          </a:p>
        </p:txBody>
      </p:sp>
      <p:sp>
        <p:nvSpPr>
          <p:cNvPr id="164" name="Shape 1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D9D9D9"/>
              </a:buClr>
              <a:buSzPts val="1400"/>
              <a:buChar char="●"/>
            </a:pPr>
            <a:r>
              <a:rPr lang="en" sz="1400">
                <a:solidFill>
                  <a:srgbClr val="D9D9D9"/>
                </a:solidFill>
              </a:rPr>
              <a:t>These results provide </a:t>
            </a:r>
            <a:r>
              <a:rPr lang="en" sz="1400" b="1">
                <a:solidFill>
                  <a:srgbClr val="D9D9D9"/>
                </a:solidFill>
              </a:rPr>
              <a:t>no evidence</a:t>
            </a:r>
            <a:r>
              <a:rPr lang="en" sz="1400">
                <a:solidFill>
                  <a:srgbClr val="D9D9D9"/>
                </a:solidFill>
              </a:rPr>
              <a:t> that people who reported more of the indicator experiences had a better idea of what an alien should look like or what should happen during an abduction. </a:t>
            </a:r>
            <a:endParaRPr sz="1400">
              <a:solidFill>
                <a:srgbClr val="D9D9D9"/>
              </a:solidFill>
            </a:endParaRPr>
          </a:p>
          <a:p>
            <a:pPr marL="457200" lvl="0" indent="-317500" rtl="0">
              <a:spcBef>
                <a:spcPts val="0"/>
              </a:spcBef>
              <a:spcAft>
                <a:spcPts val="0"/>
              </a:spcAft>
              <a:buClr>
                <a:srgbClr val="D9D9D9"/>
              </a:buClr>
              <a:buSzPts val="1400"/>
              <a:buChar char="●"/>
            </a:pPr>
            <a:r>
              <a:rPr lang="en" sz="1400">
                <a:solidFill>
                  <a:srgbClr val="D9D9D9"/>
                </a:solidFill>
              </a:rPr>
              <a:t>The popular stereotype may be obtained more from television programs than from having been abducted by real aliens.</a:t>
            </a:r>
            <a:endParaRPr sz="1400">
              <a:solidFill>
                <a:srgbClr val="D9D9D9"/>
              </a:solidFill>
            </a:endParaRPr>
          </a:p>
          <a:p>
            <a:pPr marL="457200" lvl="0" indent="-317500" rtl="0">
              <a:spcBef>
                <a:spcPts val="0"/>
              </a:spcBef>
              <a:spcAft>
                <a:spcPts val="0"/>
              </a:spcAft>
              <a:buClr>
                <a:srgbClr val="D9D9D9"/>
              </a:buClr>
              <a:buSzPts val="1400"/>
              <a:buChar char="●"/>
            </a:pPr>
            <a:r>
              <a:rPr lang="en" sz="1400">
                <a:solidFill>
                  <a:srgbClr val="D9D9D9"/>
                </a:solidFill>
              </a:rPr>
              <a:t>The four questions from the Roper Poll </a:t>
            </a:r>
            <a:r>
              <a:rPr lang="en" sz="1400" b="1">
                <a:solidFill>
                  <a:srgbClr val="D9D9D9"/>
                </a:solidFill>
              </a:rPr>
              <a:t>had a higher incidence</a:t>
            </a:r>
            <a:r>
              <a:rPr lang="en" sz="1400">
                <a:solidFill>
                  <a:srgbClr val="D9D9D9"/>
                </a:solidFill>
              </a:rPr>
              <a:t> than those in the actual Roper Poll.</a:t>
            </a:r>
            <a:endParaRPr sz="1400">
              <a:solidFill>
                <a:srgbClr val="D9D9D9"/>
              </a:solidFill>
            </a:endParaRPr>
          </a:p>
          <a:p>
            <a:pPr marL="457200" lvl="0" indent="-317500" rtl="0">
              <a:spcBef>
                <a:spcPts val="0"/>
              </a:spcBef>
              <a:spcAft>
                <a:spcPts val="0"/>
              </a:spcAft>
              <a:buClr>
                <a:srgbClr val="D9D9D9"/>
              </a:buClr>
              <a:buSzPts val="1400"/>
              <a:buChar char="●"/>
            </a:pPr>
            <a:r>
              <a:rPr lang="en" sz="1400">
                <a:solidFill>
                  <a:srgbClr val="D9D9D9"/>
                </a:solidFill>
              </a:rPr>
              <a:t>Their Roper Poll study cannot prove that there is no real abduction happening on Earth.</a:t>
            </a:r>
            <a:endParaRPr sz="1400">
              <a:solidFill>
                <a:srgbClr val="D9D9D9"/>
              </a:solidFill>
            </a:endParaRPr>
          </a:p>
          <a:p>
            <a:pPr marL="457200" lvl="0" indent="-317500" rtl="0">
              <a:spcBef>
                <a:spcPts val="0"/>
              </a:spcBef>
              <a:spcAft>
                <a:spcPts val="0"/>
              </a:spcAft>
              <a:buClr>
                <a:srgbClr val="D9D9D9"/>
              </a:buClr>
              <a:buSzPts val="1400"/>
              <a:buChar char="●"/>
            </a:pPr>
            <a:r>
              <a:rPr lang="en" sz="1400">
                <a:solidFill>
                  <a:srgbClr val="D9D9D9"/>
                </a:solidFill>
              </a:rPr>
              <a:t>They show that knowledge of the appearance and behavior of abducting aliens depends more on how much television a person watches.</a:t>
            </a:r>
            <a:endParaRPr sz="1400">
              <a:solidFill>
                <a:srgbClr val="D9D9D9"/>
              </a:solidFill>
            </a:endParaRPr>
          </a:p>
          <a:p>
            <a:pPr marL="457200" lvl="0" indent="-317500">
              <a:spcBef>
                <a:spcPts val="0"/>
              </a:spcBef>
              <a:spcAft>
                <a:spcPts val="0"/>
              </a:spcAft>
              <a:buClr>
                <a:srgbClr val="D9D9D9"/>
              </a:buClr>
              <a:buSzPts val="1400"/>
              <a:buChar char="●"/>
            </a:pPr>
            <a:r>
              <a:rPr lang="en" sz="1400">
                <a:solidFill>
                  <a:srgbClr val="D9D9D9"/>
                </a:solidFill>
              </a:rPr>
              <a:t>Thus, their study is false.</a:t>
            </a:r>
            <a:endParaRPr sz="1400">
              <a:solidFill>
                <a:srgbClr val="D9D9D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243625" y="365375"/>
            <a:ext cx="65043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t>The “Typical” Alien Abduction (Blackmore)</a:t>
            </a:r>
            <a:endParaRPr sz="2400"/>
          </a:p>
        </p:txBody>
      </p:sp>
      <p:sp>
        <p:nvSpPr>
          <p:cNvPr id="66" name="Shape 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AutoNum type="arabicPeriod"/>
            </a:pPr>
            <a:r>
              <a:rPr lang="en"/>
              <a:t>Bedroom at night</a:t>
            </a:r>
            <a:endParaRPr/>
          </a:p>
          <a:p>
            <a:pPr marL="457200" lvl="0" indent="-342900" rtl="0">
              <a:spcBef>
                <a:spcPts val="0"/>
              </a:spcBef>
              <a:spcAft>
                <a:spcPts val="0"/>
              </a:spcAft>
              <a:buSzPts val="1800"/>
              <a:buAutoNum type="arabicPeriod"/>
            </a:pPr>
            <a:r>
              <a:rPr lang="en"/>
              <a:t>“Intense” light, “buzzing or humming” sound, ominous presence </a:t>
            </a:r>
            <a:endParaRPr/>
          </a:p>
          <a:p>
            <a:pPr marL="457200" lvl="0" indent="-342900" rtl="0">
              <a:spcBef>
                <a:spcPts val="0"/>
              </a:spcBef>
              <a:spcAft>
                <a:spcPts val="0"/>
              </a:spcAft>
              <a:buSzPts val="1800"/>
              <a:buAutoNum type="arabicPeriod"/>
            </a:pPr>
            <a:r>
              <a:rPr lang="en"/>
              <a:t>Transportation into the UFO</a:t>
            </a:r>
            <a:endParaRPr/>
          </a:p>
          <a:p>
            <a:pPr marL="457200" lvl="0" indent="-342900" rtl="0">
              <a:spcBef>
                <a:spcPts val="0"/>
              </a:spcBef>
              <a:spcAft>
                <a:spcPts val="0"/>
              </a:spcAft>
              <a:buSzPts val="1800"/>
              <a:buAutoNum type="arabicPeriod"/>
            </a:pPr>
            <a:r>
              <a:rPr lang="en"/>
              <a:t>Probing </a:t>
            </a:r>
            <a:endParaRPr/>
          </a:p>
          <a:p>
            <a:pPr marL="0" lvl="0" indent="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does an alien look like? (Blackmore)</a:t>
            </a:r>
            <a:endParaRPr/>
          </a:p>
        </p:txBody>
      </p:sp>
      <p:sp>
        <p:nvSpPr>
          <p:cNvPr id="72" name="Shape 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Blackmore elaborates on two classes of aliens:</a:t>
            </a:r>
            <a:endParaRPr/>
          </a:p>
          <a:p>
            <a:pPr marL="0" lvl="0" indent="0" rtl="0">
              <a:spcBef>
                <a:spcPts val="1600"/>
              </a:spcBef>
              <a:spcAft>
                <a:spcPts val="0"/>
              </a:spcAft>
              <a:buNone/>
            </a:pPr>
            <a:r>
              <a:rPr lang="en"/>
              <a:t>“Grays”</a:t>
            </a:r>
            <a:endParaRPr/>
          </a:p>
          <a:p>
            <a:pPr marL="457200" lvl="0" indent="-342900" rtl="0">
              <a:lnSpc>
                <a:spcPct val="100000"/>
              </a:lnSpc>
              <a:spcBef>
                <a:spcPts val="1600"/>
              </a:spcBef>
              <a:spcAft>
                <a:spcPts val="0"/>
              </a:spcAft>
              <a:buSzPts val="1800"/>
              <a:buChar char="●"/>
            </a:pPr>
            <a:r>
              <a:rPr lang="en"/>
              <a:t>4 ft. tall</a:t>
            </a:r>
            <a:endParaRPr/>
          </a:p>
          <a:p>
            <a:pPr marL="457200" lvl="0" indent="-342900" rtl="0">
              <a:lnSpc>
                <a:spcPct val="100000"/>
              </a:lnSpc>
              <a:spcBef>
                <a:spcPts val="0"/>
              </a:spcBef>
              <a:spcAft>
                <a:spcPts val="0"/>
              </a:spcAft>
              <a:buSzPts val="1800"/>
              <a:buChar char="●"/>
            </a:pPr>
            <a:r>
              <a:rPr lang="en"/>
              <a:t>Slender body and neck</a:t>
            </a:r>
            <a:endParaRPr/>
          </a:p>
          <a:p>
            <a:pPr marL="457200" lvl="0" indent="-342900" rtl="0">
              <a:lnSpc>
                <a:spcPct val="100000"/>
              </a:lnSpc>
              <a:spcBef>
                <a:spcPts val="0"/>
              </a:spcBef>
              <a:spcAft>
                <a:spcPts val="0"/>
              </a:spcAft>
              <a:buSzPts val="1800"/>
              <a:buChar char="●"/>
            </a:pPr>
            <a:r>
              <a:rPr lang="en"/>
              <a:t>Big head</a:t>
            </a:r>
            <a:endParaRPr/>
          </a:p>
          <a:p>
            <a:pPr marL="457200" lvl="0" indent="-342900" rtl="0">
              <a:lnSpc>
                <a:spcPct val="100000"/>
              </a:lnSpc>
              <a:spcBef>
                <a:spcPts val="0"/>
              </a:spcBef>
              <a:spcAft>
                <a:spcPts val="0"/>
              </a:spcAft>
              <a:buSzPts val="1800"/>
              <a:buChar char="●"/>
            </a:pPr>
            <a:r>
              <a:rPr lang="en"/>
              <a:t>Almond-shaped black eyes</a:t>
            </a:r>
            <a:endParaRPr/>
          </a:p>
          <a:p>
            <a:pPr marL="457200" lvl="0" indent="-342900" rtl="0">
              <a:lnSpc>
                <a:spcPct val="100000"/>
              </a:lnSpc>
              <a:spcBef>
                <a:spcPts val="0"/>
              </a:spcBef>
              <a:spcAft>
                <a:spcPts val="0"/>
              </a:spcAft>
              <a:buSzPts val="1800"/>
              <a:buChar char="●"/>
            </a:pPr>
            <a:r>
              <a:rPr lang="en"/>
              <a:t>Bald, with three fingers on each hand</a:t>
            </a:r>
            <a:endParaRPr/>
          </a:p>
          <a:p>
            <a:pPr marL="0" lvl="0" indent="0" rtl="0">
              <a:lnSpc>
                <a:spcPct val="100000"/>
              </a:lnSpc>
              <a:spcBef>
                <a:spcPts val="1600"/>
              </a:spcBef>
              <a:spcAft>
                <a:spcPts val="0"/>
              </a:spcAft>
              <a:buNone/>
            </a:pPr>
            <a:r>
              <a:rPr lang="en"/>
              <a:t>Other entities: blue, green aliens, “Nordic” Aliens, “Human Types”</a:t>
            </a:r>
            <a:endParaRPr/>
          </a:p>
          <a:p>
            <a:pPr marL="0" lvl="0" indent="0" rtl="0">
              <a:lnSpc>
                <a:spcPct val="100000"/>
              </a:lnSpc>
              <a:spcBef>
                <a:spcPts val="1600"/>
              </a:spcBef>
              <a:spcAft>
                <a:spcPts val="0"/>
              </a:spcAft>
              <a:buNone/>
            </a:pPr>
            <a:endParaRPr/>
          </a:p>
          <a:p>
            <a:pPr marL="0" lvl="0" indent="0">
              <a:spcBef>
                <a:spcPts val="160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8" name="Shape 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79" name="Shape 79" descr="لبيبثبقق.jpg"/>
          <p:cNvPicPr preferRelativeResize="0"/>
          <p:nvPr/>
        </p:nvPicPr>
        <p:blipFill>
          <a:blip r:embed="rId3">
            <a:alphaModFix/>
          </a:blip>
          <a:stretch>
            <a:fillRect/>
          </a:stretch>
        </p:blipFill>
        <p:spPr>
          <a:xfrm>
            <a:off x="689750" y="445025"/>
            <a:ext cx="2951600" cy="3837075"/>
          </a:xfrm>
          <a:prstGeom prst="rect">
            <a:avLst/>
          </a:prstGeom>
          <a:noFill/>
          <a:ln>
            <a:noFill/>
          </a:ln>
        </p:spPr>
      </p:pic>
      <p:pic>
        <p:nvPicPr>
          <p:cNvPr id="80" name="Shape 80" descr="Pleiadian Nordic Alien"/>
          <p:cNvPicPr preferRelativeResize="0"/>
          <p:nvPr/>
        </p:nvPicPr>
        <p:blipFill>
          <a:blip r:embed="rId4">
            <a:alphaModFix/>
          </a:blip>
          <a:stretch>
            <a:fillRect/>
          </a:stretch>
        </p:blipFill>
        <p:spPr>
          <a:xfrm>
            <a:off x="4725007" y="504400"/>
            <a:ext cx="2757017" cy="3837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Why would aliens want to abduct us? (Blackmore)</a:t>
            </a:r>
            <a:endParaRPr/>
          </a:p>
        </p:txBody>
      </p:sp>
      <p:sp>
        <p:nvSpPr>
          <p:cNvPr id="86" name="Shape 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lnSpc>
                <a:spcPct val="150000"/>
              </a:lnSpc>
              <a:spcBef>
                <a:spcPts val="0"/>
              </a:spcBef>
              <a:spcAft>
                <a:spcPts val="0"/>
              </a:spcAft>
              <a:buSzPts val="1800"/>
              <a:buChar char="●"/>
            </a:pPr>
            <a:r>
              <a:rPr lang="en"/>
              <a:t>Harmless warnings of “impending ecological disaster”</a:t>
            </a:r>
            <a:endParaRPr/>
          </a:p>
          <a:p>
            <a:pPr marL="457200" lvl="0" indent="-342900" rtl="0">
              <a:lnSpc>
                <a:spcPct val="150000"/>
              </a:lnSpc>
              <a:spcBef>
                <a:spcPts val="0"/>
              </a:spcBef>
              <a:spcAft>
                <a:spcPts val="0"/>
              </a:spcAft>
              <a:buSzPts val="1800"/>
              <a:buChar char="●"/>
            </a:pPr>
            <a:r>
              <a:rPr lang="en"/>
              <a:t>Alien breeding program </a:t>
            </a:r>
            <a:endParaRPr/>
          </a:p>
          <a:p>
            <a:pPr marL="0" lvl="0" indent="0" rtl="0">
              <a:lnSpc>
                <a:spcPct val="115000"/>
              </a:lnSpc>
              <a:spcBef>
                <a:spcPts val="1600"/>
              </a:spcBef>
              <a:spcAft>
                <a:spcPts val="0"/>
              </a:spcAft>
              <a:buNone/>
            </a:pPr>
            <a:endParaRPr/>
          </a:p>
          <a:p>
            <a:pPr marL="0" lvl="0" indent="0" rtl="0">
              <a:lnSpc>
                <a:spcPct val="100000"/>
              </a:lnSpc>
              <a:spcBef>
                <a:spcPts val="1600"/>
              </a:spcBef>
              <a:spcAft>
                <a:spcPts val="0"/>
              </a:spcAft>
              <a:buNone/>
            </a:pPr>
            <a:endParaRPr/>
          </a:p>
          <a:p>
            <a:pPr marL="0" lvl="0" indent="0">
              <a:spcBef>
                <a:spcPts val="160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3455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t>Theories and possible explanations behind abductions (Blackmore)</a:t>
            </a:r>
            <a:endParaRPr sz="2400"/>
          </a:p>
        </p:txBody>
      </p:sp>
      <p:sp>
        <p:nvSpPr>
          <p:cNvPr id="92" name="Shape 92"/>
          <p:cNvSpPr txBox="1">
            <a:spLocks noGrp="1"/>
          </p:cNvSpPr>
          <p:nvPr>
            <p:ph type="body" idx="1"/>
          </p:nvPr>
        </p:nvSpPr>
        <p:spPr>
          <a:xfrm>
            <a:off x="311700" y="1331550"/>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Fabricated memories through hypnosis </a:t>
            </a:r>
            <a:endParaRPr/>
          </a:p>
          <a:p>
            <a:pPr marL="457200" lvl="0" indent="-342900" rtl="0">
              <a:spcBef>
                <a:spcPts val="0"/>
              </a:spcBef>
              <a:spcAft>
                <a:spcPts val="0"/>
              </a:spcAft>
              <a:buSzPts val="1800"/>
              <a:buChar char="●"/>
            </a:pPr>
            <a:r>
              <a:rPr lang="en"/>
              <a:t>Mental illness</a:t>
            </a:r>
            <a:endParaRPr/>
          </a:p>
          <a:p>
            <a:pPr marL="457200" lvl="0" indent="-342900" rtl="0">
              <a:spcBef>
                <a:spcPts val="0"/>
              </a:spcBef>
              <a:spcAft>
                <a:spcPts val="0"/>
              </a:spcAft>
              <a:buSzPts val="1800"/>
              <a:buChar char="●"/>
            </a:pPr>
            <a:r>
              <a:rPr lang="en"/>
              <a:t>“Temporal lobe lability”</a:t>
            </a:r>
            <a:endParaRPr/>
          </a:p>
          <a:p>
            <a:pPr marL="457200" lvl="0" indent="-342900" rtl="0">
              <a:spcBef>
                <a:spcPts val="0"/>
              </a:spcBef>
              <a:spcAft>
                <a:spcPts val="0"/>
              </a:spcAft>
              <a:buSzPts val="1800"/>
              <a:buChar char="●"/>
            </a:pPr>
            <a:r>
              <a:rPr lang="en"/>
              <a:t>Sleep paralysis </a:t>
            </a:r>
            <a:endParaRPr/>
          </a:p>
          <a:p>
            <a:pPr marL="0" lvl="0" indent="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u="sng">
                <a:solidFill>
                  <a:srgbClr val="EFEFEF"/>
                </a:solidFill>
              </a:rPr>
              <a:t>Sleep Paralysis</a:t>
            </a:r>
            <a:endParaRPr b="1" u="sng">
              <a:solidFill>
                <a:srgbClr val="EFEFEF"/>
              </a:solidFill>
            </a:endParaRPr>
          </a:p>
        </p:txBody>
      </p:sp>
      <p:sp>
        <p:nvSpPr>
          <p:cNvPr id="98" name="Shape 98"/>
          <p:cNvSpPr txBox="1">
            <a:spLocks noGrp="1"/>
          </p:cNvSpPr>
          <p:nvPr>
            <p:ph type="body" idx="1"/>
          </p:nvPr>
        </p:nvSpPr>
        <p:spPr>
          <a:xfrm>
            <a:off x="77050" y="1017725"/>
            <a:ext cx="6380400" cy="3625500"/>
          </a:xfrm>
          <a:prstGeom prst="rect">
            <a:avLst/>
          </a:prstGeom>
        </p:spPr>
        <p:txBody>
          <a:bodyPr spcFirstLastPara="1" wrap="square" lIns="91425" tIns="91425" rIns="91425" bIns="91425" anchor="t" anchorCtr="0">
            <a:noAutofit/>
          </a:bodyPr>
          <a:lstStyle/>
          <a:p>
            <a:pPr marL="457200" lvl="0" indent="-304800" rtl="0">
              <a:lnSpc>
                <a:spcPct val="150000"/>
              </a:lnSpc>
              <a:spcBef>
                <a:spcPts val="0"/>
              </a:spcBef>
              <a:spcAft>
                <a:spcPts val="0"/>
              </a:spcAft>
              <a:buClr>
                <a:srgbClr val="EFEFEF"/>
              </a:buClr>
              <a:buSzPts val="1200"/>
              <a:buChar char="-"/>
            </a:pPr>
            <a:r>
              <a:rPr lang="en" sz="1200">
                <a:solidFill>
                  <a:srgbClr val="EFEFEF"/>
                </a:solidFill>
              </a:rPr>
              <a:t>Sleep paralysis (sleep paralysis with hypnagogic and hypnopompic hallucinations/Experiences (HHE’s)) has been singled out as a particularly likely source of beliefs concerning not only alien abductions, but all manner of beliefs in alternative realities and otherworldly creatures.</a:t>
            </a:r>
            <a:endParaRPr sz="1200">
              <a:solidFill>
                <a:srgbClr val="EFEFEF"/>
              </a:solidFill>
            </a:endParaRPr>
          </a:p>
          <a:p>
            <a:pPr marL="457200" lvl="0" indent="-304800" rtl="0">
              <a:lnSpc>
                <a:spcPct val="150000"/>
              </a:lnSpc>
              <a:spcBef>
                <a:spcPts val="0"/>
              </a:spcBef>
              <a:spcAft>
                <a:spcPts val="0"/>
              </a:spcAft>
              <a:buClr>
                <a:srgbClr val="EFEFEF"/>
              </a:buClr>
              <a:buSzPts val="1200"/>
              <a:buChar char="-"/>
            </a:pPr>
            <a:r>
              <a:rPr lang="en" sz="1200">
                <a:solidFill>
                  <a:srgbClr val="EFEFEF"/>
                </a:solidFill>
              </a:rPr>
              <a:t>It is a condition in which someone, most often lying in a supine position, about to drop of to sleep, or just upon waking from sleep realizes that she is unable to move, or speak, or cry out. </a:t>
            </a:r>
            <a:endParaRPr sz="1200">
              <a:solidFill>
                <a:srgbClr val="EFEFEF"/>
              </a:solidFill>
            </a:endParaRPr>
          </a:p>
          <a:p>
            <a:pPr marL="457200" lvl="0" indent="-304800" rtl="0">
              <a:lnSpc>
                <a:spcPct val="150000"/>
              </a:lnSpc>
              <a:spcBef>
                <a:spcPts val="0"/>
              </a:spcBef>
              <a:spcAft>
                <a:spcPts val="0"/>
              </a:spcAft>
              <a:buClr>
                <a:srgbClr val="EFEFEF"/>
              </a:buClr>
              <a:buSzPts val="1200"/>
              <a:buChar char="-"/>
            </a:pPr>
            <a:r>
              <a:rPr lang="en" sz="1200">
                <a:solidFill>
                  <a:srgbClr val="EFEFEF"/>
                </a:solidFill>
              </a:rPr>
              <a:t>People frequently report feeling a "presence" that is often described as malevolent, threatening, or evil. The presence is likely to be vaguely felt or sensed just out of sight but thought to be watching or monitoring, often with intense interest, sometimes standing by, or sitting on the bed. </a:t>
            </a:r>
            <a:endParaRPr sz="1200">
              <a:solidFill>
                <a:srgbClr val="EFEFEF"/>
              </a:solidFill>
            </a:endParaRPr>
          </a:p>
          <a:p>
            <a:pPr marL="457200" lvl="0" indent="-304800">
              <a:lnSpc>
                <a:spcPct val="150000"/>
              </a:lnSpc>
              <a:spcBef>
                <a:spcPts val="0"/>
              </a:spcBef>
              <a:spcAft>
                <a:spcPts val="0"/>
              </a:spcAft>
              <a:buClr>
                <a:srgbClr val="EFEFEF"/>
              </a:buClr>
              <a:buSzPts val="1200"/>
              <a:buChar char="-"/>
            </a:pPr>
            <a:r>
              <a:rPr lang="en" sz="1200">
                <a:solidFill>
                  <a:srgbClr val="EFEFEF"/>
                </a:solidFill>
              </a:rPr>
              <a:t>On some occasions the presence may attack, strangling and exerting crushing pressure on the chest. </a:t>
            </a:r>
            <a:endParaRPr sz="1200">
              <a:solidFill>
                <a:srgbClr val="EFEFEF"/>
              </a:solidFill>
            </a:endParaRPr>
          </a:p>
        </p:txBody>
      </p:sp>
      <p:pic>
        <p:nvPicPr>
          <p:cNvPr id="99" name="Shape 99"/>
          <p:cNvPicPr preferRelativeResize="0"/>
          <p:nvPr/>
        </p:nvPicPr>
        <p:blipFill>
          <a:blip r:embed="rId3">
            <a:alphaModFix/>
          </a:blip>
          <a:stretch>
            <a:fillRect/>
          </a:stretch>
        </p:blipFill>
        <p:spPr>
          <a:xfrm>
            <a:off x="6457450" y="2681375"/>
            <a:ext cx="2533900" cy="2077800"/>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p:nvPr/>
        </p:nvSpPr>
        <p:spPr>
          <a:xfrm>
            <a:off x="535000" y="112625"/>
            <a:ext cx="7781100" cy="44562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sz="2400" b="1" u="sng">
                <a:solidFill>
                  <a:srgbClr val="EFEFEF"/>
                </a:solidFill>
                <a:latin typeface="Roboto"/>
                <a:ea typeface="Roboto"/>
                <a:cs typeface="Roboto"/>
                <a:sym typeface="Roboto"/>
              </a:rPr>
              <a:t>Hypnagogic</a:t>
            </a:r>
            <a:r>
              <a:rPr lang="en" sz="2400" b="1">
                <a:solidFill>
                  <a:srgbClr val="EFEFEF"/>
                </a:solidFill>
                <a:latin typeface="Roboto"/>
                <a:ea typeface="Roboto"/>
                <a:cs typeface="Roboto"/>
                <a:sym typeface="Roboto"/>
              </a:rPr>
              <a:t>:</a:t>
            </a:r>
            <a:r>
              <a:rPr lang="en" sz="2400">
                <a:solidFill>
                  <a:srgbClr val="EFEFEF"/>
                </a:solidFill>
                <a:latin typeface="Roboto"/>
                <a:ea typeface="Roboto"/>
                <a:cs typeface="Roboto"/>
                <a:sym typeface="Roboto"/>
              </a:rPr>
              <a:t> relating to the state immediately before falling asleep.</a:t>
            </a:r>
            <a:endParaRPr sz="2400">
              <a:solidFill>
                <a:srgbClr val="EFEFEF"/>
              </a:solidFill>
              <a:latin typeface="Roboto"/>
              <a:ea typeface="Roboto"/>
              <a:cs typeface="Roboto"/>
              <a:sym typeface="Roboto"/>
            </a:endParaRPr>
          </a:p>
          <a:p>
            <a:pPr marL="0" lvl="0" indent="0" rtl="0">
              <a:lnSpc>
                <a:spcPct val="150000"/>
              </a:lnSpc>
              <a:spcBef>
                <a:spcPts val="0"/>
              </a:spcBef>
              <a:spcAft>
                <a:spcPts val="0"/>
              </a:spcAft>
              <a:buNone/>
            </a:pPr>
            <a:endParaRPr sz="2400">
              <a:solidFill>
                <a:srgbClr val="222222"/>
              </a:solidFill>
              <a:highlight>
                <a:srgbClr val="FFFFFF"/>
              </a:highlight>
              <a:latin typeface="Roboto"/>
              <a:ea typeface="Roboto"/>
              <a:cs typeface="Roboto"/>
              <a:sym typeface="Roboto"/>
            </a:endParaRPr>
          </a:p>
          <a:p>
            <a:pPr marL="0" lvl="0" indent="0" rtl="0">
              <a:lnSpc>
                <a:spcPct val="150000"/>
              </a:lnSpc>
              <a:spcBef>
                <a:spcPts val="1600"/>
              </a:spcBef>
              <a:spcAft>
                <a:spcPts val="0"/>
              </a:spcAft>
              <a:buNone/>
            </a:pPr>
            <a:r>
              <a:rPr lang="en" sz="2400" b="1" u="sng">
                <a:solidFill>
                  <a:schemeClr val="dk1"/>
                </a:solidFill>
              </a:rPr>
              <a:t>Hypnopompic</a:t>
            </a:r>
            <a:r>
              <a:rPr lang="en" sz="2400" b="1">
                <a:solidFill>
                  <a:schemeClr val="dk1"/>
                </a:solidFill>
              </a:rPr>
              <a:t>: </a:t>
            </a:r>
            <a:r>
              <a:rPr lang="en" sz="2400">
                <a:solidFill>
                  <a:schemeClr val="dk1"/>
                </a:solidFill>
              </a:rPr>
              <a:t>relating to the state immediately preceding waking up</a:t>
            </a:r>
            <a:endParaRPr sz="2400">
              <a:solidFill>
                <a:srgbClr val="222222"/>
              </a:solidFill>
              <a:highlight>
                <a:srgbClr val="FFFFFF"/>
              </a:highlight>
            </a:endParaRPr>
          </a:p>
          <a:p>
            <a:pPr marL="0" lvl="0" indent="0" rtl="0">
              <a:spcBef>
                <a:spcPts val="1600"/>
              </a:spcBef>
              <a:spcAft>
                <a:spcPts val="0"/>
              </a:spcAft>
              <a:buNone/>
            </a:pPr>
            <a:endParaRPr sz="1800">
              <a:solidFill>
                <a:srgbClr val="222222"/>
              </a:solidFill>
              <a:highlight>
                <a:srgbClr val="FFFFFF"/>
              </a:highlight>
              <a:latin typeface="Roboto"/>
              <a:ea typeface="Roboto"/>
              <a:cs typeface="Roboto"/>
              <a:sym typeface="Roboto"/>
            </a:endParaRPr>
          </a:p>
        </p:txBody>
      </p:sp>
      <p:pic>
        <p:nvPicPr>
          <p:cNvPr id="105" name="Shape 105"/>
          <p:cNvPicPr preferRelativeResize="0"/>
          <p:nvPr/>
        </p:nvPicPr>
        <p:blipFill rotWithShape="1">
          <a:blip r:embed="rId3">
            <a:alphaModFix/>
          </a:blip>
          <a:srcRect l="33406" t="20948" r="6"/>
          <a:stretch/>
        </p:blipFill>
        <p:spPr>
          <a:xfrm>
            <a:off x="5913200" y="2956975"/>
            <a:ext cx="2721600" cy="2096050"/>
          </a:xfrm>
          <a:prstGeom prst="rect">
            <a:avLst/>
          </a:prstGeom>
          <a:noFill/>
          <a:ln>
            <a:noFill/>
          </a:ln>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p:cNvPicPr preferRelativeResize="0"/>
          <p:nvPr/>
        </p:nvPicPr>
        <p:blipFill>
          <a:blip r:embed="rId3">
            <a:alphaModFix/>
          </a:blip>
          <a:stretch>
            <a:fillRect/>
          </a:stretch>
        </p:blipFill>
        <p:spPr>
          <a:xfrm>
            <a:off x="327400" y="741875"/>
            <a:ext cx="5348349" cy="3503875"/>
          </a:xfrm>
          <a:prstGeom prst="rect">
            <a:avLst/>
          </a:prstGeom>
          <a:noFill/>
          <a:ln>
            <a:noFill/>
          </a:ln>
        </p:spPr>
      </p:pic>
      <p:sp>
        <p:nvSpPr>
          <p:cNvPr id="111" name="Shape 111"/>
          <p:cNvSpPr txBox="1"/>
          <p:nvPr/>
        </p:nvSpPr>
        <p:spPr>
          <a:xfrm>
            <a:off x="5675750" y="996900"/>
            <a:ext cx="3165000" cy="3149700"/>
          </a:xfrm>
          <a:prstGeom prst="rect">
            <a:avLst/>
          </a:prstGeom>
          <a:noFill/>
          <a:ln>
            <a:noFill/>
          </a:ln>
        </p:spPr>
        <p:txBody>
          <a:bodyPr spcFirstLastPara="1" wrap="square" lIns="91425" tIns="91425" rIns="91425" bIns="91425" anchor="ctr" anchorCtr="0">
            <a:noAutofit/>
          </a:bodyPr>
          <a:lstStyle/>
          <a:p>
            <a:pPr marL="457200" lvl="0" indent="-304800" rtl="0">
              <a:lnSpc>
                <a:spcPct val="115000"/>
              </a:lnSpc>
              <a:spcBef>
                <a:spcPts val="0"/>
              </a:spcBef>
              <a:spcAft>
                <a:spcPts val="0"/>
              </a:spcAft>
              <a:buClr>
                <a:srgbClr val="D9D9D9"/>
              </a:buClr>
              <a:buSzPts val="1200"/>
              <a:buFont typeface="Arial"/>
              <a:buChar char="●"/>
            </a:pPr>
            <a:r>
              <a:rPr lang="en" sz="1200">
                <a:solidFill>
                  <a:srgbClr val="D9D9D9"/>
                </a:solidFill>
              </a:rPr>
              <a:t>It is also widely accepted that dreaming is more common and more vivid during REM than during NREM sleep (Dement &amp; Kleitman, 1957)</a:t>
            </a:r>
            <a:endParaRPr sz="1200">
              <a:solidFill>
                <a:srgbClr val="D9D9D9"/>
              </a:solidFill>
            </a:endParaRPr>
          </a:p>
          <a:p>
            <a:pPr marL="0" lvl="0" indent="0" rtl="0">
              <a:lnSpc>
                <a:spcPct val="115000"/>
              </a:lnSpc>
              <a:spcBef>
                <a:spcPts val="1600"/>
              </a:spcBef>
              <a:spcAft>
                <a:spcPts val="0"/>
              </a:spcAft>
              <a:buNone/>
            </a:pPr>
            <a:endParaRPr sz="1200">
              <a:solidFill>
                <a:srgbClr val="D9D9D9"/>
              </a:solidFill>
            </a:endParaRPr>
          </a:p>
          <a:p>
            <a:pPr marL="457200" lvl="0" indent="-304800" rtl="0">
              <a:lnSpc>
                <a:spcPct val="115000"/>
              </a:lnSpc>
              <a:spcBef>
                <a:spcPts val="1600"/>
              </a:spcBef>
              <a:spcAft>
                <a:spcPts val="0"/>
              </a:spcAft>
              <a:buClr>
                <a:srgbClr val="D9D9D9"/>
              </a:buClr>
              <a:buSzPts val="1200"/>
              <a:buFont typeface="Arial"/>
              <a:buChar char="●"/>
            </a:pPr>
            <a:r>
              <a:rPr lang="en" sz="1200">
                <a:solidFill>
                  <a:srgbClr val="D9D9D9"/>
                </a:solidFill>
              </a:rPr>
              <a:t>REM state is usually associated with Muscle atonia (extreme relaxed state of skeletal muscles)</a:t>
            </a:r>
            <a:endParaRPr sz="1200"/>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1375</Words>
  <Application>Microsoft Office PowerPoint</Application>
  <PresentationFormat>On-screen Show (16:9)</PresentationFormat>
  <Paragraphs>99</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Oswald</vt:lpstr>
      <vt:lpstr>Roboto</vt:lpstr>
      <vt:lpstr>Arial</vt:lpstr>
      <vt:lpstr>Georgia</vt:lpstr>
      <vt:lpstr>Amatic SC</vt:lpstr>
      <vt:lpstr>Average</vt:lpstr>
      <vt:lpstr>Slate</vt:lpstr>
      <vt:lpstr>Alien Abduction and Sleep Paralysis </vt:lpstr>
      <vt:lpstr>The “Typical” Alien Abduction (Blackmore)</vt:lpstr>
      <vt:lpstr>What does an alien look like? (Blackmore)</vt:lpstr>
      <vt:lpstr>PowerPoint Presentation</vt:lpstr>
      <vt:lpstr>Why would aliens want to abduct us? (Blackmore)</vt:lpstr>
      <vt:lpstr>Theories and possible explanations behind abductions (Blackmore)</vt:lpstr>
      <vt:lpstr>Sleep Paralysis</vt:lpstr>
      <vt:lpstr>PowerPoint Presentation</vt:lpstr>
      <vt:lpstr>PowerPoint Presentation</vt:lpstr>
      <vt:lpstr>How is it different from the regular dreams we have?</vt:lpstr>
      <vt:lpstr>Myths Associated with Sleep Paralysis</vt:lpstr>
      <vt:lpstr>Frequency of Associated Experiences</vt:lpstr>
      <vt:lpstr>The Roper Poll</vt:lpstr>
      <vt:lpstr>Abduction or Just Sleep Paralysis?</vt:lpstr>
      <vt:lpstr>Methods</vt:lpstr>
      <vt:lpstr>Results</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Alien Abduction and Sleep Paralysis </dc:title>
  <cp:lastModifiedBy>Carlson, Eric</cp:lastModifiedBy>
  <cp:revision>2</cp:revision>
  <dcterms:modified xsi:type="dcterms:W3CDTF">2018-02-19T20:26:23Z</dcterms:modified>
</cp:coreProperties>
</file>