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7" r:id="rId2"/>
    <p:sldId id="261" r:id="rId3"/>
    <p:sldId id="263" r:id="rId4"/>
    <p:sldId id="264" r:id="rId5"/>
    <p:sldId id="265" r:id="rId6"/>
    <p:sldId id="262" r:id="rId7"/>
    <p:sldId id="266" r:id="rId8"/>
    <p:sldId id="267" r:id="rId9"/>
    <p:sldId id="300" r:id="rId10"/>
    <p:sldId id="278" r:id="rId11"/>
    <p:sldId id="279" r:id="rId12"/>
    <p:sldId id="283" r:id="rId13"/>
    <p:sldId id="299" r:id="rId14"/>
    <p:sldId id="290" r:id="rId15"/>
    <p:sldId id="291" r:id="rId16"/>
    <p:sldId id="295" r:id="rId17"/>
    <p:sldId id="292" r:id="rId18"/>
    <p:sldId id="293" r:id="rId19"/>
    <p:sldId id="294" r:id="rId20"/>
    <p:sldId id="298" r:id="rId21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8">
          <p15:clr>
            <a:srgbClr val="A4A3A4"/>
          </p15:clr>
        </p15:guide>
        <p15:guide id="2" pos="291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5050"/>
    <a:srgbClr val="FF7C80"/>
    <a:srgbClr val="333399"/>
    <a:srgbClr val="CCFFCC"/>
    <a:srgbClr val="FFCC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 snapToGrid="0">
      <p:cViewPr varScale="1">
        <p:scale>
          <a:sx n="58" d="100"/>
          <a:sy n="58" d="100"/>
        </p:scale>
        <p:origin x="360" y="52"/>
      </p:cViewPr>
      <p:guideLst>
        <p:guide orient="horz" pos="2048"/>
        <p:guide pos="2911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60"/>
    </p:cViewPr>
  </p:sorter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7.xml"/><Relationship Id="rId2" Type="http://schemas.openxmlformats.org/officeDocument/2006/relationships/slide" Target="slides/slide6.xml"/><Relationship Id="rId1" Type="http://schemas.openxmlformats.org/officeDocument/2006/relationships/slide" Target="slides/slide3.xml"/><Relationship Id="rId5" Type="http://schemas.openxmlformats.org/officeDocument/2006/relationships/slide" Target="slides/slide16.xml"/><Relationship Id="rId4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3449" cy="466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2" tIns="46641" rIns="93282" bIns="46641" numCol="1" anchor="t" anchorCtr="0" compatLnSpc="1">
            <a:prstTxWarp prst="textNoShape">
              <a:avLst/>
            </a:prstTxWarp>
          </a:bodyPr>
          <a:lstStyle>
            <a:lvl1pPr defTabSz="93316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651" y="0"/>
            <a:ext cx="3043449" cy="466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2" tIns="46641" rIns="93282" bIns="46641" numCol="1" anchor="t" anchorCtr="0" compatLnSpc="1">
            <a:prstTxWarp prst="textNoShape">
              <a:avLst/>
            </a:prstTxWarp>
          </a:bodyPr>
          <a:lstStyle>
            <a:lvl1pPr algn="r" defTabSz="93316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2535"/>
            <a:ext cx="3043449" cy="466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2" tIns="46641" rIns="93282" bIns="46641" numCol="1" anchor="b" anchorCtr="0" compatLnSpc="1">
            <a:prstTxWarp prst="textNoShape">
              <a:avLst/>
            </a:prstTxWarp>
          </a:bodyPr>
          <a:lstStyle>
            <a:lvl1pPr defTabSz="93316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651" y="8842535"/>
            <a:ext cx="3043449" cy="466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2" tIns="46641" rIns="93282" bIns="46641" numCol="1" anchor="b" anchorCtr="0" compatLnSpc="1">
            <a:prstTxWarp prst="textNoShape">
              <a:avLst/>
            </a:prstTxWarp>
          </a:bodyPr>
          <a:lstStyle>
            <a:lvl1pPr algn="r" defTabSz="933077">
              <a:defRPr sz="1200"/>
            </a:lvl1pPr>
          </a:lstStyle>
          <a:p>
            <a:fld id="{B82D0689-4BD1-49BE-94C7-B715EB11BDE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3449" cy="466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2" tIns="46641" rIns="93282" bIns="46641" numCol="1" anchor="t" anchorCtr="0" compatLnSpc="1">
            <a:prstTxWarp prst="textNoShape">
              <a:avLst/>
            </a:prstTxWarp>
          </a:bodyPr>
          <a:lstStyle>
            <a:lvl1pPr defTabSz="93316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651" y="0"/>
            <a:ext cx="3043449" cy="466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2" tIns="46641" rIns="93282" bIns="46641" numCol="1" anchor="t" anchorCtr="0" compatLnSpc="1">
            <a:prstTxWarp prst="textNoShape">
              <a:avLst/>
            </a:prstTxWarp>
          </a:bodyPr>
          <a:lstStyle>
            <a:lvl1pPr algn="r" defTabSz="93316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6913"/>
            <a:ext cx="4656138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202" y="4422855"/>
            <a:ext cx="5150696" cy="4189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2" tIns="46641" rIns="93282" bIns="466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42535"/>
            <a:ext cx="3043449" cy="466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2" tIns="46641" rIns="93282" bIns="46641" numCol="1" anchor="b" anchorCtr="0" compatLnSpc="1">
            <a:prstTxWarp prst="textNoShape">
              <a:avLst/>
            </a:prstTxWarp>
          </a:bodyPr>
          <a:lstStyle>
            <a:lvl1pPr defTabSz="93316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651" y="8842535"/>
            <a:ext cx="3043449" cy="466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2" tIns="46641" rIns="93282" bIns="46641" numCol="1" anchor="b" anchorCtr="0" compatLnSpc="1">
            <a:prstTxWarp prst="textNoShape">
              <a:avLst/>
            </a:prstTxWarp>
          </a:bodyPr>
          <a:lstStyle>
            <a:lvl1pPr algn="r" defTabSz="933077">
              <a:defRPr sz="1200"/>
            </a:lvl1pPr>
          </a:lstStyle>
          <a:p>
            <a:fld id="{4429F39F-D750-48F4-B19C-27E13323412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8E823B-418B-4464-AC26-9DBA853CD6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364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A723FB-5CA3-49E9-A632-EEBFF3B6A0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DDA6A6-8189-41B8-A525-24250A1390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445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9ACCAB-F751-4A85-AF59-F70AC3A2B6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7752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374EEB-3BE0-4601-A97E-3B33E18C70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4932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CE05A9-D129-467F-9008-F7ECFF2026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89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EB21DA-E748-411F-8209-683E00766E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5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5CDBBF-BA5E-401F-8C78-023AC6326B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963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3AC95C-CC37-4681-B262-A3422A9C32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4694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2B638B-1D02-42D1-B757-155DC8B0DA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1163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1EE6D-C852-4BB7-B49C-F2964B3381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9131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C083EF-3078-40AF-B83A-E4534CB1462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0.png"/><Relationship Id="rId2" Type="http://schemas.openxmlformats.org/officeDocument/2006/relationships/hyperlink" Target="http://upload.wikimedia.org/wikipedia/commons/9/99/Volta_A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File:Ohm3.gif" TargetMode="External"/><Relationship Id="rId5" Type="http://schemas.openxmlformats.org/officeDocument/2006/relationships/image" Target="../media/image9.jpeg"/><Relationship Id="rId4" Type="http://schemas.openxmlformats.org/officeDocument/2006/relationships/hyperlink" Target="http://upload.wikimedia.org/wikipedia/commons/c/c0/Ampere_Andre_1825.jpg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58938" y="152400"/>
            <a:ext cx="5788025" cy="646113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u="sng"/>
              <a:t>Chapter 10.3 Announcements</a:t>
            </a:r>
            <a:r>
              <a:rPr lang="en-US" altLang="en-US" sz="3600"/>
              <a:t>:</a:t>
            </a: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41288" y="2517775"/>
            <a:ext cx="8823325" cy="369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1800" dirty="0"/>
              <a:t> -  Remember:  Homework 9.2 is due Thursday, April </a:t>
            </a:r>
            <a:r>
              <a:rPr lang="en-US" altLang="en-US" sz="1800" dirty="0" smtClean="0"/>
              <a:t>11, </a:t>
            </a:r>
            <a:r>
              <a:rPr lang="en-US" altLang="en-US" sz="1800" dirty="0"/>
              <a:t>in class</a:t>
            </a: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57150" y="996950"/>
            <a:ext cx="8991600" cy="1323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u="sng" dirty="0"/>
              <a:t>Homework 10.3: </a:t>
            </a:r>
            <a:r>
              <a:rPr lang="en-US" altLang="en-US" sz="2000" dirty="0"/>
              <a:t>due </a:t>
            </a:r>
            <a:r>
              <a:rPr lang="en-US" altLang="en-US" sz="2000" dirty="0" smtClean="0"/>
              <a:t>Tuesday</a:t>
            </a:r>
            <a:r>
              <a:rPr lang="en-US" altLang="en-US" sz="2000" dirty="0"/>
              <a:t>, April </a:t>
            </a:r>
            <a:r>
              <a:rPr lang="en-US" altLang="en-US" sz="2000" dirty="0" smtClean="0"/>
              <a:t>16, </a:t>
            </a:r>
            <a:r>
              <a:rPr lang="en-US" altLang="en-US" sz="2000" dirty="0"/>
              <a:t>in </a:t>
            </a:r>
            <a:r>
              <a:rPr lang="en-US" altLang="en-US" sz="2000" dirty="0" smtClean="0"/>
              <a:t>class </a:t>
            </a:r>
            <a:endParaRPr lang="en-US" altLang="en-US" sz="2000" dirty="0"/>
          </a:p>
          <a:p>
            <a:pPr>
              <a:spcBef>
                <a:spcPct val="50000"/>
              </a:spcBef>
            </a:pPr>
            <a:r>
              <a:rPr lang="en-US" altLang="en-US" sz="2000" dirty="0"/>
              <a:t>		Exercises:  30, 32, 33, 38, 40, 42</a:t>
            </a:r>
          </a:p>
          <a:p>
            <a:pPr>
              <a:spcBef>
                <a:spcPct val="50000"/>
              </a:spcBef>
            </a:pPr>
            <a:r>
              <a:rPr lang="en-US" altLang="en-US" sz="2000" dirty="0"/>
              <a:t>		Problems:  19, 23, 24, 25, 26, 28, 29, 30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41288" y="3405589"/>
            <a:ext cx="8823325" cy="6619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Aft>
                <a:spcPts val="600"/>
              </a:spcAft>
              <a:buFontTx/>
              <a:buChar char="-"/>
            </a:pPr>
            <a:r>
              <a:rPr lang="en-US" altLang="en-US" sz="1600"/>
              <a:t>  All grades will continue to be posted at:   http://www.wfu.edu/~gutholdm/Physics110/phy110.htm</a:t>
            </a:r>
          </a:p>
          <a:p>
            <a:pPr eaLnBrk="1" hangingPunct="1">
              <a:spcAft>
                <a:spcPts val="600"/>
              </a:spcAft>
              <a:buFontTx/>
              <a:buChar char="-"/>
            </a:pPr>
            <a:r>
              <a:rPr lang="en-US" altLang="en-US" sz="1600"/>
              <a:t>  Listed by last four digits of student ID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47638" y="4543425"/>
            <a:ext cx="8810625" cy="2200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463550" indent="-4635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1600"/>
              <a:t>We’ll now cover only parts of each chapter (let me know if you want me to cover something that is not on the list and that interests you): </a:t>
            </a:r>
          </a:p>
          <a:p>
            <a:pPr lvl="1" eaLnBrk="1" hangingPunct="1">
              <a:spcAft>
                <a:spcPts val="600"/>
              </a:spcAft>
              <a:buFontTx/>
              <a:buChar char="-"/>
            </a:pPr>
            <a:r>
              <a:rPr lang="en-US" altLang="en-US" sz="1600"/>
              <a:t>  5.1 Balloons</a:t>
            </a:r>
          </a:p>
          <a:p>
            <a:pPr lvl="1" eaLnBrk="1" hangingPunct="1">
              <a:spcAft>
                <a:spcPts val="600"/>
              </a:spcAft>
              <a:buFontTx/>
              <a:buChar char="-"/>
            </a:pPr>
            <a:r>
              <a:rPr lang="en-US" altLang="en-US" sz="1600"/>
              <a:t>  7.1 Woodstoves</a:t>
            </a:r>
          </a:p>
          <a:p>
            <a:pPr lvl="1" eaLnBrk="1" hangingPunct="1">
              <a:spcAft>
                <a:spcPts val="600"/>
              </a:spcAft>
              <a:buFontTx/>
              <a:buChar char="-"/>
            </a:pPr>
            <a:r>
              <a:rPr lang="en-US" altLang="en-US" sz="1600"/>
              <a:t>  9.1 Clocks</a:t>
            </a:r>
          </a:p>
          <a:p>
            <a:pPr lvl="1" eaLnBrk="1" hangingPunct="1">
              <a:spcAft>
                <a:spcPts val="600"/>
              </a:spcAft>
              <a:buFontTx/>
              <a:buChar char="-"/>
            </a:pPr>
            <a:r>
              <a:rPr lang="en-US" altLang="en-US" sz="1600"/>
              <a:t>  9.2 Musical Instruments</a:t>
            </a:r>
          </a:p>
          <a:p>
            <a:pPr lvl="1" eaLnBrk="1" hangingPunct="1">
              <a:spcAft>
                <a:spcPts val="600"/>
              </a:spcAft>
              <a:buFontTx/>
              <a:buChar char="-"/>
            </a:pPr>
            <a:r>
              <a:rPr lang="en-US" altLang="en-US" sz="1600" b="1"/>
              <a:t> 10.3 Flashlights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530725" y="5105400"/>
            <a:ext cx="4613275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eaLnBrk="1" hangingPunct="1">
              <a:spcAft>
                <a:spcPts val="600"/>
              </a:spcAft>
              <a:buFontTx/>
              <a:buChar char="-"/>
            </a:pPr>
            <a:r>
              <a:rPr lang="en-US" altLang="en-US" sz="1600"/>
              <a:t>  11. Household Magnets &amp; Electric Motor</a:t>
            </a:r>
          </a:p>
          <a:p>
            <a:pPr lvl="1" eaLnBrk="1" hangingPunct="1">
              <a:spcAft>
                <a:spcPts val="600"/>
              </a:spcAft>
              <a:buFontTx/>
              <a:buChar char="-"/>
            </a:pPr>
            <a:r>
              <a:rPr lang="en-US" altLang="en-US" sz="1600"/>
              <a:t>  11.2 Electric Power Distribution</a:t>
            </a:r>
          </a:p>
          <a:p>
            <a:pPr lvl="1" eaLnBrk="1" hangingPunct="1">
              <a:spcAft>
                <a:spcPts val="600"/>
              </a:spcAft>
              <a:buFontTx/>
              <a:buChar char="-"/>
            </a:pPr>
            <a:r>
              <a:rPr lang="en-US" altLang="en-US" sz="1600"/>
              <a:t>  15.1. Optics, cameras, lenses</a:t>
            </a:r>
          </a:p>
          <a:p>
            <a:pPr lvl="1" eaLnBrk="1" hangingPunct="1">
              <a:spcAft>
                <a:spcPts val="600"/>
              </a:spcAft>
              <a:buFontTx/>
              <a:buChar char="-"/>
            </a:pPr>
            <a:r>
              <a:rPr lang="en-US" altLang="en-US" sz="1600"/>
              <a:t>  16.1 Nuclear Weapons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475" y="1538288"/>
            <a:ext cx="4152900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581150" y="635000"/>
            <a:ext cx="5970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latin typeface="Helvetica" panose="020B0604020202020204" pitchFamily="34" charset="0"/>
              </a:rPr>
              <a:t>Electric Current		Water Analogy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4127500" y="876300"/>
            <a:ext cx="10287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5330825" y="2422525"/>
            <a:ext cx="2019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5368925" y="3832225"/>
            <a:ext cx="2019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205538" y="2727325"/>
            <a:ext cx="130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latin typeface="Helvetica" panose="020B0604020202020204" pitchFamily="34" charset="0"/>
              </a:rPr>
              <a:t>h	V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6207125" y="2473325"/>
            <a:ext cx="0" cy="1308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6550025" y="2981325"/>
            <a:ext cx="558800" cy="12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3349625" y="4403725"/>
            <a:ext cx="301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latin typeface="Helvetica" panose="020B0604020202020204" pitchFamily="34" charset="0"/>
              </a:rPr>
              <a:t>water flow		I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5089525" y="4645025"/>
            <a:ext cx="990600" cy="12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V="1">
            <a:off x="3959225" y="2994025"/>
            <a:ext cx="9271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23825" y="5632450"/>
            <a:ext cx="8874125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Current</a:t>
            </a:r>
            <a:r>
              <a:rPr lang="en-US" altLang="en-US"/>
              <a:t>: number of electrons passing through per second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Water analogy: number of water molecules passing through per second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650" y="3738563"/>
            <a:ext cx="4152900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92088"/>
            <a:ext cx="5295900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8756" name="Line 4"/>
          <p:cNvSpPr>
            <a:spLocks noChangeShapeType="1"/>
          </p:cNvSpPr>
          <p:nvPr/>
        </p:nvSpPr>
        <p:spPr bwMode="auto">
          <a:xfrm>
            <a:off x="2514600" y="2654300"/>
            <a:ext cx="533400" cy="30607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8757" name="Line 5"/>
          <p:cNvSpPr>
            <a:spLocks noChangeShapeType="1"/>
          </p:cNvSpPr>
          <p:nvPr/>
        </p:nvSpPr>
        <p:spPr bwMode="auto">
          <a:xfrm flipH="1">
            <a:off x="4343400" y="1168400"/>
            <a:ext cx="215900" cy="297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8758" name="Line 6"/>
          <p:cNvSpPr>
            <a:spLocks noChangeShapeType="1"/>
          </p:cNvSpPr>
          <p:nvPr/>
        </p:nvSpPr>
        <p:spPr bwMode="auto">
          <a:xfrm flipH="1">
            <a:off x="5448300" y="2171700"/>
            <a:ext cx="1016000" cy="2628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8759" name="Line 7"/>
          <p:cNvSpPr>
            <a:spLocks noChangeShapeType="1"/>
          </p:cNvSpPr>
          <p:nvPr/>
        </p:nvSpPr>
        <p:spPr bwMode="auto">
          <a:xfrm flipH="1">
            <a:off x="4889500" y="1663700"/>
            <a:ext cx="711200" cy="2882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7373938" y="2547938"/>
            <a:ext cx="420687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4800" b="1"/>
              <a:t>I</a:t>
            </a:r>
            <a:endParaRPr lang="en-US" altLang="en-US" b="1">
              <a:latin typeface="Helvetica" panose="020B0604020202020204" pitchFamily="34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7353300" y="2768600"/>
            <a:ext cx="0" cy="596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8762" name="Line 10"/>
          <p:cNvSpPr>
            <a:spLocks noChangeShapeType="1"/>
          </p:cNvSpPr>
          <p:nvPr/>
        </p:nvSpPr>
        <p:spPr bwMode="auto">
          <a:xfrm flipH="1">
            <a:off x="5435600" y="3327400"/>
            <a:ext cx="2095500" cy="21463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09600" y="495300"/>
            <a:ext cx="8299450" cy="4667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Helvetica" panose="020B0604020202020204" pitchFamily="34" charset="0"/>
              </a:rPr>
              <a:t>What determines the current through the circuit (Load)?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14363" y="1484313"/>
            <a:ext cx="2632075" cy="17494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600" b="1">
                <a:latin typeface="Helvetica" panose="020B0604020202020204" pitchFamily="34" charset="0"/>
              </a:rPr>
              <a:t>Ohm’s Law</a:t>
            </a:r>
          </a:p>
          <a:p>
            <a:pPr algn="ctr"/>
            <a:r>
              <a:rPr lang="en-US" altLang="en-US" sz="3600" b="1">
                <a:solidFill>
                  <a:srgbClr val="009900"/>
                </a:solidFill>
                <a:latin typeface="Helvetica" panose="020B0604020202020204" pitchFamily="34" charset="0"/>
              </a:rPr>
              <a:t>V </a:t>
            </a:r>
            <a:r>
              <a:rPr lang="en-US" altLang="en-US" sz="3600" b="1">
                <a:latin typeface="Helvetica" panose="020B0604020202020204" pitchFamily="34" charset="0"/>
              </a:rPr>
              <a:t>= </a:t>
            </a:r>
            <a:r>
              <a:rPr lang="en-US" altLang="en-US" sz="3600" b="1">
                <a:solidFill>
                  <a:srgbClr val="FF3300"/>
                </a:solidFill>
                <a:latin typeface="Helvetica" panose="020B0604020202020204" pitchFamily="34" charset="0"/>
              </a:rPr>
              <a:t>I·</a:t>
            </a:r>
            <a:r>
              <a:rPr lang="en-US" altLang="en-US" sz="3600" b="1">
                <a:solidFill>
                  <a:srgbClr val="990099"/>
                </a:solidFill>
                <a:latin typeface="Helvetica" panose="020B0604020202020204" pitchFamily="34" charset="0"/>
              </a:rPr>
              <a:t>R</a:t>
            </a:r>
            <a:r>
              <a:rPr lang="en-US" altLang="en-US" sz="3600" b="1">
                <a:latin typeface="Helvetica" panose="020B0604020202020204" pitchFamily="34" charset="0"/>
              </a:rPr>
              <a:t>	or</a:t>
            </a:r>
          </a:p>
          <a:p>
            <a:pPr algn="ctr"/>
            <a:r>
              <a:rPr lang="en-US" altLang="en-US" sz="3600" b="1">
                <a:solidFill>
                  <a:srgbClr val="FF3300"/>
                </a:solidFill>
                <a:latin typeface="Helvetica" panose="020B0604020202020204" pitchFamily="34" charset="0"/>
              </a:rPr>
              <a:t>I</a:t>
            </a:r>
            <a:r>
              <a:rPr lang="en-US" altLang="en-US" sz="3600" b="1">
                <a:latin typeface="Helvetica" panose="020B0604020202020204" pitchFamily="34" charset="0"/>
              </a:rPr>
              <a:t> = </a:t>
            </a:r>
            <a:r>
              <a:rPr lang="en-US" altLang="en-US" sz="3600" b="1">
                <a:solidFill>
                  <a:srgbClr val="009900"/>
                </a:solidFill>
                <a:latin typeface="Helvetica" panose="020B0604020202020204" pitchFamily="34" charset="0"/>
              </a:rPr>
              <a:t>V</a:t>
            </a:r>
            <a:r>
              <a:rPr lang="en-US" altLang="en-US" sz="3600" b="1">
                <a:latin typeface="Helvetica" panose="020B0604020202020204" pitchFamily="34" charset="0"/>
              </a:rPr>
              <a:t>/</a:t>
            </a:r>
            <a:r>
              <a:rPr lang="en-US" altLang="en-US" sz="3600" b="1">
                <a:solidFill>
                  <a:srgbClr val="990099"/>
                </a:solidFill>
                <a:latin typeface="Helvetica" panose="020B0604020202020204" pitchFamily="34" charset="0"/>
              </a:rPr>
              <a:t>R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990600" y="5334000"/>
            <a:ext cx="7294563" cy="11969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latin typeface="Helvetica" panose="020B0604020202020204" pitchFamily="34" charset="0"/>
              </a:rPr>
              <a:t>So, 10V across a 100ohm load = 0.1 Amp</a:t>
            </a:r>
          </a:p>
          <a:p>
            <a:pPr algn="ctr"/>
            <a:r>
              <a:rPr lang="en-US" altLang="en-US" b="1">
                <a:latin typeface="Helvetica" panose="020B0604020202020204" pitchFamily="34" charset="0"/>
              </a:rPr>
              <a:t>Where 1 Amp = 1 coulomb/sec = 6.25 x 10</a:t>
            </a:r>
            <a:r>
              <a:rPr lang="en-US" altLang="en-US" b="1" baseline="30000">
                <a:latin typeface="Helvetica" panose="020B0604020202020204" pitchFamily="34" charset="0"/>
              </a:rPr>
              <a:t>18</a:t>
            </a:r>
            <a:r>
              <a:rPr lang="en-US" altLang="en-US" b="1">
                <a:latin typeface="Helvetica" panose="020B0604020202020204" pitchFamily="34" charset="0"/>
              </a:rPr>
              <a:t> e/sec</a:t>
            </a:r>
          </a:p>
          <a:p>
            <a:pPr algn="ctr"/>
            <a:r>
              <a:rPr lang="en-US" altLang="en-US" b="1">
                <a:latin typeface="Helvetica" panose="020B0604020202020204" pitchFamily="34" charset="0"/>
              </a:rPr>
              <a:t>1 Amp=62,500,000,000,000,000,000 electrons/sec</a:t>
            </a: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0" y="1492250"/>
            <a:ext cx="4191000" cy="287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8559800" y="3217863"/>
            <a:ext cx="420688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4800" b="1">
                <a:solidFill>
                  <a:srgbClr val="FF3300"/>
                </a:solidFill>
              </a:rPr>
              <a:t>I</a:t>
            </a:r>
            <a:endParaRPr lang="en-US" altLang="en-US" b="1">
              <a:solidFill>
                <a:srgbClr val="FF3300"/>
              </a:solidFill>
              <a:latin typeface="Helvetica" panose="020B0604020202020204" pitchFamily="34" charset="0"/>
            </a:endParaRP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8539163" y="3438525"/>
            <a:ext cx="0" cy="596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581650" y="327977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9900"/>
                </a:solidFill>
                <a:latin typeface="Helvetica" panose="020B0604020202020204" pitchFamily="34" charset="0"/>
              </a:rPr>
              <a:t>V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7824788" y="2043113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b="1">
                <a:solidFill>
                  <a:srgbClr val="990099"/>
                </a:solidFill>
                <a:latin typeface="Helvetica" panose="020B0604020202020204" pitchFamily="34" charset="0"/>
              </a:rPr>
              <a:t>R</a:t>
            </a:r>
          </a:p>
        </p:txBody>
      </p:sp>
      <p:sp>
        <p:nvSpPr>
          <p:cNvPr id="13322" name="TextBox 9"/>
          <p:cNvSpPr txBox="1">
            <a:spLocks noChangeArrowheads="1"/>
          </p:cNvSpPr>
          <p:nvPr/>
        </p:nvSpPr>
        <p:spPr bwMode="auto">
          <a:xfrm>
            <a:off x="534988" y="3614738"/>
            <a:ext cx="36655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/>
              <a:t>V… Voltage; units, Volt, 1V</a:t>
            </a:r>
          </a:p>
          <a:p>
            <a:pPr eaLnBrk="1" hangingPunct="1"/>
            <a:r>
              <a:rPr lang="en-US" altLang="en-US" sz="2000"/>
              <a:t>I … Current; units, Ampere, 1A</a:t>
            </a:r>
          </a:p>
          <a:p>
            <a:pPr eaLnBrk="1" hangingPunct="1"/>
            <a:r>
              <a:rPr lang="en-US" altLang="en-US" sz="2000"/>
              <a:t>R … Resistance; units, Ohm, 1</a:t>
            </a:r>
            <a:r>
              <a:rPr lang="en-US" altLang="en-US" sz="2000">
                <a:latin typeface="Symbol" panose="05050102010706020507" pitchFamily="18" charset="2"/>
              </a:rPr>
              <a:t>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3314700" y="146050"/>
            <a:ext cx="2630488" cy="12001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600" b="1">
                <a:latin typeface="Helvetica" panose="020B0604020202020204" pitchFamily="34" charset="0"/>
              </a:rPr>
              <a:t>Ohm’s Law</a:t>
            </a:r>
          </a:p>
          <a:p>
            <a:pPr algn="ctr"/>
            <a:r>
              <a:rPr lang="en-US" altLang="en-US" sz="3600" b="1">
                <a:solidFill>
                  <a:srgbClr val="009900"/>
                </a:solidFill>
                <a:latin typeface="Helvetica" panose="020B0604020202020204" pitchFamily="34" charset="0"/>
              </a:rPr>
              <a:t>V </a:t>
            </a:r>
            <a:r>
              <a:rPr lang="en-US" altLang="en-US" sz="3600" b="1">
                <a:latin typeface="Helvetica" panose="020B0604020202020204" pitchFamily="34" charset="0"/>
              </a:rPr>
              <a:t>= </a:t>
            </a:r>
            <a:r>
              <a:rPr lang="en-US" altLang="en-US" sz="3600" b="1">
                <a:solidFill>
                  <a:srgbClr val="FF3300"/>
                </a:solidFill>
                <a:latin typeface="Helvetica" panose="020B0604020202020204" pitchFamily="34" charset="0"/>
              </a:rPr>
              <a:t>I·</a:t>
            </a:r>
            <a:r>
              <a:rPr lang="en-US" altLang="en-US" sz="3600" b="1">
                <a:solidFill>
                  <a:srgbClr val="990099"/>
                </a:solidFill>
                <a:latin typeface="Helvetica" panose="020B0604020202020204" pitchFamily="34" charset="0"/>
              </a:rPr>
              <a:t>R</a:t>
            </a:r>
            <a:endParaRPr lang="en-US" altLang="en-US" sz="3600" b="1">
              <a:latin typeface="Helvetica" panose="020B0604020202020204" pitchFamily="34" charset="0"/>
            </a:endParaRPr>
          </a:p>
        </p:txBody>
      </p:sp>
      <p:pic>
        <p:nvPicPr>
          <p:cNvPr id="14339" name="Picture 2" descr="File:Volta 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1738313"/>
            <a:ext cx="1931988" cy="185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301625" y="4246563"/>
            <a:ext cx="240665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/>
              <a:t>Count Alessandro Giuseppe Antonio Anastasio Volta</a:t>
            </a:r>
            <a:r>
              <a:rPr lang="en-US" altLang="en-US" sz="1600"/>
              <a:t> (1745 –1827) was an Italian physicist known especially for the development of the first electric cell in 1800.</a:t>
            </a:r>
          </a:p>
        </p:txBody>
      </p:sp>
      <p:pic>
        <p:nvPicPr>
          <p:cNvPr id="14341" name="Picture 4" descr="File:Ampere Andre 1825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775" y="1738313"/>
            <a:ext cx="1627188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3502025" y="4246563"/>
            <a:ext cx="259715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/>
              <a:t>André-Marie Ampère</a:t>
            </a:r>
            <a:r>
              <a:rPr lang="en-US" altLang="en-US" sz="1600"/>
              <a:t> (1775 –1836) was a French physicist and mathematician who is generally regarded as one of the main discoverers of electromagnetism. </a:t>
            </a:r>
          </a:p>
        </p:txBody>
      </p:sp>
      <p:pic>
        <p:nvPicPr>
          <p:cNvPr id="14343" name="Picture 6" descr="http://upload.wikimedia.org/wikipedia/commons/d/dc/Ohm3.gif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038" y="1738313"/>
            <a:ext cx="1616075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6461125" y="4246563"/>
            <a:ext cx="2682875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/>
              <a:t>Georg Simon Ohm</a:t>
            </a:r>
            <a:r>
              <a:rPr lang="en-US" altLang="en-US" sz="1600"/>
              <a:t> (1789 – 1854) was a German physicist. As a high school teacher, Ohm began his research with the recently invented electrochemical cell, invented by Italian Count Alessandro Volta. Discovered the relationship, </a:t>
            </a:r>
            <a:r>
              <a:rPr lang="en-US" altLang="en-US" sz="1600" b="1">
                <a:solidFill>
                  <a:srgbClr val="009900"/>
                </a:solidFill>
                <a:latin typeface="Helvetica" panose="020B0604020202020204" pitchFamily="34" charset="0"/>
              </a:rPr>
              <a:t>V </a:t>
            </a:r>
            <a:r>
              <a:rPr lang="en-US" altLang="en-US" sz="1600" b="1">
                <a:latin typeface="Helvetica" panose="020B0604020202020204" pitchFamily="34" charset="0"/>
              </a:rPr>
              <a:t>= </a:t>
            </a:r>
            <a:r>
              <a:rPr lang="en-US" altLang="en-US" sz="1600" b="1">
                <a:solidFill>
                  <a:srgbClr val="FF3300"/>
                </a:solidFill>
                <a:latin typeface="Helvetica" panose="020B0604020202020204" pitchFamily="34" charset="0"/>
              </a:rPr>
              <a:t>I·</a:t>
            </a:r>
            <a:r>
              <a:rPr lang="en-US" altLang="en-US" sz="1600" b="1">
                <a:solidFill>
                  <a:srgbClr val="990099"/>
                </a:solidFill>
                <a:latin typeface="Helvetica" panose="020B0604020202020204" pitchFamily="34" charset="0"/>
              </a:rPr>
              <a:t>R, </a:t>
            </a:r>
            <a:endParaRPr lang="en-US" altLang="en-US" sz="1600" b="1">
              <a:latin typeface="Helvetica" panose="020B0604020202020204" pitchFamily="34" charset="0"/>
            </a:endParaRPr>
          </a:p>
          <a:p>
            <a:pPr eaLnBrk="1" hangingPunct="1"/>
            <a:r>
              <a:rPr lang="en-US" altLang="en-US" sz="1600"/>
              <a:t> Ohm's law.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84163" y="133350"/>
            <a:ext cx="2894012" cy="646113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i-clicker-2; -3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92088"/>
            <a:ext cx="3305175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87325" y="2703513"/>
            <a:ext cx="8588375" cy="212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 startAt="2"/>
            </a:pPr>
            <a:r>
              <a:rPr lang="en-US" altLang="en-US"/>
              <a:t>A bulb in a lamp that is connected to a household outlet has a resistance of 100 </a:t>
            </a:r>
            <a:r>
              <a:rPr lang="en-US" altLang="en-US">
                <a:latin typeface="Symbol" panose="05050102010706020507" pitchFamily="18" charset="2"/>
              </a:rPr>
              <a:t>W. </a:t>
            </a:r>
            <a:r>
              <a:rPr lang="en-US" altLang="en-US"/>
              <a:t>What current flows through it?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2"/>
            </a:pPr>
            <a:r>
              <a:rPr lang="en-US" altLang="en-US"/>
              <a:t>Your skin has a resistance of about 10</a:t>
            </a:r>
            <a:r>
              <a:rPr lang="en-US" altLang="en-US" baseline="30000"/>
              <a:t>6 </a:t>
            </a:r>
            <a:r>
              <a:rPr lang="en-US" altLang="en-US"/>
              <a:t>to 10</a:t>
            </a:r>
            <a:r>
              <a:rPr lang="en-US" altLang="en-US" baseline="30000"/>
              <a:t>4</a:t>
            </a:r>
            <a:r>
              <a:rPr lang="en-US" altLang="en-US"/>
              <a:t> </a:t>
            </a:r>
            <a:r>
              <a:rPr lang="en-US" altLang="en-US">
                <a:latin typeface="Symbol" panose="05050102010706020507" pitchFamily="18" charset="2"/>
              </a:rPr>
              <a:t>W</a:t>
            </a:r>
            <a:r>
              <a:rPr lang="en-US" altLang="en-US"/>
              <a:t> (dry) and 10</a:t>
            </a:r>
            <a:r>
              <a:rPr lang="en-US" altLang="en-US" baseline="30000"/>
              <a:t>3</a:t>
            </a:r>
            <a:r>
              <a:rPr lang="en-US" altLang="en-US"/>
              <a:t> </a:t>
            </a:r>
            <a:r>
              <a:rPr lang="en-US" altLang="en-US">
                <a:latin typeface="Symbol" panose="05050102010706020507" pitchFamily="18" charset="2"/>
              </a:rPr>
              <a:t>W</a:t>
            </a:r>
            <a:r>
              <a:rPr lang="en-US" altLang="en-US"/>
              <a:t> (wet) . What current runs through you when you stick your finger into an outlet (conduction to ground)? </a:t>
            </a:r>
            <a:endParaRPr lang="en-US" altLang="en-US">
              <a:latin typeface="Symbol" panose="05050102010706020507" pitchFamily="18" charset="2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87325" y="1066800"/>
            <a:ext cx="528796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A battery can produce 1.5 V. When connected to a light bulb a current of 2 A (Ampere) runs through the bulb. What is the resistance of the bulb?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7225" y="4873625"/>
            <a:ext cx="2163763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1A.   0.5 </a:t>
            </a:r>
            <a:r>
              <a:rPr lang="en-US" dirty="0">
                <a:latin typeface="Symbol" pitchFamily="18" charset="2"/>
              </a:rPr>
              <a:t>W</a:t>
            </a:r>
          </a:p>
          <a:p>
            <a:pPr>
              <a:defRPr/>
            </a:pPr>
            <a:r>
              <a:rPr lang="en-US" dirty="0">
                <a:latin typeface="Times New Roman" charset="0"/>
              </a:rPr>
              <a:t>1B.   0.75 </a:t>
            </a:r>
            <a:r>
              <a:rPr lang="en-US" dirty="0">
                <a:latin typeface="Symbol" pitchFamily="18" charset="2"/>
              </a:rPr>
              <a:t>W</a:t>
            </a:r>
          </a:p>
          <a:p>
            <a:pPr>
              <a:defRPr/>
            </a:pPr>
            <a:r>
              <a:rPr lang="en-US" dirty="0">
                <a:latin typeface="Symbol" pitchFamily="18" charset="2"/>
              </a:rPr>
              <a:t>1</a:t>
            </a:r>
            <a:r>
              <a:rPr lang="en-US" dirty="0">
                <a:latin typeface="+mj-lt"/>
              </a:rPr>
              <a:t>C</a:t>
            </a:r>
            <a:r>
              <a:rPr lang="en-US" dirty="0">
                <a:latin typeface="Symbol" pitchFamily="18" charset="2"/>
              </a:rPr>
              <a:t>.   1.</a:t>
            </a:r>
            <a:r>
              <a:rPr lang="en-US" dirty="0">
                <a:latin typeface="Times New Roman" charset="0"/>
              </a:rPr>
              <a:t>5 </a:t>
            </a:r>
            <a:r>
              <a:rPr lang="en-US" dirty="0">
                <a:latin typeface="Symbol" pitchFamily="18" charset="2"/>
              </a:rPr>
              <a:t>W</a:t>
            </a:r>
          </a:p>
          <a:p>
            <a:pPr>
              <a:defRPr/>
            </a:pPr>
            <a:r>
              <a:rPr lang="en-US" dirty="0">
                <a:latin typeface="+mj-lt"/>
              </a:rPr>
              <a:t>1D.   2</a:t>
            </a:r>
            <a:r>
              <a:rPr lang="en-US" dirty="0">
                <a:latin typeface="Times New Roman" charset="0"/>
              </a:rPr>
              <a:t>.0 </a:t>
            </a:r>
            <a:r>
              <a:rPr lang="en-US" dirty="0">
                <a:latin typeface="Symbol" pitchFamily="18" charset="2"/>
              </a:rPr>
              <a:t>W</a:t>
            </a:r>
          </a:p>
          <a:p>
            <a:pPr>
              <a:defRPr/>
            </a:pPr>
            <a:r>
              <a:rPr lang="en-US" dirty="0">
                <a:latin typeface="Times New Roman" charset="0"/>
              </a:rPr>
              <a:t>1E.   3.0 </a:t>
            </a:r>
            <a:r>
              <a:rPr lang="en-US" dirty="0">
                <a:latin typeface="Symbol" pitchFamily="18" charset="2"/>
              </a:rPr>
              <a:t>W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13300" y="4919663"/>
            <a:ext cx="2163763" cy="1938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2A.  1.2 A </a:t>
            </a:r>
            <a:endParaRPr lang="en-US" dirty="0">
              <a:latin typeface="Symbol" pitchFamily="18" charset="2"/>
            </a:endParaRPr>
          </a:p>
          <a:p>
            <a:pPr>
              <a:defRPr/>
            </a:pPr>
            <a:r>
              <a:rPr lang="en-US" dirty="0">
                <a:latin typeface="Times New Roman" charset="0"/>
              </a:rPr>
              <a:t>2B.   2.4 A</a:t>
            </a:r>
            <a:endParaRPr lang="en-US" dirty="0">
              <a:latin typeface="Symbol" pitchFamily="18" charset="2"/>
            </a:endParaRPr>
          </a:p>
          <a:p>
            <a:pPr>
              <a:defRPr/>
            </a:pPr>
            <a:r>
              <a:rPr lang="en-US" dirty="0">
                <a:latin typeface="Symbol" pitchFamily="18" charset="2"/>
              </a:rPr>
              <a:t>2</a:t>
            </a:r>
            <a:r>
              <a:rPr lang="en-US" dirty="0">
                <a:latin typeface="+mj-lt"/>
              </a:rPr>
              <a:t>C</a:t>
            </a:r>
            <a:r>
              <a:rPr lang="en-US" dirty="0">
                <a:latin typeface="Symbol" pitchFamily="18" charset="2"/>
              </a:rPr>
              <a:t>.   3.6 A</a:t>
            </a:r>
          </a:p>
          <a:p>
            <a:pPr>
              <a:defRPr/>
            </a:pPr>
            <a:r>
              <a:rPr lang="en-US" dirty="0">
                <a:latin typeface="+mj-lt"/>
              </a:rPr>
              <a:t>2D.   4.8 A</a:t>
            </a:r>
            <a:endParaRPr lang="en-US" dirty="0">
              <a:latin typeface="Symbol" pitchFamily="18" charset="2"/>
            </a:endParaRPr>
          </a:p>
          <a:p>
            <a:pPr>
              <a:defRPr/>
            </a:pPr>
            <a:r>
              <a:rPr lang="en-US" dirty="0">
                <a:latin typeface="Times New Roman" charset="0"/>
              </a:rPr>
              <a:t>2E.   5.0 A</a:t>
            </a:r>
            <a:endParaRPr lang="en-US" dirty="0"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57200" y="1358900"/>
            <a:ext cx="8140700" cy="392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/>
              <a:t>  The severity of an electric shock depends on the magnitude of the current, how long it acts and through what part of the body it passes.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/>
              <a:t>  Can feel ~ 1 mA; pain at a few mA; severe contractions above 10 mA; heart muscle irregularities above 70 mA.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/>
              <a:t>  Resistance of dry skin ~ 10</a:t>
            </a:r>
            <a:r>
              <a:rPr lang="en-US" altLang="en-US" baseline="30000"/>
              <a:t>4</a:t>
            </a:r>
            <a:r>
              <a:rPr lang="en-US" altLang="en-US"/>
              <a:t> to 10</a:t>
            </a:r>
            <a:r>
              <a:rPr lang="en-US" altLang="en-US" baseline="30000"/>
              <a:t>6</a:t>
            </a:r>
            <a:r>
              <a:rPr lang="en-US" altLang="en-US"/>
              <a:t> </a:t>
            </a:r>
            <a:r>
              <a:rPr lang="en-US" altLang="en-US">
                <a:latin typeface="Symbol" panose="05050102010706020507" pitchFamily="18" charset="2"/>
              </a:rPr>
              <a:t>W; </a:t>
            </a:r>
            <a:r>
              <a:rPr lang="en-US" altLang="en-US"/>
              <a:t>wet skin 10</a:t>
            </a:r>
            <a:r>
              <a:rPr lang="en-US" altLang="en-US" baseline="30000"/>
              <a:t>3</a:t>
            </a:r>
            <a:r>
              <a:rPr lang="en-US" altLang="en-US"/>
              <a:t> </a:t>
            </a:r>
            <a:r>
              <a:rPr lang="en-US" altLang="en-US">
                <a:latin typeface="Symbol" panose="05050102010706020507" pitchFamily="18" charset="2"/>
              </a:rPr>
              <a:t>W</a:t>
            </a:r>
            <a:r>
              <a:rPr lang="en-US" altLang="en-US"/>
              <a:t> or less.  </a:t>
            </a: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/>
              <a:t> A person in good contact with ground who touches a 120 V line with wet hands can suffer a current </a:t>
            </a:r>
            <a:endParaRPr lang="en-US" altLang="en-US">
              <a:latin typeface="Symbol" panose="05050102010706020507" pitchFamily="18" charset="2"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524500" y="4622800"/>
          <a:ext cx="2741613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" imgW="1346040" imgH="393480" progId="Equation.3">
                  <p:embed/>
                </p:oleObj>
              </mc:Choice>
              <mc:Fallback>
                <p:oleObj name="Equation" r:id="rId3" imgW="134604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0" y="4622800"/>
                        <a:ext cx="2741613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508000" y="393700"/>
            <a:ext cx="2565400" cy="588963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Electric shock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41338" y="963613"/>
            <a:ext cx="3511550" cy="727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chemeClr val="tx2"/>
                </a:solidFill>
              </a:rPr>
              <a:t>Positive Charge</a:t>
            </a:r>
          </a:p>
        </p:txBody>
      </p:sp>
      <p:sp>
        <p:nvSpPr>
          <p:cNvPr id="475139" name="Rectangle 3"/>
          <p:cNvSpPr>
            <a:spLocks noChangeArrowheads="1"/>
          </p:cNvSpPr>
          <p:nvPr/>
        </p:nvSpPr>
        <p:spPr bwMode="auto">
          <a:xfrm>
            <a:off x="211138" y="1981200"/>
            <a:ext cx="6303962" cy="315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/>
              <a:t>Current points in the direction of </a:t>
            </a:r>
            <a:r>
              <a:rPr lang="en-US" altLang="en-US" i="1"/>
              <a:t>positive</a:t>
            </a:r>
            <a:r>
              <a:rPr lang="en-US" altLang="en-US"/>
              <a:t> flow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/>
              <a:t>Flow is really </a:t>
            </a:r>
            <a:r>
              <a:rPr lang="en-US" altLang="en-US" i="1"/>
              <a:t>negative</a:t>
            </a:r>
            <a:r>
              <a:rPr lang="en-US" altLang="en-US"/>
              <a:t> charges (electrons)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/>
              <a:t>It’s hard to distinguish between: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000"/>
              <a:t>negative charge flowing to the right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000"/>
              <a:t>positive charge flowing to the left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/>
              <a:t>We pretend that current is flow of + charges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/>
              <a:t>It’s really – charges flowing the other way</a:t>
            </a:r>
          </a:p>
        </p:txBody>
      </p:sp>
      <p:pic>
        <p:nvPicPr>
          <p:cNvPr id="16388" name="Picture 4" descr="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88" y="2592388"/>
            <a:ext cx="2767012" cy="397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52413" y="209550"/>
            <a:ext cx="4965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 word about the sign convention….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39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Power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Power is energy per unit of time</a:t>
            </a:r>
          </a:p>
          <a:p>
            <a:pPr eaLnBrk="1" hangingPunct="1"/>
            <a:r>
              <a:rPr lang="en-US" altLang="en-US" smtClean="0"/>
              <a:t>Power is measured in joules/second or watts</a:t>
            </a:r>
          </a:p>
          <a:p>
            <a:pPr eaLnBrk="1" hangingPunct="1"/>
            <a:r>
              <a:rPr lang="en-US" altLang="en-US" smtClean="0"/>
              <a:t>Batteries are power sources</a:t>
            </a:r>
          </a:p>
          <a:p>
            <a:pPr eaLnBrk="1" hangingPunct="1"/>
            <a:r>
              <a:rPr lang="en-US" altLang="en-US" smtClean="0"/>
              <a:t>Loads are power consumers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7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209550"/>
            <a:ext cx="5768975" cy="1143000"/>
          </a:xfrm>
          <a:solidFill>
            <a:srgbClr val="FFCCC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altLang="en-US" smtClean="0"/>
              <a:t>Battery Power</a:t>
            </a:r>
            <a:br>
              <a:rPr lang="en-US" altLang="en-US" smtClean="0"/>
            </a:br>
            <a:r>
              <a:rPr lang="en-US" altLang="en-US" sz="3200" smtClean="0"/>
              <a:t>power produced by the battery</a:t>
            </a:r>
            <a:endParaRPr lang="en-US" altLang="en-US" smtClean="0"/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1235075"/>
          </a:xfrm>
        </p:spPr>
        <p:txBody>
          <a:bodyPr/>
          <a:lstStyle/>
          <a:p>
            <a:pPr eaLnBrk="1" hangingPunct="1"/>
            <a:r>
              <a:rPr lang="en-US" altLang="en-US" smtClean="0"/>
              <a:t>Current: units of charge pumped per second</a:t>
            </a:r>
          </a:p>
          <a:p>
            <a:pPr eaLnBrk="1" hangingPunct="1"/>
            <a:r>
              <a:rPr lang="en-US" altLang="en-US" smtClean="0"/>
              <a:t>Voltage rise: energy given per unit of charge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77850" y="5448300"/>
            <a:ext cx="2030413" cy="650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b="1">
                <a:latin typeface="Helvetica" panose="020B0604020202020204" pitchFamily="34" charset="0"/>
              </a:rPr>
              <a:t>P = </a:t>
            </a:r>
            <a:r>
              <a:rPr lang="en-US" altLang="en-US" sz="3600" b="1">
                <a:latin typeface="Helvetica" panose="020B0604020202020204" pitchFamily="34" charset="0"/>
              </a:rPr>
              <a:t>V</a:t>
            </a:r>
            <a:r>
              <a:rPr lang="en-US" altLang="en-US" sz="3600" b="1" baseline="-25000">
                <a:latin typeface="Helvetica" panose="020B0604020202020204" pitchFamily="34" charset="0"/>
              </a:rPr>
              <a:t>rise</a:t>
            </a:r>
            <a:r>
              <a:rPr lang="en-US" altLang="en-US" sz="3600" b="1">
                <a:latin typeface="Helvetica" panose="020B0604020202020204" pitchFamily="34" charset="0"/>
              </a:rPr>
              <a:t>·I</a:t>
            </a:r>
            <a:endParaRPr lang="en-US" altLang="en-US" sz="4400" b="1">
              <a:latin typeface="Courier New" panose="02070309020205020404" pitchFamily="49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255713" y="3606800"/>
            <a:ext cx="6597650" cy="588963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/>
              <a:t>current </a:t>
            </a:r>
            <a:r>
              <a:rPr lang="en-US" altLang="en-US" sz="3200">
                <a:cs typeface="Times New Roman" panose="02020603050405020304" pitchFamily="18" charset="0"/>
              </a:rPr>
              <a:t>· voltage rise = power produced</a:t>
            </a:r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788" y="4397375"/>
            <a:ext cx="3321050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Line 7"/>
          <p:cNvSpPr>
            <a:spLocks noChangeShapeType="1"/>
          </p:cNvSpPr>
          <p:nvPr/>
        </p:nvSpPr>
        <p:spPr bwMode="auto">
          <a:xfrm flipH="1">
            <a:off x="6346825" y="6361113"/>
            <a:ext cx="8048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6632575" y="5929313"/>
            <a:ext cx="696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I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4248150" y="5726113"/>
            <a:ext cx="892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V</a:t>
            </a:r>
            <a:r>
              <a:rPr lang="en-US" altLang="en-US" baseline="-25000"/>
              <a:t>rise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091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98450"/>
            <a:ext cx="3309938" cy="1143000"/>
          </a:xfrm>
          <a:solidFill>
            <a:srgbClr val="FFCCC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altLang="en-US" smtClean="0"/>
              <a:t>Load Power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3375"/>
            <a:ext cx="8229600" cy="2482850"/>
          </a:xfrm>
        </p:spPr>
        <p:txBody>
          <a:bodyPr/>
          <a:lstStyle/>
          <a:p>
            <a:pPr eaLnBrk="1" hangingPunct="1"/>
            <a:r>
              <a:rPr lang="en-US" altLang="en-US" smtClean="0"/>
              <a:t>Current is units of charge passed per second</a:t>
            </a:r>
          </a:p>
          <a:p>
            <a:pPr eaLnBrk="1" hangingPunct="1"/>
            <a:r>
              <a:rPr lang="en-US" altLang="en-US" smtClean="0"/>
              <a:t>Voltage drop: energy taken per unit of charge</a:t>
            </a:r>
          </a:p>
          <a:p>
            <a:pPr eaLnBrk="1" hangingPunct="1"/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mtClean="0"/>
              <a:t>current </a:t>
            </a:r>
            <a:r>
              <a:rPr lang="en-US" altLang="en-US" smtClean="0">
                <a:cs typeface="Times New Roman" panose="02020603050405020304" pitchFamily="18" charset="0"/>
              </a:rPr>
              <a:t>· voltage drop = power received</a:t>
            </a:r>
            <a:endParaRPr lang="en-US" altLang="en-US" smtClean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76275" y="5241925"/>
            <a:ext cx="2163763" cy="650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b="1">
                <a:latin typeface="Helvetica" panose="020B0604020202020204" pitchFamily="34" charset="0"/>
              </a:rPr>
              <a:t>P = </a:t>
            </a:r>
            <a:r>
              <a:rPr lang="en-US" altLang="en-US" sz="3600" b="1">
                <a:latin typeface="Helvetica" panose="020B0604020202020204" pitchFamily="34" charset="0"/>
              </a:rPr>
              <a:t>V</a:t>
            </a:r>
            <a:r>
              <a:rPr lang="en-US" altLang="en-US" sz="3600" b="1" baseline="-25000">
                <a:latin typeface="Helvetica" panose="020B0604020202020204" pitchFamily="34" charset="0"/>
              </a:rPr>
              <a:t>drop</a:t>
            </a:r>
            <a:r>
              <a:rPr lang="en-US" altLang="en-US" sz="3600" b="1">
                <a:latin typeface="Helvetica" panose="020B0604020202020204" pitchFamily="34" charset="0"/>
              </a:rPr>
              <a:t>·I</a:t>
            </a: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288" y="4175125"/>
            <a:ext cx="3321050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Line 6"/>
          <p:cNvSpPr>
            <a:spLocks noChangeShapeType="1"/>
          </p:cNvSpPr>
          <p:nvPr/>
        </p:nvSpPr>
        <p:spPr bwMode="auto">
          <a:xfrm flipH="1">
            <a:off x="5902325" y="6138863"/>
            <a:ext cx="8048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6188075" y="5707063"/>
            <a:ext cx="696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I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7123113" y="4419600"/>
            <a:ext cx="892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V</a:t>
            </a:r>
            <a:r>
              <a:rPr lang="en-US" altLang="en-US" baseline="-25000"/>
              <a:t>drop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4115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127250" y="390525"/>
            <a:ext cx="4918075" cy="1016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200" b="1">
                <a:latin typeface="Helvetica" panose="020B0604020202020204" pitchFamily="34" charset="0"/>
              </a:rPr>
              <a:t>Chapter 10.3 Flashlights</a:t>
            </a:r>
          </a:p>
          <a:p>
            <a:pPr algn="ctr"/>
            <a:r>
              <a:rPr lang="en-US" altLang="en-US" sz="2800" b="1">
                <a:latin typeface="Helvetica" panose="020B0604020202020204" pitchFamily="34" charset="0"/>
              </a:rPr>
              <a:t>Electric circuits, Ohm’s law</a:t>
            </a:r>
          </a:p>
        </p:txBody>
      </p:sp>
      <p:sp>
        <p:nvSpPr>
          <p:cNvPr id="4099" name="Text Box 13"/>
          <p:cNvSpPr txBox="1">
            <a:spLocks noChangeArrowheads="1"/>
          </p:cNvSpPr>
          <p:nvPr/>
        </p:nvSpPr>
        <p:spPr bwMode="auto">
          <a:xfrm>
            <a:off x="123825" y="2863850"/>
            <a:ext cx="42910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-"/>
            </a:pPr>
            <a:r>
              <a:rPr lang="en-US" altLang="en-US">
                <a:latin typeface="Helvetica" panose="020B0604020202020204" pitchFamily="34" charset="0"/>
              </a:rPr>
              <a:t>  How does a flashlight work</a:t>
            </a:r>
          </a:p>
          <a:p>
            <a:pPr>
              <a:buFontTx/>
              <a:buChar char="-"/>
            </a:pPr>
            <a:r>
              <a:rPr lang="en-US" altLang="en-US">
                <a:latin typeface="Helvetica" panose="020B0604020202020204" pitchFamily="34" charset="0"/>
              </a:rPr>
              <a:t>  building an electric circuit</a:t>
            </a:r>
          </a:p>
        </p:txBody>
      </p:sp>
      <p:sp>
        <p:nvSpPr>
          <p:cNvPr id="4100" name="Text Box 14"/>
          <p:cNvSpPr txBox="1">
            <a:spLocks noChangeArrowheads="1"/>
          </p:cNvSpPr>
          <p:nvPr/>
        </p:nvSpPr>
        <p:spPr bwMode="auto">
          <a:xfrm>
            <a:off x="4833938" y="2863850"/>
            <a:ext cx="3941762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-"/>
            </a:pPr>
            <a:r>
              <a:rPr lang="en-US" altLang="en-US">
                <a:latin typeface="Helvetica" panose="020B0604020202020204" pitchFamily="34" charset="0"/>
              </a:rPr>
              <a:t>  electric circuits</a:t>
            </a:r>
          </a:p>
          <a:p>
            <a:pPr>
              <a:buFontTx/>
              <a:buChar char="-"/>
            </a:pPr>
            <a:r>
              <a:rPr lang="en-US" altLang="en-US">
                <a:latin typeface="Helvetica" panose="020B0604020202020204" pitchFamily="34" charset="0"/>
              </a:rPr>
              <a:t>  current </a:t>
            </a:r>
          </a:p>
          <a:p>
            <a:pPr>
              <a:buFontTx/>
              <a:buChar char="-"/>
            </a:pPr>
            <a:r>
              <a:rPr lang="en-US" altLang="en-US">
                <a:latin typeface="Helvetica" panose="020B0604020202020204" pitchFamily="34" charset="0"/>
              </a:rPr>
              <a:t>  voltage </a:t>
            </a:r>
          </a:p>
          <a:p>
            <a:pPr>
              <a:buFontTx/>
              <a:buChar char="-"/>
            </a:pPr>
            <a:r>
              <a:rPr lang="en-US" altLang="en-US">
                <a:latin typeface="Helvetica" panose="020B0604020202020204" pitchFamily="34" charset="0"/>
              </a:rPr>
              <a:t>  voltage rises and drops</a:t>
            </a:r>
          </a:p>
          <a:p>
            <a:pPr>
              <a:buFontTx/>
              <a:buChar char="-"/>
            </a:pPr>
            <a:r>
              <a:rPr lang="en-US" altLang="en-US">
                <a:latin typeface="Helvetica" panose="020B0604020202020204" pitchFamily="34" charset="0"/>
              </a:rPr>
              <a:t>  resistance</a:t>
            </a:r>
          </a:p>
          <a:p>
            <a:pPr>
              <a:buFontTx/>
              <a:buChar char="-"/>
            </a:pPr>
            <a:r>
              <a:rPr lang="en-US" altLang="en-US">
                <a:latin typeface="Helvetica" panose="020B0604020202020204" pitchFamily="34" charset="0"/>
              </a:rPr>
              <a:t>  Ohm’s law; V = R·I</a:t>
            </a:r>
          </a:p>
          <a:p>
            <a:pPr>
              <a:buFontTx/>
              <a:buChar char="-"/>
            </a:pPr>
            <a:r>
              <a:rPr lang="en-US" altLang="en-US">
                <a:latin typeface="Helvetica" panose="020B0604020202020204" pitchFamily="34" charset="0"/>
              </a:rPr>
              <a:t>  electrons</a:t>
            </a:r>
          </a:p>
          <a:p>
            <a:pPr>
              <a:buFontTx/>
              <a:buChar char="-"/>
            </a:pPr>
            <a:r>
              <a:rPr lang="en-US" altLang="en-US">
                <a:latin typeface="Helvetica" panose="020B0604020202020204" pitchFamily="34" charset="0"/>
              </a:rPr>
              <a:t>  charge</a:t>
            </a:r>
          </a:p>
          <a:p>
            <a:pPr>
              <a:buFontTx/>
              <a:buChar char="-"/>
            </a:pPr>
            <a:r>
              <a:rPr lang="en-US" altLang="en-US">
                <a:latin typeface="Helvetica" panose="020B0604020202020204" pitchFamily="34" charset="0"/>
              </a:rPr>
              <a:t>  electric power, P = V·I</a:t>
            </a:r>
          </a:p>
        </p:txBody>
      </p:sp>
      <p:sp>
        <p:nvSpPr>
          <p:cNvPr id="4101" name="Line 15"/>
          <p:cNvSpPr>
            <a:spLocks noChangeShapeType="1"/>
          </p:cNvSpPr>
          <p:nvPr/>
        </p:nvSpPr>
        <p:spPr bwMode="auto">
          <a:xfrm>
            <a:off x="609600" y="6477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Line 16"/>
          <p:cNvSpPr>
            <a:spLocks noChangeShapeType="1"/>
          </p:cNvSpPr>
          <p:nvPr/>
        </p:nvSpPr>
        <p:spPr bwMode="auto">
          <a:xfrm>
            <a:off x="533400" y="26035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Line 17"/>
          <p:cNvSpPr>
            <a:spLocks noChangeShapeType="1"/>
          </p:cNvSpPr>
          <p:nvPr/>
        </p:nvSpPr>
        <p:spPr bwMode="auto">
          <a:xfrm>
            <a:off x="4572000" y="2057400"/>
            <a:ext cx="0" cy="441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Text Box 18"/>
          <p:cNvSpPr txBox="1">
            <a:spLocks noChangeArrowheads="1"/>
          </p:cNvSpPr>
          <p:nvPr/>
        </p:nvSpPr>
        <p:spPr bwMode="auto">
          <a:xfrm>
            <a:off x="533400" y="1843088"/>
            <a:ext cx="36766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/>
              <a:t>Demos and Objects</a:t>
            </a:r>
          </a:p>
        </p:txBody>
      </p:sp>
      <p:sp>
        <p:nvSpPr>
          <p:cNvPr id="4105" name="Text Box 19"/>
          <p:cNvSpPr txBox="1">
            <a:spLocks noChangeArrowheads="1"/>
          </p:cNvSpPr>
          <p:nvPr/>
        </p:nvSpPr>
        <p:spPr bwMode="auto">
          <a:xfrm>
            <a:off x="5257800" y="1801813"/>
            <a:ext cx="19653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/>
              <a:t>Concepts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84163" y="133350"/>
            <a:ext cx="2894012" cy="646113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i-clicker-4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282575" y="1249363"/>
            <a:ext cx="6521450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 bulb in a lamp that is connected to a household outlet has a resistance of 100 </a:t>
            </a:r>
            <a:r>
              <a:rPr lang="en-US" altLang="en-US">
                <a:latin typeface="Symbol" panose="05050102010706020507" pitchFamily="18" charset="2"/>
              </a:rPr>
              <a:t>W. </a:t>
            </a:r>
            <a:r>
              <a:rPr lang="en-US" altLang="en-US"/>
              <a:t>How much power does it consume?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(Note: Look at previous i-clicker)</a:t>
            </a:r>
          </a:p>
        </p:txBody>
      </p:sp>
      <p:pic>
        <p:nvPicPr>
          <p:cNvPr id="20484" name="Picture 11" descr="C:\tempie\Temporary Internet Files\Content.IE5\UEH7GVGT\MCj0396940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713" y="595313"/>
            <a:ext cx="1890712" cy="247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032125" y="3138488"/>
            <a:ext cx="2163763" cy="1938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A.   120 J </a:t>
            </a:r>
            <a:endParaRPr lang="en-US" dirty="0">
              <a:latin typeface="Symbol" pitchFamily="18" charset="2"/>
            </a:endParaRPr>
          </a:p>
          <a:p>
            <a:pPr>
              <a:defRPr/>
            </a:pPr>
            <a:r>
              <a:rPr lang="en-US" dirty="0">
                <a:latin typeface="Times New Roman" charset="0"/>
              </a:rPr>
              <a:t>B.   120 W</a:t>
            </a:r>
            <a:endParaRPr lang="en-US" dirty="0">
              <a:latin typeface="Symbol" pitchFamily="18" charset="2"/>
            </a:endParaRPr>
          </a:p>
          <a:p>
            <a:pPr>
              <a:defRPr/>
            </a:pPr>
            <a:r>
              <a:rPr lang="en-US" dirty="0">
                <a:latin typeface="+mj-lt"/>
              </a:rPr>
              <a:t>C</a:t>
            </a:r>
            <a:r>
              <a:rPr lang="en-US" dirty="0">
                <a:latin typeface="Symbol" pitchFamily="18" charset="2"/>
              </a:rPr>
              <a:t>.   144 </a:t>
            </a:r>
            <a:r>
              <a:rPr lang="en-US" dirty="0">
                <a:latin typeface="+mj-lt"/>
              </a:rPr>
              <a:t>J</a:t>
            </a:r>
            <a:endParaRPr lang="en-US" dirty="0">
              <a:latin typeface="Symbol" pitchFamily="18" charset="2"/>
            </a:endParaRPr>
          </a:p>
          <a:p>
            <a:pPr>
              <a:defRPr/>
            </a:pPr>
            <a:r>
              <a:rPr lang="en-US" dirty="0">
                <a:latin typeface="+mj-lt"/>
              </a:rPr>
              <a:t>D.   144 W</a:t>
            </a:r>
            <a:endParaRPr lang="en-US" dirty="0">
              <a:latin typeface="Symbol" pitchFamily="18" charset="2"/>
            </a:endParaRPr>
          </a:p>
          <a:p>
            <a:pPr>
              <a:defRPr/>
            </a:pPr>
            <a:r>
              <a:rPr lang="en-US" dirty="0">
                <a:latin typeface="Times New Roman" charset="0"/>
              </a:rPr>
              <a:t>E.   100 J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469900" y="5535613"/>
            <a:ext cx="80803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A Kilowatt-hour costs 10 cents.  If you run 10 lamps for 10 hours, how much does that cost you? 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68300" y="5308600"/>
            <a:ext cx="82407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768350" y="341313"/>
            <a:ext cx="7772400" cy="1474787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Observations About Flashlights</a:t>
            </a:r>
            <a:br>
              <a:rPr lang="en-US" altLang="en-US" sz="4400">
                <a:solidFill>
                  <a:schemeClr val="tx2"/>
                </a:solidFill>
              </a:rPr>
            </a:br>
            <a:r>
              <a:rPr lang="en-US" altLang="en-US" sz="4400">
                <a:solidFill>
                  <a:schemeClr val="tx2"/>
                </a:solidFill>
              </a:rPr>
              <a:t>(and electrical circuits)</a:t>
            </a:r>
          </a:p>
        </p:txBody>
      </p:sp>
      <p:sp>
        <p:nvSpPr>
          <p:cNvPr id="442371" name="Rectangle 3"/>
          <p:cNvSpPr>
            <a:spLocks noChangeArrowheads="1"/>
          </p:cNvSpPr>
          <p:nvPr/>
        </p:nvSpPr>
        <p:spPr bwMode="auto">
          <a:xfrm>
            <a:off x="719006" y="2020619"/>
            <a:ext cx="8229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 dirty="0"/>
              <a:t>They turn on and off with a switch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 dirty="0"/>
              <a:t>More batteries usually means brighter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 dirty="0"/>
              <a:t>The orientation of multiple batteries matters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 dirty="0"/>
              <a:t>Flashlights dim as batteries age</a:t>
            </a:r>
          </a:p>
        </p:txBody>
      </p:sp>
      <p:pic>
        <p:nvPicPr>
          <p:cNvPr id="4" name="Picture 4" descr="0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980" y="4461831"/>
            <a:ext cx="5595387" cy="2197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37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725" y="3805238"/>
            <a:ext cx="5302250" cy="201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638175" y="315913"/>
            <a:ext cx="78486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u="sng" dirty="0"/>
              <a:t>For a functioning </a:t>
            </a:r>
            <a:r>
              <a:rPr lang="en-US" altLang="en-US" sz="3200" u="sng" dirty="0" smtClean="0"/>
              <a:t>circuit</a:t>
            </a:r>
            <a:r>
              <a:rPr lang="en-US" altLang="en-US" sz="3200" u="sng" dirty="0" smtClean="0"/>
              <a:t> </a:t>
            </a:r>
            <a:r>
              <a:rPr lang="en-US" altLang="en-US" sz="3200" u="sng" dirty="0"/>
              <a:t>we need:</a:t>
            </a:r>
          </a:p>
          <a:p>
            <a:pPr eaLnBrk="1" hangingPunct="1">
              <a:spcBef>
                <a:spcPct val="20000"/>
              </a:spcBef>
            </a:pPr>
            <a:endParaRPr lang="en-US" altLang="en-US" sz="3200" u="sng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 dirty="0"/>
              <a:t>  battery,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 dirty="0"/>
              <a:t>  switch,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 dirty="0"/>
              <a:t>  light bulb, 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 dirty="0"/>
              <a:t>  wire.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09"/>
          <p:cNvPicPr>
            <a:picLocks noChangeAspect="1" noChangeArrowheads="1"/>
          </p:cNvPicPr>
          <p:nvPr/>
        </p:nvPicPr>
        <p:blipFill>
          <a:blip r:embed="rId2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488" y="160338"/>
            <a:ext cx="2795587" cy="413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249238" y="273050"/>
            <a:ext cx="4419600" cy="1411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In a flashlight we are creating an: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 b="1">
                <a:solidFill>
                  <a:srgbClr val="FF5050"/>
                </a:solidFill>
              </a:rPr>
              <a:t>Electrical circuit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293688" y="2128838"/>
            <a:ext cx="4741862" cy="3935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  An </a:t>
            </a:r>
            <a:r>
              <a:rPr lang="en-US" altLang="en-US" b="1"/>
              <a:t>electrical current</a:t>
            </a:r>
            <a:r>
              <a:rPr lang="en-US" altLang="en-US"/>
              <a:t> (electrons) runs through all the parts of the circuit </a:t>
            </a:r>
            <a:r>
              <a:rPr lang="en-US" altLang="en-US" b="1"/>
              <a:t>(close circuit)</a:t>
            </a:r>
            <a:r>
              <a:rPr lang="en-US" altLang="en-US"/>
              <a:t>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  No current flows when switch is open </a:t>
            </a:r>
            <a:r>
              <a:rPr lang="en-US" altLang="en-US" b="1"/>
              <a:t>(open circuit)</a:t>
            </a:r>
            <a:r>
              <a:rPr lang="en-US" altLang="en-US"/>
              <a:t>. 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/>
              <a:t>  </a:t>
            </a:r>
            <a:r>
              <a:rPr lang="en-US" altLang="en-US"/>
              <a:t>Electrons carry energy from batteries to the bulb. 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  </a:t>
            </a:r>
            <a:r>
              <a:rPr lang="en-US" altLang="en-US" b="1"/>
              <a:t>Short circuit</a:t>
            </a:r>
            <a:r>
              <a:rPr lang="en-US" altLang="en-US"/>
              <a:t>:  A path (short cut)  in which the light bulb is cut out.   </a:t>
            </a:r>
          </a:p>
        </p:txBody>
      </p:sp>
      <p:pic>
        <p:nvPicPr>
          <p:cNvPr id="8197" name="Picture 8" descr="09"/>
          <p:cNvPicPr>
            <a:picLocks noChangeAspect="1" noChangeArrowheads="1"/>
          </p:cNvPicPr>
          <p:nvPr/>
        </p:nvPicPr>
        <p:blipFill>
          <a:blip r:embed="rId3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175" y="4767263"/>
            <a:ext cx="2800350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6462713" y="0"/>
            <a:ext cx="2681287" cy="8255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tx2"/>
                </a:solidFill>
              </a:rPr>
              <a:t>i-clicker-1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34950" y="412750"/>
            <a:ext cx="5440363" cy="225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142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/>
              <a:t>If you remove the 2 batteries from a working flashlight (shown below) and reinstall them backward so that they make good contact inside, will the flashlight still work?</a:t>
            </a:r>
          </a:p>
        </p:txBody>
      </p:sp>
      <p:pic>
        <p:nvPicPr>
          <p:cNvPr id="5124" name="Picture 4" descr="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3227388"/>
            <a:ext cx="8863012" cy="348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6"/>
          <p:cNvSpPr txBox="1">
            <a:spLocks noChangeArrowheads="1"/>
          </p:cNvSpPr>
          <p:nvPr/>
        </p:nvSpPr>
        <p:spPr bwMode="auto">
          <a:xfrm>
            <a:off x="6869113" y="1136650"/>
            <a:ext cx="1839912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AutoNum type="alphaUcPeriod"/>
            </a:pPr>
            <a:r>
              <a:rPr lang="en-US" altLang="en-US" sz="3600"/>
              <a:t>Yes</a:t>
            </a:r>
          </a:p>
          <a:p>
            <a:pPr eaLnBrk="1" hangingPunct="1">
              <a:buFontTx/>
              <a:buAutoNum type="alphaUcPeriod"/>
            </a:pPr>
            <a:r>
              <a:rPr lang="en-US" altLang="en-US" sz="3600"/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609600"/>
            <a:ext cx="2806700" cy="1143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chemeClr val="tx2"/>
                </a:solidFill>
              </a:rPr>
              <a:t>A Battery</a:t>
            </a:r>
          </a:p>
        </p:txBody>
      </p:sp>
      <p:sp>
        <p:nvSpPr>
          <p:cNvPr id="445443" name="Rectangle 3"/>
          <p:cNvSpPr>
            <a:spLocks noChangeArrowheads="1"/>
          </p:cNvSpPr>
          <p:nvPr/>
        </p:nvSpPr>
        <p:spPr bwMode="auto">
          <a:xfrm>
            <a:off x="685800" y="1981200"/>
            <a:ext cx="8229600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Battery “pumps” charge from + end to – end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/>
              <a:t>Chemical potential energy is consumed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/>
              <a:t>Electrostatic potential energy is produced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Current undergoes a rise in voltage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/>
              <a:t>Alkaline cell: 1.5 volt rise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/>
              <a:t>Lead-acid cell: 2.0 volt rise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/>
              <a:t>Lithium cell: 3.0 volt rise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Chain of cells produces larger voltage rise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43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609600"/>
            <a:ext cx="3429000" cy="1143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chemeClr val="tx2"/>
                </a:solidFill>
              </a:rPr>
              <a:t>A Light Bulb</a:t>
            </a:r>
          </a:p>
        </p:txBody>
      </p:sp>
      <p:sp>
        <p:nvSpPr>
          <p:cNvPr id="446467" name="Rectangle 3"/>
          <p:cNvSpPr>
            <a:spLocks noChangeArrowheads="1"/>
          </p:cNvSpPr>
          <p:nvPr/>
        </p:nvSpPr>
        <p:spPr bwMode="auto">
          <a:xfrm>
            <a:off x="352425" y="1981200"/>
            <a:ext cx="841057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Structure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/>
              <a:t>Contains a protected tungsten filament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/>
              <a:t>Filament conducts electricity, but poorly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Filament barely lets charge flow through it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/>
              <a:t>Electrostatic potential energy (voltage) is consumed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/>
              <a:t>Thermal energy is produced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Current undergoes a drop in voltage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/>
              <a:t>Two-cell alkaline flashlight: 3.0 volt drop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7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4680086" y="2398300"/>
            <a:ext cx="4370819" cy="2044605"/>
            <a:chOff x="510" y="2129"/>
            <a:chExt cx="4408" cy="2062"/>
          </a:xfrm>
        </p:grpSpPr>
        <p:pic>
          <p:nvPicPr>
            <p:cNvPr id="61447" name="Picture 7" descr="J:\guthold\Physics 25\Figure 18-7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53" t="21266" r="3162" b="29163"/>
            <a:stretch>
              <a:fillRect/>
            </a:stretch>
          </p:blipFill>
          <p:spPr bwMode="auto">
            <a:xfrm>
              <a:off x="510" y="2129"/>
              <a:ext cx="4408" cy="18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448" name="Text Box 8"/>
            <p:cNvSpPr txBox="1">
              <a:spLocks noChangeArrowheads="1"/>
            </p:cNvSpPr>
            <p:nvPr/>
          </p:nvSpPr>
          <p:spPr bwMode="auto">
            <a:xfrm>
              <a:off x="636" y="3826"/>
              <a:ext cx="581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/>
                <a:t>(a)</a:t>
              </a:r>
            </a:p>
          </p:txBody>
        </p:sp>
        <p:sp>
          <p:nvSpPr>
            <p:cNvPr id="61449" name="Text Box 9"/>
            <p:cNvSpPr txBox="1">
              <a:spLocks noChangeArrowheads="1"/>
            </p:cNvSpPr>
            <p:nvPr/>
          </p:nvSpPr>
          <p:spPr bwMode="auto">
            <a:xfrm>
              <a:off x="2428" y="3848"/>
              <a:ext cx="550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/>
                <a:t>(b)</a:t>
              </a:r>
            </a:p>
          </p:txBody>
        </p:sp>
        <p:sp>
          <p:nvSpPr>
            <p:cNvPr id="61450" name="Text Box 10"/>
            <p:cNvSpPr txBox="1">
              <a:spLocks noChangeArrowheads="1"/>
            </p:cNvSpPr>
            <p:nvPr/>
          </p:nvSpPr>
          <p:spPr bwMode="auto">
            <a:xfrm>
              <a:off x="4122" y="3892"/>
              <a:ext cx="573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/>
                <a:t>(c)</a:t>
              </a:r>
            </a:p>
          </p:txBody>
        </p:sp>
        <p:sp>
          <p:nvSpPr>
            <p:cNvPr id="61453" name="Text Box 13"/>
            <p:cNvSpPr txBox="1">
              <a:spLocks noChangeArrowheads="1"/>
            </p:cNvSpPr>
            <p:nvPr/>
          </p:nvSpPr>
          <p:spPr bwMode="auto">
            <a:xfrm>
              <a:off x="702" y="3538"/>
              <a:ext cx="200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-</a:t>
              </a:r>
            </a:p>
          </p:txBody>
        </p:sp>
        <p:sp>
          <p:nvSpPr>
            <p:cNvPr id="61454" name="Text Box 14"/>
            <p:cNvSpPr txBox="1">
              <a:spLocks noChangeArrowheads="1"/>
            </p:cNvSpPr>
            <p:nvPr/>
          </p:nvSpPr>
          <p:spPr bwMode="auto">
            <a:xfrm>
              <a:off x="4221" y="3490"/>
              <a:ext cx="200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-</a:t>
              </a:r>
            </a:p>
          </p:txBody>
        </p:sp>
        <p:sp>
          <p:nvSpPr>
            <p:cNvPr id="61455" name="Text Box 15"/>
            <p:cNvSpPr txBox="1">
              <a:spLocks noChangeArrowheads="1"/>
            </p:cNvSpPr>
            <p:nvPr/>
          </p:nvSpPr>
          <p:spPr bwMode="auto">
            <a:xfrm>
              <a:off x="2520" y="3556"/>
              <a:ext cx="200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-</a:t>
              </a:r>
            </a:p>
          </p:txBody>
        </p:sp>
      </p:grp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36951" y="193674"/>
            <a:ext cx="3507180" cy="461665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How to connect  a battery</a:t>
            </a:r>
            <a:endParaRPr lang="en-US" dirty="0"/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143308" y="947920"/>
            <a:ext cx="88127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1800" dirty="0" smtClean="0"/>
              <a:t>What’s </a:t>
            </a:r>
            <a:r>
              <a:rPr lang="en-US" sz="1800" dirty="0"/>
              <a:t>wrong with each of the schemes shown in the </a:t>
            </a:r>
            <a:r>
              <a:rPr lang="en-US" sz="1800" dirty="0" smtClean="0"/>
              <a:t>Figure </a:t>
            </a:r>
            <a:r>
              <a:rPr lang="en-US" sz="1800" dirty="0"/>
              <a:t>for lighting a flashlight with a flashlight battery and a single </a:t>
            </a:r>
            <a:r>
              <a:rPr lang="en-US" sz="1800" dirty="0" smtClean="0"/>
              <a:t>wire?</a:t>
            </a:r>
            <a:endParaRPr lang="en-US" sz="1800" dirty="0"/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136951" y="2975117"/>
            <a:ext cx="426549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7663" indent="-347663">
              <a:spcBef>
                <a:spcPct val="50000"/>
              </a:spcBef>
              <a:buAutoNum type="alphaLcParenBoth"/>
            </a:pPr>
            <a:r>
              <a:rPr lang="en-US" sz="1600" dirty="0" smtClean="0"/>
              <a:t>There </a:t>
            </a:r>
            <a:r>
              <a:rPr lang="en-US" sz="1600" dirty="0"/>
              <a:t>is no loop for the current to flow </a:t>
            </a:r>
            <a:r>
              <a:rPr lang="en-US" sz="1600" dirty="0" smtClean="0"/>
              <a:t>around.  </a:t>
            </a:r>
          </a:p>
          <a:p>
            <a:pPr marL="347663" indent="-347663">
              <a:spcBef>
                <a:spcPct val="50000"/>
              </a:spcBef>
              <a:buAutoNum type="alphaLcParenBoth"/>
            </a:pPr>
            <a:r>
              <a:rPr lang="en-US" sz="1600" dirty="0" smtClean="0"/>
              <a:t>There </a:t>
            </a:r>
            <a:r>
              <a:rPr lang="en-US" sz="1600" dirty="0"/>
              <a:t>is loop to and from the light bulb, but there is no potential </a:t>
            </a:r>
            <a:r>
              <a:rPr lang="en-US" sz="1600" dirty="0" smtClean="0"/>
              <a:t>difference.  </a:t>
            </a:r>
          </a:p>
          <a:p>
            <a:pPr marL="347663" indent="-347663">
              <a:spcBef>
                <a:spcPct val="50000"/>
              </a:spcBef>
              <a:buAutoNum type="alphaLcParenBoth"/>
            </a:pPr>
            <a:r>
              <a:rPr lang="en-US" sz="1600" dirty="0" smtClean="0"/>
              <a:t>Nothing </a:t>
            </a:r>
            <a:r>
              <a:rPr lang="en-US" sz="1600" dirty="0"/>
              <a:t>wrong here. The bulb will light up. 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68706" y="5315256"/>
            <a:ext cx="83619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6077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2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48537</TotalTime>
  <Words>1175</Words>
  <Application>Microsoft Office PowerPoint</Application>
  <PresentationFormat>On-screen Show (4:3)</PresentationFormat>
  <Paragraphs>164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Courier New</vt:lpstr>
      <vt:lpstr>Helvetica</vt:lpstr>
      <vt:lpstr>Symbol</vt:lpstr>
      <vt:lpstr>Times New Roman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</vt:lpstr>
      <vt:lpstr>Battery Power power produced by the battery</vt:lpstr>
      <vt:lpstr>Load Power</vt:lpstr>
      <vt:lpstr>PowerPoint Presentation</vt:lpstr>
    </vt:vector>
  </TitlesOfParts>
  <Company>WFU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</dc:creator>
  <cp:lastModifiedBy>Guthold, Martin</cp:lastModifiedBy>
  <cp:revision>218</cp:revision>
  <cp:lastPrinted>2019-04-11T16:04:27Z</cp:lastPrinted>
  <dcterms:created xsi:type="dcterms:W3CDTF">2002-01-17T14:34:39Z</dcterms:created>
  <dcterms:modified xsi:type="dcterms:W3CDTF">2019-04-11T18:02:05Z</dcterms:modified>
</cp:coreProperties>
</file>