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7" r:id="rId2"/>
    <p:sldId id="261" r:id="rId3"/>
    <p:sldId id="263" r:id="rId4"/>
    <p:sldId id="264" r:id="rId5"/>
    <p:sldId id="265" r:id="rId6"/>
    <p:sldId id="262" r:id="rId7"/>
    <p:sldId id="266" r:id="rId8"/>
    <p:sldId id="267" r:id="rId9"/>
    <p:sldId id="300" r:id="rId10"/>
    <p:sldId id="278" r:id="rId11"/>
    <p:sldId id="279" r:id="rId12"/>
    <p:sldId id="283" r:id="rId13"/>
    <p:sldId id="299" r:id="rId14"/>
    <p:sldId id="290" r:id="rId15"/>
    <p:sldId id="291" r:id="rId16"/>
    <p:sldId id="295" r:id="rId17"/>
    <p:sldId id="292" r:id="rId18"/>
    <p:sldId id="293" r:id="rId19"/>
    <p:sldId id="294" r:id="rId20"/>
    <p:sldId id="298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8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5050"/>
    <a:srgbClr val="FF7C80"/>
    <a:srgbClr val="333399"/>
    <a:srgbClr val="CCFFCC"/>
    <a:srgbClr val="FF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360" y="52"/>
      </p:cViewPr>
      <p:guideLst>
        <p:guide orient="horz" pos="2048"/>
        <p:guide pos="29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3.xml"/><Relationship Id="rId5" Type="http://schemas.openxmlformats.org/officeDocument/2006/relationships/slide" Target="slides/slide16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651" y="0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algn="r"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535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651" y="8842535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algn="r" defTabSz="933077">
              <a:defRPr sz="1200"/>
            </a:lvl1pPr>
          </a:lstStyle>
          <a:p>
            <a:fld id="{B82D0689-4BD1-49BE-94C7-B715EB11BD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651" y="0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>
            <a:lvl1pPr algn="r"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202" y="4422855"/>
            <a:ext cx="5150696" cy="418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535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defTabSz="93316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651" y="8842535"/>
            <a:ext cx="3043449" cy="46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2" tIns="46641" rIns="93282" bIns="46641" numCol="1" anchor="b" anchorCtr="0" compatLnSpc="1">
            <a:prstTxWarp prst="textNoShape">
              <a:avLst/>
            </a:prstTxWarp>
          </a:bodyPr>
          <a:lstStyle>
            <a:lvl1pPr algn="r" defTabSz="933077">
              <a:defRPr sz="1200"/>
            </a:lvl1pPr>
          </a:lstStyle>
          <a:p>
            <a:fld id="{4429F39F-D750-48F4-B19C-27E1332341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E823B-418B-4464-AC26-9DBA853CD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6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723FB-5CA3-49E9-A632-EEBFF3B6A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DA6A6-8189-41B8-A525-24250A139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45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ACCAB-F751-4A85-AF59-F70AC3A2B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7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74EEB-3BE0-4601-A97E-3B33E18C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93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E05A9-D129-467F-9008-F7ECFF202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8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B21DA-E748-411F-8209-683E00766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5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CDBBF-BA5E-401F-8C78-023AC6326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63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AC95C-CC37-4681-B262-A3422A9C3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69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B638B-1D02-42D1-B757-155DC8B0D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16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1EE6D-C852-4BB7-B49C-F2964B338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1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C083EF-3078-40AF-B83A-E4534CB146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hyperlink" Target="http://upload.wikimedia.org/wikipedia/commons/9/99/Volta_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Ohm3.gif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upload.wikimedia.org/wikipedia/commons/c/c0/Ampere_Andre_1825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58938" y="152400"/>
            <a:ext cx="5788025" cy="6461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u="sng"/>
              <a:t>Chapter 10.3 Announcements</a:t>
            </a:r>
            <a:r>
              <a:rPr lang="en-US" altLang="en-US" sz="3600"/>
              <a:t>: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41288" y="2517775"/>
            <a:ext cx="882332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800" dirty="0"/>
              <a:t> -  Remember:  Homework 9.2 is due Thursday, April </a:t>
            </a:r>
            <a:r>
              <a:rPr lang="en-US" altLang="en-US" sz="1800" dirty="0" smtClean="0"/>
              <a:t>11, </a:t>
            </a:r>
            <a:r>
              <a:rPr lang="en-US" altLang="en-US" sz="1800" dirty="0"/>
              <a:t>in class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7150" y="996950"/>
            <a:ext cx="89916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u="sng" dirty="0"/>
              <a:t>Homework 10.3: </a:t>
            </a:r>
            <a:r>
              <a:rPr lang="en-US" altLang="en-US" sz="2000" dirty="0"/>
              <a:t>due </a:t>
            </a:r>
            <a:r>
              <a:rPr lang="en-US" altLang="en-US" sz="2000" dirty="0" smtClean="0"/>
              <a:t>Tuesday</a:t>
            </a:r>
            <a:r>
              <a:rPr lang="en-US" altLang="en-US" sz="2000" dirty="0"/>
              <a:t>, April </a:t>
            </a:r>
            <a:r>
              <a:rPr lang="en-US" altLang="en-US" sz="2000" dirty="0" smtClean="0"/>
              <a:t>16, </a:t>
            </a:r>
            <a:r>
              <a:rPr lang="en-US" altLang="en-US" sz="2000" dirty="0"/>
              <a:t>in </a:t>
            </a:r>
            <a:r>
              <a:rPr lang="en-US" altLang="en-US" sz="2000" dirty="0" smtClean="0"/>
              <a:t>class </a:t>
            </a:r>
            <a:endParaRPr lang="en-US" altLang="en-US" sz="2000" dirty="0"/>
          </a:p>
          <a:p>
            <a:pPr>
              <a:spcBef>
                <a:spcPct val="50000"/>
              </a:spcBef>
            </a:pPr>
            <a:r>
              <a:rPr lang="en-US" altLang="en-US" sz="2000" dirty="0"/>
              <a:t>		Exercises:  30, 32, 33, 38, 40, 42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		Problems:  19, 23, 24, 25, 26, 28, 29, 30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41288" y="3405589"/>
            <a:ext cx="8823325" cy="661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All grades will continue to be posted at:   http://www.wfu.edu/~gutholdm/Physics110/phy110.htm</a:t>
            </a:r>
          </a:p>
          <a:p>
            <a:pPr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Listed by last four digits of student ID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47638" y="4543425"/>
            <a:ext cx="8810625" cy="220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63550" indent="-4635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/>
              <a:t>We’ll now cover only parts of each chapter (let me know if you want me to cover something that is not on the list and that interests you): 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5.1 Balloons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7.1 Woodstoves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9.1 Clocks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9.2 Musical Instruments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 b="1"/>
              <a:t> 10.3 Flashlights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30725" y="5105400"/>
            <a:ext cx="46132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11. Household Magnets &amp; Electric Motor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11.2 Electric Power Distribution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15.1. Optics, cameras, lenses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</a:pPr>
            <a:r>
              <a:rPr lang="en-US" altLang="en-US" sz="1600"/>
              <a:t>  16.1 Nuclear Weapons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1538288"/>
            <a:ext cx="41529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81150" y="635000"/>
            <a:ext cx="597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Electric Current		Water Analogy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127500" y="876300"/>
            <a:ext cx="10287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330825" y="2422525"/>
            <a:ext cx="2019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368925" y="3832225"/>
            <a:ext cx="2019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05538" y="2727325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h	V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207125" y="2473325"/>
            <a:ext cx="0" cy="130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550025" y="2981325"/>
            <a:ext cx="558800" cy="12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349625" y="4403725"/>
            <a:ext cx="301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water flow		I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089525" y="4645025"/>
            <a:ext cx="990600" cy="127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3959225" y="2994025"/>
            <a:ext cx="9271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3825" y="5632450"/>
            <a:ext cx="8874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Current</a:t>
            </a:r>
            <a:r>
              <a:rPr lang="en-US" altLang="en-US"/>
              <a:t>: number of electrons passing through per second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Water analogy: number of water molecules passing through per 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0" y="3738563"/>
            <a:ext cx="41529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2088"/>
            <a:ext cx="52959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756" name="Line 4"/>
          <p:cNvSpPr>
            <a:spLocks noChangeShapeType="1"/>
          </p:cNvSpPr>
          <p:nvPr/>
        </p:nvSpPr>
        <p:spPr bwMode="auto">
          <a:xfrm>
            <a:off x="2514600" y="2654300"/>
            <a:ext cx="533400" cy="3060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 flipH="1">
            <a:off x="4343400" y="1168400"/>
            <a:ext cx="215900" cy="297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58" name="Line 6"/>
          <p:cNvSpPr>
            <a:spLocks noChangeShapeType="1"/>
          </p:cNvSpPr>
          <p:nvPr/>
        </p:nvSpPr>
        <p:spPr bwMode="auto">
          <a:xfrm flipH="1">
            <a:off x="5448300" y="2171700"/>
            <a:ext cx="1016000" cy="2628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59" name="Line 7"/>
          <p:cNvSpPr>
            <a:spLocks noChangeShapeType="1"/>
          </p:cNvSpPr>
          <p:nvPr/>
        </p:nvSpPr>
        <p:spPr bwMode="auto">
          <a:xfrm flipH="1">
            <a:off x="4889500" y="1663700"/>
            <a:ext cx="711200" cy="2882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373938" y="2547938"/>
            <a:ext cx="4206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b="1"/>
              <a:t>I</a:t>
            </a:r>
            <a:endParaRPr lang="en-US" altLang="en-US" b="1">
              <a:latin typeface="Helvetica" panose="020B0604020202020204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353300" y="2768600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762" name="Line 10"/>
          <p:cNvSpPr>
            <a:spLocks noChangeShapeType="1"/>
          </p:cNvSpPr>
          <p:nvPr/>
        </p:nvSpPr>
        <p:spPr bwMode="auto">
          <a:xfrm flipH="1">
            <a:off x="5435600" y="3327400"/>
            <a:ext cx="2095500" cy="2146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495300"/>
            <a:ext cx="829945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Helvetica" panose="020B0604020202020204" pitchFamily="34" charset="0"/>
              </a:rPr>
              <a:t>What determines the current through the circuit (Load)?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4363" y="1484313"/>
            <a:ext cx="2632075" cy="1749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latin typeface="Helvetica" panose="020B0604020202020204" pitchFamily="34" charset="0"/>
              </a:rPr>
              <a:t>Ohm’s Law</a:t>
            </a:r>
          </a:p>
          <a:p>
            <a:pPr algn="ctr"/>
            <a:r>
              <a:rPr lang="en-US" altLang="en-US" sz="3600" b="1">
                <a:solidFill>
                  <a:srgbClr val="009900"/>
                </a:solidFill>
                <a:latin typeface="Helvetica" panose="020B0604020202020204" pitchFamily="34" charset="0"/>
              </a:rPr>
              <a:t>V </a:t>
            </a:r>
            <a:r>
              <a:rPr lang="en-US" altLang="en-US" sz="3600" b="1">
                <a:latin typeface="Helvetica" panose="020B0604020202020204" pitchFamily="34" charset="0"/>
              </a:rPr>
              <a:t>= </a:t>
            </a:r>
            <a:r>
              <a:rPr lang="en-US" altLang="en-US" sz="3600" b="1">
                <a:solidFill>
                  <a:srgbClr val="FF3300"/>
                </a:solidFill>
                <a:latin typeface="Helvetica" panose="020B0604020202020204" pitchFamily="34" charset="0"/>
              </a:rPr>
              <a:t>I·</a:t>
            </a:r>
            <a:r>
              <a:rPr lang="en-US" altLang="en-US" sz="3600" b="1">
                <a:solidFill>
                  <a:srgbClr val="990099"/>
                </a:solidFill>
                <a:latin typeface="Helvetica" panose="020B0604020202020204" pitchFamily="34" charset="0"/>
              </a:rPr>
              <a:t>R</a:t>
            </a:r>
            <a:r>
              <a:rPr lang="en-US" altLang="en-US" sz="3600" b="1">
                <a:latin typeface="Helvetica" panose="020B0604020202020204" pitchFamily="34" charset="0"/>
              </a:rPr>
              <a:t>	or</a:t>
            </a:r>
          </a:p>
          <a:p>
            <a:pPr algn="ctr"/>
            <a:r>
              <a:rPr lang="en-US" altLang="en-US" sz="3600" b="1">
                <a:solidFill>
                  <a:srgbClr val="FF3300"/>
                </a:solidFill>
                <a:latin typeface="Helvetica" panose="020B0604020202020204" pitchFamily="34" charset="0"/>
              </a:rPr>
              <a:t>I</a:t>
            </a:r>
            <a:r>
              <a:rPr lang="en-US" altLang="en-US" sz="3600" b="1">
                <a:latin typeface="Helvetica" panose="020B0604020202020204" pitchFamily="34" charset="0"/>
              </a:rPr>
              <a:t> = </a:t>
            </a:r>
            <a:r>
              <a:rPr lang="en-US" altLang="en-US" sz="3600" b="1">
                <a:solidFill>
                  <a:srgbClr val="009900"/>
                </a:solidFill>
                <a:latin typeface="Helvetica" panose="020B0604020202020204" pitchFamily="34" charset="0"/>
              </a:rPr>
              <a:t>V</a:t>
            </a:r>
            <a:r>
              <a:rPr lang="en-US" altLang="en-US" sz="3600" b="1">
                <a:latin typeface="Helvetica" panose="020B0604020202020204" pitchFamily="34" charset="0"/>
              </a:rPr>
              <a:t>/</a:t>
            </a:r>
            <a:r>
              <a:rPr lang="en-US" altLang="en-US" sz="3600" b="1">
                <a:solidFill>
                  <a:srgbClr val="990099"/>
                </a:solidFill>
                <a:latin typeface="Helvetica" panose="020B0604020202020204" pitchFamily="34" charset="0"/>
              </a:rPr>
              <a:t>R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7294563" cy="1196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Helvetica" panose="020B0604020202020204" pitchFamily="34" charset="0"/>
              </a:rPr>
              <a:t>So, 10V across a 100ohm load = 0.1 Amp</a:t>
            </a: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Where 1 Amp = 1 coulomb/sec = 6.25 x 10</a:t>
            </a:r>
            <a:r>
              <a:rPr lang="en-US" altLang="en-US" b="1" baseline="30000">
                <a:latin typeface="Helvetica" panose="020B0604020202020204" pitchFamily="34" charset="0"/>
              </a:rPr>
              <a:t>18</a:t>
            </a:r>
            <a:r>
              <a:rPr lang="en-US" altLang="en-US" b="1">
                <a:latin typeface="Helvetica" panose="020B0604020202020204" pitchFamily="34" charset="0"/>
              </a:rPr>
              <a:t> e/sec</a:t>
            </a:r>
          </a:p>
          <a:p>
            <a:pPr algn="ctr"/>
            <a:r>
              <a:rPr lang="en-US" altLang="en-US" b="1">
                <a:latin typeface="Helvetica" panose="020B0604020202020204" pitchFamily="34" charset="0"/>
              </a:rPr>
              <a:t>1 Amp=62,500,000,000,000,000,000 electrons/sec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1492250"/>
            <a:ext cx="41910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559800" y="3217863"/>
            <a:ext cx="4206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b="1">
                <a:solidFill>
                  <a:srgbClr val="FF3300"/>
                </a:solidFill>
              </a:rPr>
              <a:t>I</a:t>
            </a:r>
            <a:endParaRPr lang="en-US" altLang="en-US" b="1">
              <a:solidFill>
                <a:srgbClr val="FF3300"/>
              </a:solidFill>
              <a:latin typeface="Helvetica" panose="020B0604020202020204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8539163" y="343852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581650" y="32797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9900"/>
                </a:solidFill>
                <a:latin typeface="Helvetica" panose="020B0604020202020204" pitchFamily="34" charset="0"/>
              </a:rPr>
              <a:t>V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824788" y="20431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b="1">
                <a:solidFill>
                  <a:srgbClr val="990099"/>
                </a:solidFill>
                <a:latin typeface="Helvetica" panose="020B0604020202020204" pitchFamily="34" charset="0"/>
              </a:rPr>
              <a:t>R</a:t>
            </a: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534988" y="3614738"/>
            <a:ext cx="3665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V… Voltage; units, Volt, 1V</a:t>
            </a:r>
          </a:p>
          <a:p>
            <a:pPr eaLnBrk="1" hangingPunct="1"/>
            <a:r>
              <a:rPr lang="en-US" altLang="en-US" sz="2000"/>
              <a:t>I … Current; units, Ampere, 1A</a:t>
            </a:r>
          </a:p>
          <a:p>
            <a:pPr eaLnBrk="1" hangingPunct="1"/>
            <a:r>
              <a:rPr lang="en-US" altLang="en-US" sz="2000"/>
              <a:t>R … Resistance; units, Ohm, 1</a:t>
            </a:r>
            <a:r>
              <a:rPr lang="en-US" altLang="en-US" sz="2000">
                <a:latin typeface="Symbol" panose="05050102010706020507" pitchFamily="18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314700" y="146050"/>
            <a:ext cx="2630488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latin typeface="Helvetica" panose="020B0604020202020204" pitchFamily="34" charset="0"/>
              </a:rPr>
              <a:t>Ohm’s Law</a:t>
            </a:r>
          </a:p>
          <a:p>
            <a:pPr algn="ctr"/>
            <a:r>
              <a:rPr lang="en-US" altLang="en-US" sz="3600" b="1">
                <a:solidFill>
                  <a:srgbClr val="009900"/>
                </a:solidFill>
                <a:latin typeface="Helvetica" panose="020B0604020202020204" pitchFamily="34" charset="0"/>
              </a:rPr>
              <a:t>V </a:t>
            </a:r>
            <a:r>
              <a:rPr lang="en-US" altLang="en-US" sz="3600" b="1">
                <a:latin typeface="Helvetica" panose="020B0604020202020204" pitchFamily="34" charset="0"/>
              </a:rPr>
              <a:t>= </a:t>
            </a:r>
            <a:r>
              <a:rPr lang="en-US" altLang="en-US" sz="3600" b="1">
                <a:solidFill>
                  <a:srgbClr val="FF3300"/>
                </a:solidFill>
                <a:latin typeface="Helvetica" panose="020B0604020202020204" pitchFamily="34" charset="0"/>
              </a:rPr>
              <a:t>I·</a:t>
            </a:r>
            <a:r>
              <a:rPr lang="en-US" altLang="en-US" sz="3600" b="1">
                <a:solidFill>
                  <a:srgbClr val="990099"/>
                </a:solidFill>
                <a:latin typeface="Helvetica" panose="020B0604020202020204" pitchFamily="34" charset="0"/>
              </a:rPr>
              <a:t>R</a:t>
            </a:r>
            <a:endParaRPr lang="en-US" altLang="en-US" sz="3600" b="1">
              <a:latin typeface="Helvetica" panose="020B0604020202020204" pitchFamily="34" charset="0"/>
            </a:endParaRPr>
          </a:p>
        </p:txBody>
      </p:sp>
      <p:pic>
        <p:nvPicPr>
          <p:cNvPr id="14339" name="Picture 2" descr="File:Volta 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738313"/>
            <a:ext cx="1931988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01625" y="4246563"/>
            <a:ext cx="24066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/>
              <a:t>Count Alessandro Giuseppe Antonio Anastasio Volta</a:t>
            </a:r>
            <a:r>
              <a:rPr lang="en-US" altLang="en-US" sz="1600"/>
              <a:t> (1745 –1827) was an Italian physicist known especially for the development of the first electric cell in 1800.</a:t>
            </a:r>
          </a:p>
        </p:txBody>
      </p:sp>
      <p:pic>
        <p:nvPicPr>
          <p:cNvPr id="14341" name="Picture 4" descr="File:Ampere Andre 182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1738313"/>
            <a:ext cx="1627188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502025" y="4246563"/>
            <a:ext cx="2597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/>
              <a:t>André-Marie Ampère</a:t>
            </a:r>
            <a:r>
              <a:rPr lang="en-US" altLang="en-US" sz="1600"/>
              <a:t> (1775 –1836) was a French physicist and mathematician who is generally regarded as one of the main discoverers of electromagnetism. </a:t>
            </a:r>
          </a:p>
        </p:txBody>
      </p:sp>
      <p:pic>
        <p:nvPicPr>
          <p:cNvPr id="14343" name="Picture 6" descr="http://upload.wikimedia.org/wikipedia/commons/d/dc/Ohm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738313"/>
            <a:ext cx="16160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6461125" y="4246563"/>
            <a:ext cx="26828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/>
              <a:t>Georg Simon Ohm</a:t>
            </a:r>
            <a:r>
              <a:rPr lang="en-US" altLang="en-US" sz="1600"/>
              <a:t> (1789 – 1854) was a German physicist. As a high school teacher, Ohm began his research with the recently invented electrochemical cell, invented by Italian Count Alessandro Volta. Discovered the relationship, </a:t>
            </a:r>
            <a:r>
              <a:rPr lang="en-US" altLang="en-US" sz="1600" b="1">
                <a:solidFill>
                  <a:srgbClr val="009900"/>
                </a:solidFill>
                <a:latin typeface="Helvetica" panose="020B0604020202020204" pitchFamily="34" charset="0"/>
              </a:rPr>
              <a:t>V </a:t>
            </a:r>
            <a:r>
              <a:rPr lang="en-US" altLang="en-US" sz="1600" b="1">
                <a:latin typeface="Helvetica" panose="020B0604020202020204" pitchFamily="34" charset="0"/>
              </a:rPr>
              <a:t>= </a:t>
            </a:r>
            <a:r>
              <a:rPr lang="en-US" altLang="en-US" sz="1600" b="1">
                <a:solidFill>
                  <a:srgbClr val="FF3300"/>
                </a:solidFill>
                <a:latin typeface="Helvetica" panose="020B0604020202020204" pitchFamily="34" charset="0"/>
              </a:rPr>
              <a:t>I·</a:t>
            </a:r>
            <a:r>
              <a:rPr lang="en-US" altLang="en-US" sz="1600" b="1">
                <a:solidFill>
                  <a:srgbClr val="990099"/>
                </a:solidFill>
                <a:latin typeface="Helvetica" panose="020B0604020202020204" pitchFamily="34" charset="0"/>
              </a:rPr>
              <a:t>R, </a:t>
            </a:r>
            <a:endParaRPr lang="en-US" altLang="en-US" sz="1600" b="1"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600"/>
              <a:t> Ohm's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4163" y="133350"/>
            <a:ext cx="2894012" cy="6461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i-clicker-2; -3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92088"/>
            <a:ext cx="33051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7325" y="2703513"/>
            <a:ext cx="8588375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/>
              <a:t>A bulb in a lamp that is connected to a household outlet has a resistance of 100 </a:t>
            </a:r>
            <a:r>
              <a:rPr lang="en-US" altLang="en-US">
                <a:latin typeface="Symbol" panose="05050102010706020507" pitchFamily="18" charset="2"/>
              </a:rPr>
              <a:t>W. </a:t>
            </a:r>
            <a:r>
              <a:rPr lang="en-US" altLang="en-US"/>
              <a:t>What current flows through it?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/>
              <a:t>Your skin has a resistance of about 10</a:t>
            </a:r>
            <a:r>
              <a:rPr lang="en-US" altLang="en-US" baseline="30000"/>
              <a:t>6 </a:t>
            </a:r>
            <a:r>
              <a:rPr lang="en-US" altLang="en-US"/>
              <a:t>to 10</a:t>
            </a:r>
            <a:r>
              <a:rPr lang="en-US" altLang="en-US" baseline="30000"/>
              <a:t>4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/>
              <a:t> (dry) and 10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/>
              <a:t> (wet) . What current runs through you when you stick your finger into an outlet (conduction to ground)? 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87325" y="1066800"/>
            <a:ext cx="52879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A battery can produce 1.5 V. When connected to a light bulb a current of 2 A (Ampere) runs through the bulb. What is the resistance of the bulb?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225" y="4873625"/>
            <a:ext cx="2163763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1A.   0.5 </a:t>
            </a:r>
            <a:r>
              <a:rPr lang="en-US" dirty="0">
                <a:latin typeface="Symbol" pitchFamily="18" charset="2"/>
              </a:rPr>
              <a:t>W</a:t>
            </a:r>
          </a:p>
          <a:p>
            <a:pPr>
              <a:defRPr/>
            </a:pPr>
            <a:r>
              <a:rPr lang="en-US" dirty="0">
                <a:latin typeface="Times New Roman" charset="0"/>
              </a:rPr>
              <a:t>1B.   0.75 </a:t>
            </a:r>
            <a:r>
              <a:rPr lang="en-US" dirty="0">
                <a:latin typeface="Symbol" pitchFamily="18" charset="2"/>
              </a:rPr>
              <a:t>W</a:t>
            </a:r>
          </a:p>
          <a:p>
            <a:pPr>
              <a:defRPr/>
            </a:pPr>
            <a:r>
              <a:rPr lang="en-US" dirty="0">
                <a:latin typeface="Symbol" pitchFamily="18" charset="2"/>
              </a:rPr>
              <a:t>1</a:t>
            </a:r>
            <a:r>
              <a:rPr lang="en-US" dirty="0">
                <a:latin typeface="+mj-lt"/>
              </a:rPr>
              <a:t>C</a:t>
            </a:r>
            <a:r>
              <a:rPr lang="en-US" dirty="0">
                <a:latin typeface="Symbol" pitchFamily="18" charset="2"/>
              </a:rPr>
              <a:t>.   1.</a:t>
            </a:r>
            <a:r>
              <a:rPr lang="en-US" dirty="0">
                <a:latin typeface="Times New Roman" charset="0"/>
              </a:rPr>
              <a:t>5 </a:t>
            </a:r>
            <a:r>
              <a:rPr lang="en-US" dirty="0">
                <a:latin typeface="Symbol" pitchFamily="18" charset="2"/>
              </a:rPr>
              <a:t>W</a:t>
            </a:r>
          </a:p>
          <a:p>
            <a:pPr>
              <a:defRPr/>
            </a:pPr>
            <a:r>
              <a:rPr lang="en-US" dirty="0">
                <a:latin typeface="+mj-lt"/>
              </a:rPr>
              <a:t>1D.   2</a:t>
            </a:r>
            <a:r>
              <a:rPr lang="en-US" dirty="0">
                <a:latin typeface="Times New Roman" charset="0"/>
              </a:rPr>
              <a:t>.0 </a:t>
            </a:r>
            <a:r>
              <a:rPr lang="en-US" dirty="0">
                <a:latin typeface="Symbol" pitchFamily="18" charset="2"/>
              </a:rPr>
              <a:t>W</a:t>
            </a:r>
          </a:p>
          <a:p>
            <a:pPr>
              <a:defRPr/>
            </a:pPr>
            <a:r>
              <a:rPr lang="en-US" dirty="0">
                <a:latin typeface="Times New Roman" charset="0"/>
              </a:rPr>
              <a:t>1E.   3.0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3300" y="4919663"/>
            <a:ext cx="2163763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2A.  1.2 A 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Times New Roman" charset="0"/>
              </a:rPr>
              <a:t>2B.   2.4 A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Symbol" pitchFamily="18" charset="2"/>
              </a:rPr>
              <a:t>2</a:t>
            </a:r>
            <a:r>
              <a:rPr lang="en-US" dirty="0">
                <a:latin typeface="+mj-lt"/>
              </a:rPr>
              <a:t>C</a:t>
            </a:r>
            <a:r>
              <a:rPr lang="en-US" dirty="0">
                <a:latin typeface="Symbol" pitchFamily="18" charset="2"/>
              </a:rPr>
              <a:t>.   3.6 A</a:t>
            </a:r>
          </a:p>
          <a:p>
            <a:pPr>
              <a:defRPr/>
            </a:pPr>
            <a:r>
              <a:rPr lang="en-US" dirty="0">
                <a:latin typeface="+mj-lt"/>
              </a:rPr>
              <a:t>2D.   4.8 A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Times New Roman" charset="0"/>
              </a:rPr>
              <a:t>2E.   5.0 A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1358900"/>
            <a:ext cx="81407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 The severity of an electric shock depends on the magnitude of the current, how long it acts and through what part of the body it passes.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 Can feel ~ 1 mA; pain at a few mA; severe contractions above 10 mA; heart muscle irregularities above 70 mA.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 Resistance of dry skin ~ 10</a:t>
            </a:r>
            <a:r>
              <a:rPr lang="en-US" altLang="en-US" baseline="30000"/>
              <a:t>4</a:t>
            </a:r>
            <a:r>
              <a:rPr lang="en-US" altLang="en-US"/>
              <a:t> to 10</a:t>
            </a:r>
            <a:r>
              <a:rPr lang="en-US" altLang="en-US" baseline="30000"/>
              <a:t>6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</a:rPr>
              <a:t>W; </a:t>
            </a:r>
            <a:r>
              <a:rPr lang="en-US" altLang="en-US"/>
              <a:t>wet skin 10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/>
              <a:t> or less. 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/>
              <a:t> A person in good contact with ground who touches a 120 V line with wet hands can suffer a current </a:t>
            </a:r>
            <a:endParaRPr lang="en-US" altLang="en-US">
              <a:latin typeface="Symbol" panose="05050102010706020507" pitchFamily="18" charset="2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524500" y="4622800"/>
          <a:ext cx="274161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622800"/>
                        <a:ext cx="274161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08000" y="393700"/>
            <a:ext cx="2565400" cy="5889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Electric shock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41338" y="963613"/>
            <a:ext cx="3511550" cy="727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tx2"/>
                </a:solidFill>
              </a:rPr>
              <a:t>Positive Charge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211138" y="1981200"/>
            <a:ext cx="6303962" cy="315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Current points in the direction of </a:t>
            </a:r>
            <a:r>
              <a:rPr lang="en-US" altLang="en-US" i="1"/>
              <a:t>positive</a:t>
            </a:r>
            <a:r>
              <a:rPr lang="en-US" altLang="en-US"/>
              <a:t> flow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Flow is really </a:t>
            </a:r>
            <a:r>
              <a:rPr lang="en-US" altLang="en-US" i="1"/>
              <a:t>negative</a:t>
            </a:r>
            <a:r>
              <a:rPr lang="en-US" altLang="en-US"/>
              <a:t> charges (electrons)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It’s hard to distinguish between: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/>
              <a:t>negative charge flowing to the right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/>
              <a:t>positive charge flowing to the left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We pretend that current is flow of + charges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It’s really – charges flowing the other way</a:t>
            </a:r>
          </a:p>
        </p:txBody>
      </p:sp>
      <p:pic>
        <p:nvPicPr>
          <p:cNvPr id="16388" name="Picture 4" descr="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2592388"/>
            <a:ext cx="2767012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2413" y="209550"/>
            <a:ext cx="496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word about the sign convention….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Power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is energy per unit of time</a:t>
            </a:r>
          </a:p>
          <a:p>
            <a:pPr eaLnBrk="1" hangingPunct="1"/>
            <a:r>
              <a:rPr lang="en-US" altLang="en-US" smtClean="0"/>
              <a:t>Power is measured in joules/second or watts</a:t>
            </a:r>
          </a:p>
          <a:p>
            <a:pPr eaLnBrk="1" hangingPunct="1"/>
            <a:r>
              <a:rPr lang="en-US" altLang="en-US" smtClean="0"/>
              <a:t>Batteries are power sources</a:t>
            </a:r>
          </a:p>
          <a:p>
            <a:pPr eaLnBrk="1" hangingPunct="1"/>
            <a:r>
              <a:rPr lang="en-US" altLang="en-US" smtClean="0"/>
              <a:t>Loads are power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09550"/>
            <a:ext cx="5768975" cy="1143000"/>
          </a:xfrm>
          <a:solidFill>
            <a:srgbClr val="FFCC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mtClean="0"/>
              <a:t>Battery Power</a:t>
            </a:r>
            <a:br>
              <a:rPr lang="en-US" altLang="en-US" smtClean="0"/>
            </a:br>
            <a:r>
              <a:rPr lang="en-US" altLang="en-US" sz="3200" smtClean="0"/>
              <a:t>power produced by the battery</a:t>
            </a:r>
            <a:endParaRPr lang="en-US" altLang="en-US" smtClean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1235075"/>
          </a:xfrm>
        </p:spPr>
        <p:txBody>
          <a:bodyPr/>
          <a:lstStyle/>
          <a:p>
            <a:pPr eaLnBrk="1" hangingPunct="1"/>
            <a:r>
              <a:rPr lang="en-US" altLang="en-US" smtClean="0"/>
              <a:t>Current: units of charge pumped per second</a:t>
            </a:r>
          </a:p>
          <a:p>
            <a:pPr eaLnBrk="1" hangingPunct="1"/>
            <a:r>
              <a:rPr lang="en-US" altLang="en-US" smtClean="0"/>
              <a:t>Voltage rise: energy given per unit of charge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7850" y="5448300"/>
            <a:ext cx="2030413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Helvetica" panose="020B0604020202020204" pitchFamily="34" charset="0"/>
              </a:rPr>
              <a:t>P = </a:t>
            </a:r>
            <a:r>
              <a:rPr lang="en-US" altLang="en-US" sz="3600" b="1">
                <a:latin typeface="Helvetica" panose="020B0604020202020204" pitchFamily="34" charset="0"/>
              </a:rPr>
              <a:t>V</a:t>
            </a:r>
            <a:r>
              <a:rPr lang="en-US" altLang="en-US" sz="3600" b="1" baseline="-25000">
                <a:latin typeface="Helvetica" panose="020B0604020202020204" pitchFamily="34" charset="0"/>
              </a:rPr>
              <a:t>rise</a:t>
            </a:r>
            <a:r>
              <a:rPr lang="en-US" altLang="en-US" sz="3600" b="1">
                <a:latin typeface="Helvetica" panose="020B0604020202020204" pitchFamily="34" charset="0"/>
              </a:rPr>
              <a:t>·I</a:t>
            </a:r>
            <a:endParaRPr lang="en-US" altLang="en-US" sz="4400" b="1">
              <a:latin typeface="Courier New" panose="02070309020205020404" pitchFamily="49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55713" y="3606800"/>
            <a:ext cx="6597650" cy="58896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current </a:t>
            </a:r>
            <a:r>
              <a:rPr lang="en-US" altLang="en-US" sz="3200">
                <a:cs typeface="Times New Roman" panose="02020603050405020304" pitchFamily="18" charset="0"/>
              </a:rPr>
              <a:t>· voltage rise = power produced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397375"/>
            <a:ext cx="33210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6346825" y="6361113"/>
            <a:ext cx="804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632575" y="5929313"/>
            <a:ext cx="69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I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248150" y="5726113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rise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98450"/>
            <a:ext cx="3309938" cy="1143000"/>
          </a:xfrm>
          <a:solidFill>
            <a:srgbClr val="FFCC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mtClean="0"/>
              <a:t>Load Power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3375"/>
            <a:ext cx="8229600" cy="2482850"/>
          </a:xfrm>
        </p:spPr>
        <p:txBody>
          <a:bodyPr/>
          <a:lstStyle/>
          <a:p>
            <a:pPr eaLnBrk="1" hangingPunct="1"/>
            <a:r>
              <a:rPr lang="en-US" altLang="en-US" smtClean="0"/>
              <a:t>Current is units of charge passed per second</a:t>
            </a:r>
          </a:p>
          <a:p>
            <a:pPr eaLnBrk="1" hangingPunct="1"/>
            <a:r>
              <a:rPr lang="en-US" altLang="en-US" smtClean="0"/>
              <a:t>Voltage drop: energy taken per unit of charge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current </a:t>
            </a:r>
            <a:r>
              <a:rPr lang="en-US" altLang="en-US" smtClean="0">
                <a:cs typeface="Times New Roman" panose="02020603050405020304" pitchFamily="18" charset="0"/>
              </a:rPr>
              <a:t>· voltage drop = power received</a:t>
            </a:r>
            <a:endParaRPr lang="en-US" altLang="en-US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76275" y="5241925"/>
            <a:ext cx="2163763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Helvetica" panose="020B0604020202020204" pitchFamily="34" charset="0"/>
              </a:rPr>
              <a:t>P = </a:t>
            </a:r>
            <a:r>
              <a:rPr lang="en-US" altLang="en-US" sz="3600" b="1">
                <a:latin typeface="Helvetica" panose="020B0604020202020204" pitchFamily="34" charset="0"/>
              </a:rPr>
              <a:t>V</a:t>
            </a:r>
            <a:r>
              <a:rPr lang="en-US" altLang="en-US" sz="3600" b="1" baseline="-25000">
                <a:latin typeface="Helvetica" panose="020B0604020202020204" pitchFamily="34" charset="0"/>
              </a:rPr>
              <a:t>drop</a:t>
            </a:r>
            <a:r>
              <a:rPr lang="en-US" altLang="en-US" sz="3600" b="1">
                <a:latin typeface="Helvetica" panose="020B0604020202020204" pitchFamily="34" charset="0"/>
              </a:rPr>
              <a:t>·I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88" y="4175125"/>
            <a:ext cx="33210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5902325" y="6138863"/>
            <a:ext cx="804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188075" y="5707063"/>
            <a:ext cx="69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I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123113" y="4419600"/>
            <a:ext cx="89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drop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27250" y="390525"/>
            <a:ext cx="4918075" cy="1016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Helvetica" panose="020B0604020202020204" pitchFamily="34" charset="0"/>
              </a:rPr>
              <a:t>Chapter 10.3 Flashlights</a:t>
            </a:r>
          </a:p>
          <a:p>
            <a:pPr algn="ctr"/>
            <a:r>
              <a:rPr lang="en-US" altLang="en-US" sz="2800" b="1">
                <a:latin typeface="Helvetica" panose="020B0604020202020204" pitchFamily="34" charset="0"/>
              </a:rPr>
              <a:t>Electric circuits, Ohm’s law</a:t>
            </a: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23825" y="2863850"/>
            <a:ext cx="4291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How does a flashlight work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building an electric circuit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4833938" y="2863850"/>
            <a:ext cx="3941762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electric circuits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current 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voltage 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voltage rises and drops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resistance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Ohm’s law; V = R·I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electrons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charge</a:t>
            </a:r>
          </a:p>
          <a:p>
            <a:pPr>
              <a:buFontTx/>
              <a:buChar char="-"/>
            </a:pPr>
            <a:r>
              <a:rPr lang="en-US" altLang="en-US">
                <a:latin typeface="Helvetica" panose="020B0604020202020204" pitchFamily="34" charset="0"/>
              </a:rPr>
              <a:t>  electric power, P = V·I</a:t>
            </a:r>
          </a:p>
        </p:txBody>
      </p:sp>
      <p:sp>
        <p:nvSpPr>
          <p:cNvPr id="4101" name="Line 15"/>
          <p:cNvSpPr>
            <a:spLocks noChangeShapeType="1"/>
          </p:cNvSpPr>
          <p:nvPr/>
        </p:nvSpPr>
        <p:spPr bwMode="auto">
          <a:xfrm>
            <a:off x="609600" y="6477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16"/>
          <p:cNvSpPr>
            <a:spLocks noChangeShapeType="1"/>
          </p:cNvSpPr>
          <p:nvPr/>
        </p:nvSpPr>
        <p:spPr bwMode="auto">
          <a:xfrm>
            <a:off x="533400" y="26035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17"/>
          <p:cNvSpPr>
            <a:spLocks noChangeShapeType="1"/>
          </p:cNvSpPr>
          <p:nvPr/>
        </p:nvSpPr>
        <p:spPr bwMode="auto">
          <a:xfrm>
            <a:off x="4572000" y="2057400"/>
            <a:ext cx="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18"/>
          <p:cNvSpPr txBox="1">
            <a:spLocks noChangeArrowheads="1"/>
          </p:cNvSpPr>
          <p:nvPr/>
        </p:nvSpPr>
        <p:spPr bwMode="auto">
          <a:xfrm>
            <a:off x="533400" y="1843088"/>
            <a:ext cx="367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Demos and Objects</a:t>
            </a:r>
          </a:p>
        </p:txBody>
      </p:sp>
      <p:sp>
        <p:nvSpPr>
          <p:cNvPr id="4105" name="Text Box 19"/>
          <p:cNvSpPr txBox="1">
            <a:spLocks noChangeArrowheads="1"/>
          </p:cNvSpPr>
          <p:nvPr/>
        </p:nvSpPr>
        <p:spPr bwMode="auto">
          <a:xfrm>
            <a:off x="5257800" y="1801813"/>
            <a:ext cx="1965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84163" y="133350"/>
            <a:ext cx="2894012" cy="646113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i-clicker-4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82575" y="1249363"/>
            <a:ext cx="652145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bulb in a lamp that is connected to a household outlet has a resistance of 100 </a:t>
            </a:r>
            <a:r>
              <a:rPr lang="en-US" altLang="en-US">
                <a:latin typeface="Symbol" panose="05050102010706020507" pitchFamily="18" charset="2"/>
              </a:rPr>
              <a:t>W. </a:t>
            </a:r>
            <a:r>
              <a:rPr lang="en-US" altLang="en-US"/>
              <a:t>How much power does it consume?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(Note: Look at previous i-clicker)</a:t>
            </a:r>
          </a:p>
        </p:txBody>
      </p:sp>
      <p:pic>
        <p:nvPicPr>
          <p:cNvPr id="20484" name="Picture 11" descr="C:\tempie\Temporary Internet Files\Content.IE5\UEH7GVGT\MCj039694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595313"/>
            <a:ext cx="1890712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32125" y="3138488"/>
            <a:ext cx="2163763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A.   120 J 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Times New Roman" charset="0"/>
              </a:rPr>
              <a:t>B.   120 W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C</a:t>
            </a:r>
            <a:r>
              <a:rPr lang="en-US" dirty="0">
                <a:latin typeface="Symbol" pitchFamily="18" charset="2"/>
              </a:rPr>
              <a:t>.   144 </a:t>
            </a:r>
            <a:r>
              <a:rPr lang="en-US" dirty="0">
                <a:latin typeface="+mj-lt"/>
              </a:rPr>
              <a:t>J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D.   144 W</a:t>
            </a:r>
            <a:endParaRPr lang="en-US" dirty="0">
              <a:latin typeface="Symbol" pitchFamily="18" charset="2"/>
            </a:endParaRPr>
          </a:p>
          <a:p>
            <a:pPr>
              <a:defRPr/>
            </a:pPr>
            <a:r>
              <a:rPr lang="en-US" dirty="0">
                <a:latin typeface="Times New Roman" charset="0"/>
              </a:rPr>
              <a:t>E.   100 J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469900" y="5535613"/>
            <a:ext cx="8080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Kilowatt-hour costs 10 cents.  If you run 10 lamps for 10 hours, how much does that cost you?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68300" y="5308600"/>
            <a:ext cx="8240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8350" y="341313"/>
            <a:ext cx="7772400" cy="14747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Observations About Flashlights</a:t>
            </a:r>
            <a:br>
              <a:rPr lang="en-US" altLang="en-US" sz="4400">
                <a:solidFill>
                  <a:schemeClr val="tx2"/>
                </a:solidFill>
              </a:rPr>
            </a:br>
            <a:r>
              <a:rPr lang="en-US" altLang="en-US" sz="4400">
                <a:solidFill>
                  <a:schemeClr val="tx2"/>
                </a:solidFill>
              </a:rPr>
              <a:t>(and electrical circuits)</a:t>
            </a:r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719006" y="2020619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They turn on and off with a switch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More batteries usually means brighter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The orientation of multiple batteries matters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Flashlights dim as batteries age</a:t>
            </a:r>
          </a:p>
        </p:txBody>
      </p:sp>
      <p:pic>
        <p:nvPicPr>
          <p:cNvPr id="4" name="Picture 4" descr="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80" y="4461831"/>
            <a:ext cx="5595387" cy="219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3805238"/>
            <a:ext cx="53022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38175" y="315913"/>
            <a:ext cx="7848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u="sng" dirty="0"/>
              <a:t>For a functioning </a:t>
            </a:r>
            <a:r>
              <a:rPr lang="en-US" altLang="en-US" sz="3200" u="sng" dirty="0" smtClean="0"/>
              <a:t>circuit</a:t>
            </a:r>
            <a:r>
              <a:rPr lang="en-US" altLang="en-US" sz="3200" u="sng" dirty="0" smtClean="0"/>
              <a:t> </a:t>
            </a:r>
            <a:r>
              <a:rPr lang="en-US" altLang="en-US" sz="3200" u="sng" dirty="0"/>
              <a:t>we need: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 u="sng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  battery,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  switch,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  light bulb,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  wire.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09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160338"/>
            <a:ext cx="2795587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49238" y="273050"/>
            <a:ext cx="4419600" cy="1411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In a flashlight we are creating an: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5050"/>
                </a:solidFill>
              </a:rPr>
              <a:t>Electrical circuit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93688" y="2128838"/>
            <a:ext cx="4741862" cy="3935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An </a:t>
            </a:r>
            <a:r>
              <a:rPr lang="en-US" altLang="en-US" b="1"/>
              <a:t>electrical current</a:t>
            </a:r>
            <a:r>
              <a:rPr lang="en-US" altLang="en-US"/>
              <a:t> (electrons) runs through all the parts of the circuit </a:t>
            </a:r>
            <a:r>
              <a:rPr lang="en-US" altLang="en-US" b="1"/>
              <a:t>(close circuit)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No current flows when switch is open </a:t>
            </a:r>
            <a:r>
              <a:rPr lang="en-US" altLang="en-US" b="1"/>
              <a:t>(open circuit)</a:t>
            </a:r>
            <a:r>
              <a:rPr lang="en-US" altLang="en-US"/>
              <a:t>.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</a:t>
            </a:r>
            <a:r>
              <a:rPr lang="en-US" altLang="en-US"/>
              <a:t>Electrons carry energy from batteries to the bulb.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 </a:t>
            </a:r>
            <a:r>
              <a:rPr lang="en-US" altLang="en-US" b="1"/>
              <a:t>Short circuit</a:t>
            </a:r>
            <a:r>
              <a:rPr lang="en-US" altLang="en-US"/>
              <a:t>:  A path (short cut)  in which the light bulb is cut out.   </a:t>
            </a:r>
          </a:p>
        </p:txBody>
      </p:sp>
      <p:pic>
        <p:nvPicPr>
          <p:cNvPr id="8197" name="Picture 8" descr="09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75" y="4767263"/>
            <a:ext cx="280035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462713" y="0"/>
            <a:ext cx="2681287" cy="8255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tx2"/>
                </a:solidFill>
              </a:rPr>
              <a:t>i-clicker-1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34950" y="412750"/>
            <a:ext cx="5440363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142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If you remove the 2 batteries from a working flashlight (shown below) and reinstall them backward so that they make good contact inside, will the flashlight still work?</a:t>
            </a:r>
          </a:p>
        </p:txBody>
      </p:sp>
      <p:pic>
        <p:nvPicPr>
          <p:cNvPr id="5124" name="Picture 4" descr="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227388"/>
            <a:ext cx="8863012" cy="34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6869113" y="1136650"/>
            <a:ext cx="183991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lphaUcPeriod"/>
            </a:pPr>
            <a:r>
              <a:rPr lang="en-US" altLang="en-US" sz="3600"/>
              <a:t>Yes</a:t>
            </a:r>
          </a:p>
          <a:p>
            <a:pPr eaLnBrk="1" hangingPunct="1">
              <a:buFontTx/>
              <a:buAutoNum type="alphaUcPeriod"/>
            </a:pPr>
            <a:r>
              <a:rPr lang="en-US" altLang="en-US" sz="360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28067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 Battery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685800" y="1981200"/>
            <a:ext cx="8229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Battery “pumps” charge from + end to – end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Chemical potential energy is consumed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Electrostatic potential energy is produced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Current undergoes a rise in voltage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Alkaline cell: 1.5 volt rise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Lead-acid cell: 2.0 volt rise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Lithium cell: 3.0 volt rise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Chain of cells produces larger voltage 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09600"/>
            <a:ext cx="3429000" cy="1143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 Light Bulb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352425" y="1981200"/>
            <a:ext cx="841057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Structure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Contains a protected tungsten filament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Filament conducts electricity, but poorly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Filament barely lets charge flow through it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Electrostatic potential energy (voltage) is consumed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Thermal energy is produced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Current undergoes a drop in voltage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Two-cell alkaline flashlight: 3.0 volt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4680086" y="2398300"/>
            <a:ext cx="4370819" cy="2044605"/>
            <a:chOff x="510" y="2129"/>
            <a:chExt cx="4408" cy="2062"/>
          </a:xfrm>
        </p:grpSpPr>
        <p:pic>
          <p:nvPicPr>
            <p:cNvPr id="61447" name="Picture 7" descr="J:\guthold\Physics 25\Figure 18-7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3" t="21266" r="3162" b="29163"/>
            <a:stretch>
              <a:fillRect/>
            </a:stretch>
          </p:blipFill>
          <p:spPr bwMode="auto">
            <a:xfrm>
              <a:off x="510" y="2129"/>
              <a:ext cx="4408" cy="1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636" y="3826"/>
              <a:ext cx="58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(a)</a:t>
              </a:r>
            </a:p>
          </p:txBody>
        </p:sp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2428" y="3848"/>
              <a:ext cx="550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(b)</a:t>
              </a:r>
            </a:p>
          </p:txBody>
        </p:sp>
        <p:sp>
          <p:nvSpPr>
            <p:cNvPr id="61450" name="Text Box 10"/>
            <p:cNvSpPr txBox="1">
              <a:spLocks noChangeArrowheads="1"/>
            </p:cNvSpPr>
            <p:nvPr/>
          </p:nvSpPr>
          <p:spPr bwMode="auto">
            <a:xfrm>
              <a:off x="4122" y="3892"/>
              <a:ext cx="57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(c)</a:t>
              </a: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702" y="3538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</a:t>
              </a:r>
            </a:p>
          </p:txBody>
        </p:sp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4221" y="3490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-</a:t>
              </a:r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2520" y="3556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</a:t>
              </a:r>
            </a:p>
          </p:txBody>
        </p:sp>
      </p:grp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6951" y="193674"/>
            <a:ext cx="3507180" cy="46166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How to connect  a battery</a:t>
            </a:r>
            <a:endParaRPr lang="en-US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43308" y="947920"/>
            <a:ext cx="88127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 dirty="0" smtClean="0"/>
              <a:t>What’s </a:t>
            </a:r>
            <a:r>
              <a:rPr lang="en-US" sz="1800" dirty="0"/>
              <a:t>wrong with each of the schemes shown in the </a:t>
            </a:r>
            <a:r>
              <a:rPr lang="en-US" sz="1800" dirty="0" smtClean="0"/>
              <a:t>Figure </a:t>
            </a:r>
            <a:r>
              <a:rPr lang="en-US" sz="1800" dirty="0"/>
              <a:t>for lighting a flashlight with a flashlight battery and a single </a:t>
            </a:r>
            <a:r>
              <a:rPr lang="en-US" sz="1800" dirty="0" smtClean="0"/>
              <a:t>wire?</a:t>
            </a:r>
            <a:endParaRPr lang="en-US" sz="1800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36951" y="2975117"/>
            <a:ext cx="42654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There </a:t>
            </a:r>
            <a:r>
              <a:rPr lang="en-US" sz="1600" dirty="0"/>
              <a:t>is no loop for the current to flow </a:t>
            </a:r>
            <a:r>
              <a:rPr lang="en-US" sz="1600" dirty="0" smtClean="0"/>
              <a:t>around.  </a:t>
            </a:r>
          </a:p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There </a:t>
            </a:r>
            <a:r>
              <a:rPr lang="en-US" sz="1600" dirty="0"/>
              <a:t>is loop to and from the light bulb, but there is no potential </a:t>
            </a:r>
            <a:r>
              <a:rPr lang="en-US" sz="1600" dirty="0" smtClean="0"/>
              <a:t>difference.  </a:t>
            </a:r>
          </a:p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Nothing </a:t>
            </a:r>
            <a:r>
              <a:rPr lang="en-US" sz="1600" dirty="0"/>
              <a:t>wrong here. The bulb will light up.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68706" y="5315256"/>
            <a:ext cx="83619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07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48537</TotalTime>
  <Words>1175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Courier New</vt:lpstr>
      <vt:lpstr>Helvetica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</vt:lpstr>
      <vt:lpstr>Battery Power power produced by the battery</vt:lpstr>
      <vt:lpstr>Load Power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218</cp:revision>
  <cp:lastPrinted>2019-04-11T16:04:27Z</cp:lastPrinted>
  <dcterms:created xsi:type="dcterms:W3CDTF">2002-01-17T14:34:39Z</dcterms:created>
  <dcterms:modified xsi:type="dcterms:W3CDTF">2019-04-11T18:02:05Z</dcterms:modified>
</cp:coreProperties>
</file>