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20" r:id="rId11"/>
    <p:sldId id="317" r:id="rId12"/>
    <p:sldId id="318" r:id="rId13"/>
    <p:sldId id="315" r:id="rId14"/>
    <p:sldId id="299" r:id="rId15"/>
    <p:sldId id="319" r:id="rId16"/>
    <p:sldId id="265" r:id="rId17"/>
    <p:sldId id="281" r:id="rId18"/>
    <p:sldId id="266" r:id="rId19"/>
    <p:sldId id="296" r:id="rId20"/>
    <p:sldId id="295" r:id="rId21"/>
    <p:sldId id="282" r:id="rId22"/>
    <p:sldId id="283" r:id="rId23"/>
    <p:sldId id="297" r:id="rId24"/>
    <p:sldId id="264" r:id="rId25"/>
    <p:sldId id="267" r:id="rId26"/>
    <p:sldId id="268" r:id="rId27"/>
    <p:sldId id="274" r:id="rId28"/>
    <p:sldId id="285" r:id="rId29"/>
    <p:sldId id="286" r:id="rId30"/>
    <p:sldId id="287" r:id="rId31"/>
    <p:sldId id="288" r:id="rId32"/>
    <p:sldId id="290" r:id="rId33"/>
    <p:sldId id="300" r:id="rId34"/>
    <p:sldId id="291" r:id="rId35"/>
    <p:sldId id="269" r:id="rId36"/>
    <p:sldId id="270" r:id="rId37"/>
    <p:sldId id="301" r:id="rId38"/>
    <p:sldId id="271" r:id="rId39"/>
    <p:sldId id="272" r:id="rId40"/>
    <p:sldId id="273" r:id="rId4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>
          <p15:clr>
            <a:srgbClr val="A4A3A4"/>
          </p15:clr>
        </p15:guide>
        <p15:guide id="2" pos="2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  <a:srgbClr val="FF5050"/>
    <a:srgbClr val="333399"/>
    <a:srgbClr val="CCFFC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7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936" y="48"/>
      </p:cViewPr>
      <p:guideLst>
        <p:guide orient="horz" pos="2048"/>
        <p:guide pos="291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7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defTabSz="93316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65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defTabSz="93316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defTabSz="93316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65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defTabSz="933077">
              <a:defRPr sz="1200"/>
            </a:lvl1pPr>
          </a:lstStyle>
          <a:p>
            <a:fld id="{B4E90110-DDCA-40F9-9130-77F6E5EEFB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defTabSz="93316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65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defTabSz="93316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202" y="4422855"/>
            <a:ext cx="5150696" cy="41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defTabSz="93316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65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defTabSz="933077">
              <a:defRPr sz="1200"/>
            </a:lvl1pPr>
          </a:lstStyle>
          <a:p>
            <a:fld id="{B9A7A879-EDA3-4AE2-98C6-C8503BD8E4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E258F9-9C5D-4F98-9DBE-664F74E0D63B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3925" cy="35512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latin typeface="Times New Roman" panose="02020603050405020304" pitchFamily="18" charset="0"/>
              </a:rPr>
              <a:t>Demonstration: Ohm’s law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AC7794-BC1A-4C3D-AFFE-C134D3BDC7C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3925" cy="355123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12 V Battery and Nichrome Wire.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35BEF4-D632-4118-B441-3C28AC38BD2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52963" cy="34909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02" y="4424441"/>
            <a:ext cx="5150696" cy="41879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61" tIns="46381" rIns="92761" bIns="46381"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BAEDBD-0F38-41E1-BCAF-AD09AF389D92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3925" cy="35512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12 V Battery and Nearby Light Bulb.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12 V Battery and Long Thin Wires and Distant Light Bulb.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12 V Battery and Long Thick Wires and Distant Light Bulb.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0E348B-637F-4981-8DAE-48C922692869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3925" cy="35512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AC Electromagnet and Wire Loop with Lamp.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0C6AF0-AF5C-49E6-84A7-436E881CEE01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3925" cy="35512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Transformer Demo - Step Down.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150BF3-EC5C-47EE-9521-EE8173D08774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3925" cy="35512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Transformer Demo - Step Up (Jacob's Ladder).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Tesla Coil.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Glowball with Fluorescent Lamps.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330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330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BC4A82-4C8A-431F-9F3E-F3EB7FACE8C9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3925" cy="35512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12 V AC and Nearby Light Bulb.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12 V AC and Long Thin Wires and Distant Light Bulb.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DD0000"/>
                </a:solidFill>
                <a:latin typeface="Times New Roman" panose="02020603050405020304" pitchFamily="18" charset="0"/>
              </a:rPr>
              <a:t>Demonstration: 12 V AC, Step-Up Transformer, Long Thin Wires, Step-Down Transformer, and Distant Light Bulb.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2326B-395F-437D-AB14-EA7FED8E9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2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494A8-8E39-49CB-B041-3A5F18A85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2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F5C20-CA40-428D-A7F4-E61A9C8D3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62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1D9F8-2F34-44AC-B668-678C46A5E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32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AD2FF-3396-42D1-8727-F2A1B7725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4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37D00-AFBE-4425-A3AC-45D263CE6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47F1F-AF93-46EF-A614-9E8E08312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6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BB5B1-DCD4-4AD9-AE20-9CD7E5047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49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AF877-44FE-4674-80E7-A9F1B81A6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5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E0895-0ED5-45E0-899D-4B1F81BDC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2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C723C-6A4B-40BD-A8CD-84E1A369C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E86B1-6081-4E14-9D5B-54946001D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50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34DC7D-DC7D-46E3-9151-92DA323CD5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ley.com/college/bloomfield/0470223995/image_gallery/ch11/pages/fig_11_02_03.htm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wiley.com/college/bloomfield/0470223995/image_gallery/ch11/pages/fig_11_02_04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7150" y="152400"/>
            <a:ext cx="8991600" cy="6461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u="sng"/>
              <a:t>Chapter 11.1 &amp; 11.2 Announcements</a:t>
            </a:r>
            <a:r>
              <a:rPr lang="en-US" altLang="en-US" sz="3600"/>
              <a:t>: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41288" y="2727098"/>
            <a:ext cx="88233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dirty="0"/>
              <a:t> -  Remember:  Homework 10.3 is due Tuesday, April </a:t>
            </a:r>
            <a:r>
              <a:rPr lang="en-US" altLang="en-US" sz="1800" dirty="0" smtClean="0"/>
              <a:t>16</a:t>
            </a:r>
            <a:r>
              <a:rPr lang="en-US" altLang="en-US" sz="1800" dirty="0"/>
              <a:t>, in class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7150" y="996950"/>
            <a:ext cx="8991600" cy="1323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u="sng" dirty="0"/>
              <a:t>Homework 11.1, 11.2: </a:t>
            </a:r>
            <a:r>
              <a:rPr lang="en-US" altLang="en-US" sz="2000" dirty="0"/>
              <a:t>due </a:t>
            </a:r>
            <a:r>
              <a:rPr lang="en-US" altLang="en-US" sz="2000" dirty="0" smtClean="0"/>
              <a:t>Thursday</a:t>
            </a:r>
            <a:r>
              <a:rPr lang="en-US" altLang="en-US" sz="2000" dirty="0"/>
              <a:t>, April </a:t>
            </a:r>
            <a:r>
              <a:rPr lang="en-US" altLang="en-US" sz="2000" dirty="0" smtClean="0"/>
              <a:t>25, </a:t>
            </a:r>
            <a:r>
              <a:rPr lang="en-US" altLang="en-US" sz="2000" dirty="0"/>
              <a:t>in </a:t>
            </a:r>
            <a:r>
              <a:rPr lang="en-US" altLang="en-US" sz="2000" dirty="0" smtClean="0"/>
              <a:t>class 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		Exercises:  1, 4, 5, 6, 9, 17, 19, 21, 22, 23, 25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		Problems:  none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1288" y="3449658"/>
            <a:ext cx="8823325" cy="661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All grades will continue to be posted at:   http://www.wfu.edu/~gutholdm/Physics110/phy110.htm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Listed by last four digits of student ID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7638" y="4543425"/>
            <a:ext cx="8810625" cy="2200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/>
              <a:t>We’ll now cover only parts of each chapter (let me know if you want me to cover something that is not on the list and that interests you): 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5.1 Balloons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7.1 Woodstoves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9.1 Clocks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9.2 Musical Instruments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10.3 Flashlights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30725" y="5105400"/>
            <a:ext cx="46132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1"/>
              <a:t>  11. Household Magnets &amp; Electric Motor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1"/>
              <a:t>  11.2 Electric Power Distribution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15.1. Optics, cameras, lenses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16.1 Nuclear Weapons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875"/>
            <a:ext cx="7772400" cy="1143000"/>
          </a:xfrm>
          <a:solidFill>
            <a:srgbClr val="FFCC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i-clicker-1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259896" cy="3571301"/>
          </a:xfrm>
        </p:spPr>
        <p:txBody>
          <a:bodyPr/>
          <a:lstStyle/>
          <a:p>
            <a:r>
              <a:rPr lang="en-US" dirty="0" smtClean="0"/>
              <a:t>Does every magnet necessarily have a north and a south pole?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Yes</a:t>
            </a:r>
          </a:p>
          <a:p>
            <a:pPr marL="514350" indent="-514350">
              <a:buAutoNum type="alphaUcParenR"/>
            </a:pPr>
            <a:r>
              <a:rPr lang="en-US" dirty="0" smtClean="0"/>
              <a:t>No</a:t>
            </a:r>
          </a:p>
          <a:p>
            <a:pPr marL="514350" indent="-514350">
              <a:buAutoNum type="alphaUcParenR"/>
            </a:pPr>
            <a:r>
              <a:rPr lang="en-US" dirty="0" smtClean="0"/>
              <a:t>Not enough information given</a:t>
            </a:r>
          </a:p>
        </p:txBody>
      </p:sp>
    </p:spTree>
    <p:extLst>
      <p:ext uri="{BB962C8B-B14F-4D97-AF65-F5344CB8AC3E}">
        <p14:creationId xmlns:p14="http://schemas.microsoft.com/office/powerpoint/2010/main" val="17931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12875" y="198438"/>
            <a:ext cx="6254750" cy="4619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How </a:t>
            </a:r>
            <a:r>
              <a:rPr lang="en-US" altLang="en-US" dirty="0"/>
              <a:t>does an electric motor work? </a:t>
            </a:r>
          </a:p>
        </p:txBody>
      </p:sp>
      <p:pic>
        <p:nvPicPr>
          <p:cNvPr id="533507" name="Picture 3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1"/>
          <a:stretch>
            <a:fillRect/>
          </a:stretch>
        </p:blipFill>
        <p:spPr bwMode="auto">
          <a:xfrm>
            <a:off x="185738" y="808038"/>
            <a:ext cx="24257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8" name="Picture 4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r="46089"/>
          <a:stretch>
            <a:fillRect/>
          </a:stretch>
        </p:blipFill>
        <p:spPr bwMode="auto">
          <a:xfrm>
            <a:off x="2644775" y="808038"/>
            <a:ext cx="2170113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9" name="Picture 5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7" r="27399"/>
          <a:stretch>
            <a:fillRect/>
          </a:stretch>
        </p:blipFill>
        <p:spPr bwMode="auto">
          <a:xfrm>
            <a:off x="4818063" y="808038"/>
            <a:ext cx="160178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10" name="Picture 6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5"/>
          <a:stretch>
            <a:fillRect/>
          </a:stretch>
        </p:blipFill>
        <p:spPr bwMode="auto">
          <a:xfrm>
            <a:off x="6467475" y="808038"/>
            <a:ext cx="230505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11" name="Text Box 7"/>
          <p:cNvSpPr txBox="1">
            <a:spLocks noChangeArrowheads="1"/>
          </p:cNvSpPr>
          <p:nvPr/>
        </p:nvSpPr>
        <p:spPr bwMode="auto">
          <a:xfrm>
            <a:off x="1768475" y="1589088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stator</a:t>
            </a:r>
          </a:p>
        </p:txBody>
      </p:sp>
      <p:sp>
        <p:nvSpPr>
          <p:cNvPr id="533512" name="Text Box 8"/>
          <p:cNvSpPr txBox="1">
            <a:spLocks noChangeArrowheads="1"/>
          </p:cNvSpPr>
          <p:nvPr/>
        </p:nvSpPr>
        <p:spPr bwMode="auto">
          <a:xfrm>
            <a:off x="1768475" y="566896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stator</a:t>
            </a:r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392113" y="2809875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1" grpId="0" build="p" autoUpdateAnimBg="0"/>
      <p:bldP spid="533512" grpId="0" build="p" autoUpdateAnimBg="0"/>
      <p:bldP spid="53351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301750"/>
            <a:ext cx="50292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89188" y="241300"/>
            <a:ext cx="4264025" cy="7080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/>
              <a:t>DC </a:t>
            </a:r>
            <a:r>
              <a:rPr lang="en-US" altLang="en-US" sz="4000" dirty="0"/>
              <a:t>motor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8125" y="1919288"/>
            <a:ext cx="26384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How is the direction of the current switched??</a:t>
            </a:r>
          </a:p>
        </p:txBody>
      </p:sp>
      <p:sp>
        <p:nvSpPr>
          <p:cNvPr id="15365" name="Freeform 6"/>
          <p:cNvSpPr>
            <a:spLocks/>
          </p:cNvSpPr>
          <p:nvPr/>
        </p:nvSpPr>
        <p:spPr bwMode="auto">
          <a:xfrm>
            <a:off x="476250" y="3157538"/>
            <a:ext cx="3006725" cy="1392237"/>
          </a:xfrm>
          <a:custGeom>
            <a:avLst/>
            <a:gdLst>
              <a:gd name="T0" fmla="*/ 730845323 w 1894"/>
              <a:gd name="T1" fmla="*/ 0 h 877"/>
              <a:gd name="T2" fmla="*/ 1214715396 w 1894"/>
              <a:gd name="T3" fmla="*/ 829130282 h 877"/>
              <a:gd name="T4" fmla="*/ 592237558 w 1894"/>
              <a:gd name="T5" fmla="*/ 1381045141 h 877"/>
              <a:gd name="T6" fmla="*/ 2147483647 w 1894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  <a:gd name="T12" fmla="*/ 0 w 1894"/>
              <a:gd name="T13" fmla="*/ 0 h 877"/>
              <a:gd name="T14" fmla="*/ 1894 w 1894"/>
              <a:gd name="T15" fmla="*/ 877 h 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4" h="877">
                <a:moveTo>
                  <a:pt x="290" y="0"/>
                </a:moveTo>
                <a:cubicBezTo>
                  <a:pt x="390" y="119"/>
                  <a:pt x="491" y="238"/>
                  <a:pt x="482" y="329"/>
                </a:cubicBezTo>
                <a:cubicBezTo>
                  <a:pt x="473" y="420"/>
                  <a:pt x="0" y="457"/>
                  <a:pt x="235" y="548"/>
                </a:cubicBezTo>
                <a:cubicBezTo>
                  <a:pt x="470" y="639"/>
                  <a:pt x="1182" y="758"/>
                  <a:pt x="1894" y="87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440488" y="5056188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 Unicode MS" pitchFamily="34" charset="-128"/>
                <a:ea typeface="Arial Unicode MS" pitchFamily="34" charset="-128"/>
              </a:rPr>
              <a:t>Commutator</a:t>
            </a: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H="1" flipV="1">
            <a:off x="4764088" y="4724400"/>
            <a:ext cx="1658937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31825" y="390525"/>
            <a:ext cx="7927975" cy="584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latin typeface="Helvetica" panose="020B0604020202020204" pitchFamily="34" charset="0"/>
              </a:rPr>
              <a:t>Chapter 11.2 Electric Power distribution</a:t>
            </a: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16387" name="Text Box 13"/>
          <p:cNvSpPr txBox="1">
            <a:spLocks noChangeArrowheads="1"/>
          </p:cNvSpPr>
          <p:nvPr/>
        </p:nvSpPr>
        <p:spPr bwMode="auto">
          <a:xfrm>
            <a:off x="280987" y="2438766"/>
            <a:ext cx="4291013" cy="374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Batteries </a:t>
            </a:r>
            <a:r>
              <a:rPr lang="en-US" altLang="en-US" dirty="0">
                <a:latin typeface="Helvetica" panose="020B0604020202020204" pitchFamily="34" charset="0"/>
              </a:rPr>
              <a:t>= DC current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Households </a:t>
            </a:r>
            <a:r>
              <a:rPr lang="en-US" altLang="en-US" dirty="0">
                <a:latin typeface="Helvetica" panose="020B0604020202020204" pitchFamily="34" charset="0"/>
              </a:rPr>
              <a:t>= AC current 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Transformers</a:t>
            </a:r>
            <a:endParaRPr lang="en-US" altLang="en-US" dirty="0">
              <a:latin typeface="Helvetica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A </a:t>
            </a:r>
            <a:r>
              <a:rPr lang="en-US" altLang="en-US" dirty="0">
                <a:latin typeface="Helvetica" panose="020B0604020202020204" pitchFamily="34" charset="0"/>
              </a:rPr>
              <a:t>current in a wire creates a magnetic field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A </a:t>
            </a:r>
            <a:r>
              <a:rPr lang="en-US" altLang="en-US" b="1" dirty="0">
                <a:latin typeface="Helvetica" panose="020B0604020202020204" pitchFamily="34" charset="0"/>
              </a:rPr>
              <a:t>changing</a:t>
            </a:r>
            <a:r>
              <a:rPr lang="en-US" altLang="en-US" dirty="0">
                <a:latin typeface="Helvetica" panose="020B0604020202020204" pitchFamily="34" charset="0"/>
              </a:rPr>
              <a:t> magnetic field creates a current.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</a:rPr>
              <a:t>Transformer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4701734" y="2401136"/>
            <a:ext cx="411175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Loss </a:t>
            </a:r>
            <a:r>
              <a:rPr lang="en-US" altLang="en-US" dirty="0">
                <a:latin typeface="Helvetica" panose="020B0604020202020204" pitchFamily="34" charset="0"/>
              </a:rPr>
              <a:t>of electrical power in a wire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Helvetica" panose="020B0604020202020204" pitchFamily="34" charset="0"/>
              </a:rPr>
              <a:t>P</a:t>
            </a:r>
            <a:r>
              <a:rPr lang="en-US" altLang="en-US" baseline="-25000" dirty="0" err="1" smtClean="0">
                <a:latin typeface="Helvetica" panose="020B0604020202020204" pitchFamily="34" charset="0"/>
              </a:rPr>
              <a:t>loss</a:t>
            </a:r>
            <a:r>
              <a:rPr lang="en-US" altLang="en-US" dirty="0" smtClean="0">
                <a:latin typeface="Helvetica" panose="020B0604020202020204" pitchFamily="34" charset="0"/>
              </a:rPr>
              <a:t> </a:t>
            </a:r>
            <a:r>
              <a:rPr lang="en-US" altLang="en-US" dirty="0">
                <a:latin typeface="Helvetica" panose="020B0604020202020204" pitchFamily="34" charset="0"/>
              </a:rPr>
              <a:t>= I</a:t>
            </a:r>
            <a:r>
              <a:rPr lang="en-US" altLang="en-US" baseline="30000" dirty="0">
                <a:latin typeface="Helvetica" panose="020B0604020202020204" pitchFamily="34" charset="0"/>
              </a:rPr>
              <a:t>2</a:t>
            </a:r>
            <a:r>
              <a:rPr lang="en-US" altLang="en-US" dirty="0">
                <a:latin typeface="Helvetica" panose="020B0604020202020204" pitchFamily="34" charset="0"/>
              </a:rPr>
              <a:t>·R</a:t>
            </a:r>
            <a:r>
              <a:rPr lang="en-US" altLang="en-US" baseline="-25000" dirty="0">
                <a:latin typeface="Helvetica" panose="020B0604020202020204" pitchFamily="34" charset="0"/>
              </a:rPr>
              <a:t>wire</a:t>
            </a:r>
            <a:endParaRPr lang="en-US" altLang="en-US" dirty="0">
              <a:latin typeface="Helvetica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DC </a:t>
            </a:r>
            <a:r>
              <a:rPr lang="en-US" altLang="en-US" dirty="0">
                <a:latin typeface="Helvetica" panose="020B0604020202020204" pitchFamily="34" charset="0"/>
              </a:rPr>
              <a:t>and AC current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T</a:t>
            </a:r>
            <a:r>
              <a:rPr lang="en-US" altLang="en-US" dirty="0" smtClean="0">
                <a:latin typeface="Helvetica" panose="020B0604020202020204" pitchFamily="34" charset="0"/>
              </a:rPr>
              <a:t>ransformers</a:t>
            </a:r>
            <a:endParaRPr lang="en-US" altLang="en-US" dirty="0">
              <a:latin typeface="Helvetica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Transformers </a:t>
            </a:r>
            <a:r>
              <a:rPr lang="en-US" altLang="en-US" dirty="0">
                <a:latin typeface="Helvetica" panose="020B0604020202020204" pitchFamily="34" charset="0"/>
              </a:rPr>
              <a:t>can step-up and step-down voltages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Distribution </a:t>
            </a:r>
            <a:r>
              <a:rPr lang="en-US" altLang="en-US" dirty="0">
                <a:latin typeface="Helvetica" panose="020B0604020202020204" pitchFamily="34" charset="0"/>
              </a:rPr>
              <a:t>of power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609600" y="6245643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16"/>
          <p:cNvSpPr>
            <a:spLocks noChangeShapeType="1"/>
          </p:cNvSpPr>
          <p:nvPr/>
        </p:nvSpPr>
        <p:spPr bwMode="auto">
          <a:xfrm>
            <a:off x="533400" y="2372143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17"/>
          <p:cNvSpPr>
            <a:spLocks noChangeShapeType="1"/>
          </p:cNvSpPr>
          <p:nvPr/>
        </p:nvSpPr>
        <p:spPr bwMode="auto">
          <a:xfrm>
            <a:off x="4572000" y="1826043"/>
            <a:ext cx="0" cy="441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533400" y="1611731"/>
            <a:ext cx="367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Demos and Objects</a:t>
            </a:r>
          </a:p>
        </p:txBody>
      </p:sp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5257800" y="1570456"/>
            <a:ext cx="196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758950"/>
            <a:ext cx="20256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3654425" y="949325"/>
            <a:ext cx="0" cy="59086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27025" y="347663"/>
            <a:ext cx="808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DC (direct current) 	    and 	     AC (alternating current)</a:t>
            </a:r>
          </a:p>
        </p:txBody>
      </p:sp>
      <p:grpSp>
        <p:nvGrpSpPr>
          <p:cNvPr id="18437" name="Group 12"/>
          <p:cNvGrpSpPr>
            <a:grpSpLocks/>
          </p:cNvGrpSpPr>
          <p:nvPr/>
        </p:nvGrpSpPr>
        <p:grpSpPr bwMode="auto">
          <a:xfrm>
            <a:off x="395288" y="2236788"/>
            <a:ext cx="2441575" cy="1784350"/>
            <a:chOff x="395898" y="2237034"/>
            <a:chExt cx="2441086" cy="1784073"/>
          </a:xfrm>
        </p:grpSpPr>
        <p:pic>
          <p:nvPicPr>
            <p:cNvPr id="18445" name="Picture 3" descr="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86"/>
            <a:stretch>
              <a:fillRect/>
            </a:stretch>
          </p:blipFill>
          <p:spPr bwMode="auto">
            <a:xfrm>
              <a:off x="395898" y="2237034"/>
              <a:ext cx="2441086" cy="178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>
              <a:off x="1852245" y="3037745"/>
              <a:ext cx="4249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1902068" y="3053864"/>
              <a:ext cx="4425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</a:rPr>
                <a:t>I</a:t>
              </a:r>
            </a:p>
          </p:txBody>
        </p:sp>
      </p:grp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41325" y="1079500"/>
            <a:ext cx="23129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Batteries produce DC 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989388" y="1079500"/>
            <a:ext cx="30686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Household/power plant: AC  </a:t>
            </a:r>
          </a:p>
        </p:txBody>
      </p:sp>
      <p:pic>
        <p:nvPicPr>
          <p:cNvPr id="18440" name="Picture 11" descr="fig_11_02_0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778000"/>
            <a:ext cx="21812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3" descr="fig_11_02_0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887913"/>
            <a:ext cx="120808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5438775" y="4900613"/>
            <a:ext cx="3552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/>
              <a:t>A typical 120-V AC, 15-Amp outlet.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The taller slots (right) are neutral, the smaller slots are hot, and the curved holes (center) are ground.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44925" y="4606925"/>
            <a:ext cx="4994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14400"/>
            <a:ext cx="8980488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7" y="47739"/>
            <a:ext cx="8819780" cy="547171"/>
          </a:xfrm>
          <a:solidFill>
            <a:srgbClr val="FFCC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Electric circuit with a resistor</a:t>
            </a:r>
            <a:endParaRPr lang="en-US" sz="3200" dirty="0"/>
          </a:p>
        </p:txBody>
      </p:sp>
      <p:pic>
        <p:nvPicPr>
          <p:cNvPr id="7" name="Picture 8" descr="J:\guthold\Physics 25\Figure 18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8031" r="51631" b="29964"/>
          <a:stretch/>
        </p:blipFill>
        <p:spPr bwMode="auto">
          <a:xfrm>
            <a:off x="158967" y="739563"/>
            <a:ext cx="2077458" cy="21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J:\guthold\Physics 25\Figure 18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4" t="28851" r="8569" b="29964"/>
          <a:stretch/>
        </p:blipFill>
        <p:spPr bwMode="auto">
          <a:xfrm>
            <a:off x="3925742" y="1011504"/>
            <a:ext cx="2244850" cy="20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768" y="1665935"/>
            <a:ext cx="126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4699774" y="2913538"/>
            <a:ext cx="180975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002861" y="3177063"/>
            <a:ext cx="1587500" cy="3143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Symbol for battery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6238" y="2193714"/>
            <a:ext cx="63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 V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0708" y="1017239"/>
            <a:ext cx="10466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Current I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12768" y="4536598"/>
            <a:ext cx="126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69651" y="3885068"/>
            <a:ext cx="2244850" cy="2246672"/>
            <a:chOff x="3958634" y="4689306"/>
            <a:chExt cx="2244850" cy="2246672"/>
          </a:xfrm>
        </p:grpSpPr>
        <p:grpSp>
          <p:nvGrpSpPr>
            <p:cNvPr id="35" name="Group 34"/>
            <p:cNvGrpSpPr/>
            <p:nvPr/>
          </p:nvGrpSpPr>
          <p:grpSpPr>
            <a:xfrm>
              <a:off x="3958634" y="4689306"/>
              <a:ext cx="2244850" cy="2246672"/>
              <a:chOff x="3958634" y="4689306"/>
              <a:chExt cx="2244850" cy="2246672"/>
            </a:xfrm>
          </p:grpSpPr>
          <p:pic>
            <p:nvPicPr>
              <p:cNvPr id="29" name="Picture 8" descr="J:\guthold\Physics 25\Figure 18-6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14" t="28851" r="8569" b="29964"/>
              <a:stretch/>
            </p:blipFill>
            <p:spPr bwMode="auto">
              <a:xfrm>
                <a:off x="3958634" y="4689306"/>
                <a:ext cx="2244850" cy="2078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724436" y="6566646"/>
                <a:ext cx="638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6 V</a:t>
                </a:r>
                <a:endParaRPr lang="en-US" sz="1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43600" y="4695041"/>
                <a:ext cx="10466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Current I</a:t>
                </a:r>
                <a:endParaRPr lang="en-US" sz="18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310131" y="5431659"/>
                <a:ext cx="844406" cy="754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 rot="5400000">
              <a:off x="5292901" y="5705004"/>
              <a:ext cx="801589" cy="222853"/>
              <a:chOff x="557" y="3671"/>
              <a:chExt cx="1029" cy="240"/>
            </a:xfrm>
          </p:grpSpPr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V="1">
                <a:off x="1305" y="3745"/>
                <a:ext cx="44" cy="1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776" y="3674"/>
                <a:ext cx="53" cy="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H="1" flipV="1">
                <a:off x="821" y="3671"/>
                <a:ext cx="104" cy="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V="1">
                <a:off x="917" y="3674"/>
                <a:ext cx="104" cy="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flipH="1" flipV="1">
                <a:off x="1013" y="3671"/>
                <a:ext cx="104" cy="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 flipV="1">
                <a:off x="1109" y="3675"/>
                <a:ext cx="104" cy="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H="1" flipV="1">
                <a:off x="1205" y="3672"/>
                <a:ext cx="104" cy="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H="1">
                <a:off x="557" y="3746"/>
                <a:ext cx="2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H="1">
                <a:off x="1350" y="3755"/>
                <a:ext cx="2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484949" y="5017539"/>
            <a:ext cx="1850107" cy="30777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Symbol for </a:t>
            </a:r>
            <a:r>
              <a:rPr lang="en-US" sz="1400" dirty="0" smtClean="0"/>
              <a:t>resistor, 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94768" y="4837554"/>
            <a:ext cx="63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5865511" y="5060625"/>
            <a:ext cx="524161" cy="11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2077" y="6249562"/>
            <a:ext cx="9146077" cy="5847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the battery, the current (charge carries) experience a voltage rise (here 6 V), at the resistor (the load), they experience a voltage drop.  In a complete loop (circuit), the voltage rise and voltage drops add up to zero.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18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3181350" cy="1143000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mtClean="0"/>
              <a:t>Ohm’s Law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968" y="1802407"/>
            <a:ext cx="77724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The currents passing through most wires and other devices experience voltage drops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In an “</a:t>
            </a:r>
            <a:r>
              <a:rPr lang="en-US" altLang="en-US" sz="2800" dirty="0" err="1" smtClean="0"/>
              <a:t>ohmic</a:t>
            </a:r>
            <a:r>
              <a:rPr lang="en-US" altLang="en-US" sz="2800" dirty="0" smtClean="0"/>
              <a:t> device,” the voltage drop is proportional the current: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 smtClean="0"/>
              <a:t>voltage drop = resistance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· current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 smtClean="0"/>
              <a:t>	where resistance is constant for the device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319060" y="5397754"/>
            <a:ext cx="2726216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V</a:t>
            </a:r>
            <a:r>
              <a:rPr lang="en-US" altLang="en-US" sz="4000" baseline="-25000" dirty="0" err="1"/>
              <a:t>drop</a:t>
            </a:r>
            <a:r>
              <a:rPr lang="en-US" altLang="en-US" sz="4000" dirty="0"/>
              <a:t>= R</a:t>
            </a:r>
            <a:r>
              <a:rPr lang="en-US" altLang="en-US" sz="4000" dirty="0">
                <a:cs typeface="Times New Roman" panose="02020603050405020304" pitchFamily="18" charset="0"/>
              </a:rPr>
              <a:t>·I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0" y="4748994"/>
            <a:ext cx="3426245" cy="193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021077" y="2264506"/>
            <a:ext cx="1743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Resistance of wire: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2665" y="101886"/>
            <a:ext cx="5949032" cy="646331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Resistance of a wire</a:t>
            </a:r>
            <a:endParaRPr lang="en-US" sz="3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1523" y="1117231"/>
            <a:ext cx="6147411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Wires are not perfect and also have resistance.  </a:t>
            </a:r>
            <a:endParaRPr lang="en-US" sz="2000" dirty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resistance of a wire is proportional to its </a:t>
            </a:r>
            <a:r>
              <a:rPr lang="en-US" sz="2000" dirty="0" smtClean="0"/>
              <a:t>length, L, </a:t>
            </a:r>
            <a:r>
              <a:rPr lang="en-US" sz="2000" dirty="0"/>
              <a:t>and inversely proportional to its </a:t>
            </a:r>
            <a:r>
              <a:rPr lang="en-US" sz="2000" dirty="0" smtClean="0"/>
              <a:t>cross-sectional </a:t>
            </a:r>
            <a:r>
              <a:rPr lang="en-US" sz="2000" dirty="0" smtClean="0"/>
              <a:t>area, </a:t>
            </a:r>
            <a:r>
              <a:rPr lang="en-US" sz="2000" dirty="0" smtClean="0"/>
              <a:t>A.</a:t>
            </a:r>
            <a:endParaRPr lang="en-US" sz="2000" dirty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The proportionality </a:t>
            </a:r>
            <a:r>
              <a:rPr lang="en-US" sz="2000" dirty="0" smtClean="0"/>
              <a:t>constant, </a:t>
            </a: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/>
              <a:t>, is </a:t>
            </a:r>
            <a:r>
              <a:rPr lang="en-US" sz="2000" dirty="0" smtClean="0"/>
              <a:t>called the resistivity.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Typically metals (the best is silver </a:t>
            </a:r>
            <a:r>
              <a:rPr lang="en-US" sz="2000" dirty="0" smtClean="0">
                <a:latin typeface="Symbol" panose="05050102010706020507" pitchFamily="18" charset="2"/>
                <a:cs typeface="Times New Roman" pitchFamily="18" charset="0"/>
              </a:rPr>
              <a:t>r</a:t>
            </a:r>
            <a:r>
              <a:rPr lang="en-US" sz="2000" dirty="0" smtClean="0">
                <a:cs typeface="Times New Roman" pitchFamily="18" charset="0"/>
              </a:rPr>
              <a:t> = 1.6 x 10</a:t>
            </a:r>
            <a:r>
              <a:rPr lang="en-US" sz="2000" baseline="30000" dirty="0" smtClean="0">
                <a:cs typeface="Times New Roman" pitchFamily="18" charset="0"/>
              </a:rPr>
              <a:t>-8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dirty="0" err="1" smtClean="0">
                <a:cs typeface="Times New Roman" pitchFamily="18" charset="0"/>
              </a:rPr>
              <a:t>·m</a:t>
            </a:r>
            <a:r>
              <a:rPr lang="en-US" sz="2000" dirty="0" smtClean="0">
                <a:cs typeface="Times New Roman" pitchFamily="18" charset="0"/>
              </a:rPr>
              <a:t>) have a very low resistivity (are good conductors).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Insulators have a very high resistivity (glass: 10</a:t>
            </a:r>
            <a:r>
              <a:rPr lang="en-US" sz="2000" baseline="30000" dirty="0" smtClean="0">
                <a:cs typeface="Times New Roman" pitchFamily="18" charset="0"/>
              </a:rPr>
              <a:t>10 </a:t>
            </a:r>
            <a:r>
              <a:rPr lang="en-US" sz="2000" dirty="0" smtClean="0">
                <a:cs typeface="Times New Roman" pitchFamily="18" charset="0"/>
              </a:rPr>
              <a:t>– 10</a:t>
            </a:r>
            <a:r>
              <a:rPr lang="en-US" sz="2000" baseline="30000" dirty="0" smtClean="0">
                <a:cs typeface="Times New Roman" pitchFamily="18" charset="0"/>
              </a:rPr>
              <a:t>14 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dirty="0" err="1" smtClean="0">
                <a:cs typeface="Times New Roman" pitchFamily="18" charset="0"/>
              </a:rPr>
              <a:t>·m</a:t>
            </a:r>
            <a:r>
              <a:rPr lang="en-US" sz="2000" dirty="0" smtClean="0">
                <a:cs typeface="Times New Roman" pitchFamily="18" charset="0"/>
              </a:rPr>
              <a:t>).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041354" y="1415189"/>
            <a:ext cx="451109" cy="496658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Metal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72929"/>
              </p:ext>
            </p:extLst>
          </p:nvPr>
        </p:nvGraphicFramePr>
        <p:xfrm>
          <a:off x="7263451" y="3073700"/>
          <a:ext cx="14986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622080" imgH="393480" progId="Equation.3">
                  <p:embed/>
                </p:oleObj>
              </mc:Choice>
              <mc:Fallback>
                <p:oleObj name="Equation" r:id="rId4" imgW="622080" imgH="393480" progId="Equation.3">
                  <p:embed/>
                  <p:pic>
                    <p:nvPicPr>
                      <p:cNvPr id="655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3451" y="3073700"/>
                        <a:ext cx="1498600" cy="94773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698255" y="1200839"/>
            <a:ext cx="0" cy="31177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61860" y="4472848"/>
            <a:ext cx="8200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1827" y="5312346"/>
            <a:ext cx="3650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So, wires have some resistance, and there is a potential drop along the wire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28600"/>
            <a:ext cx="5924550" cy="1143000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mtClean="0"/>
              <a:t>Power in Ohmic Devices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A calculation:</a:t>
            </a:r>
          </a:p>
          <a:p>
            <a:pPr lvl="1" algn="ctr" eaLnBrk="1" hangingPunct="1">
              <a:buFontTx/>
              <a:buNone/>
            </a:pPr>
            <a:r>
              <a:rPr lang="en-US" altLang="en-US" smtClean="0"/>
              <a:t>power consumption = voltage drop </a:t>
            </a:r>
            <a:r>
              <a:rPr lang="en-US" altLang="en-US" smtClean="0">
                <a:cs typeface="Times New Roman" panose="02020603050405020304" pitchFamily="18" charset="0"/>
              </a:rPr>
              <a:t>· current</a:t>
            </a:r>
          </a:p>
          <a:p>
            <a:pPr lvl="1" algn="ctr" eaLnBrk="1" hangingPunct="1">
              <a:buFontTx/>
              <a:buNone/>
            </a:pPr>
            <a:r>
              <a:rPr lang="en-US" altLang="en-US" smtClean="0">
                <a:cs typeface="Times New Roman" panose="02020603050405020304" pitchFamily="18" charset="0"/>
              </a:rPr>
              <a:t>voltage drop = resistance · current</a:t>
            </a:r>
          </a:p>
          <a:p>
            <a:pPr lvl="1" algn="ctr" eaLnBrk="1" hangingPunct="1">
              <a:buFontTx/>
              <a:buNone/>
            </a:pPr>
            <a:r>
              <a:rPr lang="en-US" altLang="en-US" smtClean="0">
                <a:cs typeface="Times New Roman" panose="02020603050405020304" pitchFamily="18" charset="0"/>
              </a:rPr>
              <a:t>power consumption = resistance · current</a:t>
            </a:r>
            <a:r>
              <a:rPr lang="en-US" altLang="en-US" baseline="30000" smtClean="0">
                <a:cs typeface="Times New Roman" panose="02020603050405020304" pitchFamily="18" charset="0"/>
              </a:rPr>
              <a:t>2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/>
              <a:t>Impact of the calculation:</a:t>
            </a:r>
          </a:p>
          <a:p>
            <a:pPr lvl="1" eaLnBrk="1" hangingPunct="1"/>
            <a:r>
              <a:rPr lang="en-US" altLang="en-US" smtClean="0"/>
              <a:t>Wires waste power as heat</a:t>
            </a:r>
          </a:p>
          <a:p>
            <a:pPr lvl="1" eaLnBrk="1" hangingPunct="1"/>
            <a:r>
              <a:rPr lang="en-US" altLang="en-US" smtClean="0"/>
              <a:t>Doubling current </a:t>
            </a:r>
            <a:r>
              <a:rPr lang="en-US" altLang="en-US" i="1" smtClean="0"/>
              <a:t>quadruples</a:t>
            </a:r>
            <a:r>
              <a:rPr lang="en-US" altLang="en-US" smtClean="0"/>
              <a:t> wasted power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76400" y="5410200"/>
            <a:ext cx="23241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</a:t>
            </a:r>
            <a:r>
              <a:rPr lang="en-US" altLang="en-US" baseline="-25000"/>
              <a:t>loss</a:t>
            </a:r>
            <a:r>
              <a:rPr lang="en-US" altLang="en-US"/>
              <a:t> = V</a:t>
            </a:r>
            <a:r>
              <a:rPr lang="en-US" altLang="en-US" baseline="-25000"/>
              <a:t>drop</a:t>
            </a:r>
            <a:r>
              <a:rPr lang="en-US" altLang="en-US">
                <a:cs typeface="Times New Roman" panose="02020603050405020304" pitchFamily="18" charset="0"/>
              </a:rPr>
              <a:t>·I</a:t>
            </a: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P</a:t>
            </a:r>
            <a:r>
              <a:rPr lang="en-US" altLang="en-US" baseline="-25000"/>
              <a:t>loss</a:t>
            </a:r>
            <a:r>
              <a:rPr lang="en-US" altLang="en-US"/>
              <a:t> = R</a:t>
            </a:r>
            <a:r>
              <a:rPr lang="en-US" altLang="en-US" baseline="-25000"/>
              <a:t>wire</a:t>
            </a:r>
            <a:r>
              <a:rPr lang="en-US" altLang="en-US">
                <a:cs typeface="Times New Roman" panose="02020603050405020304" pitchFamily="18" charset="0"/>
              </a:rPr>
              <a:t>·I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89450" y="5410200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baseline="-25000"/>
              <a:t>drop</a:t>
            </a:r>
            <a:r>
              <a:rPr lang="en-US" altLang="en-US"/>
              <a:t>= R</a:t>
            </a:r>
            <a:r>
              <a:rPr lang="en-US" altLang="en-US" baseline="-25000"/>
              <a:t>wire</a:t>
            </a:r>
            <a:r>
              <a:rPr lang="en-US" altLang="en-US">
                <a:cs typeface="Times New Roman" panose="02020603050405020304" pitchFamily="18" charset="0"/>
              </a:rPr>
              <a:t>·I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285750"/>
            <a:ext cx="3192463" cy="584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/>
              <a:t>i-clicker-1, -2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15913" y="1123950"/>
            <a:ext cx="8558212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</a:rPr>
              <a:t>Copper has a resistivity of 1.7</a:t>
            </a:r>
            <a:r>
              <a:rPr lang="en-US" dirty="0">
                <a:latin typeface="Times New Roman" charset="0"/>
                <a:cs typeface="Times New Roman" charset="0"/>
              </a:rPr>
              <a:t>·10</a:t>
            </a:r>
            <a:r>
              <a:rPr lang="en-US" baseline="30000" dirty="0">
                <a:latin typeface="Times New Roman" charset="0"/>
                <a:cs typeface="Times New Roman" charset="0"/>
              </a:rPr>
              <a:t>-8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Symbol" pitchFamily="18" charset="2"/>
                <a:cs typeface="Times New Roman" charset="0"/>
              </a:rPr>
              <a:t>W</a:t>
            </a:r>
            <a:r>
              <a:rPr lang="en-US" dirty="0" err="1">
                <a:latin typeface="Times New Roman" charset="0"/>
                <a:cs typeface="Times New Roman" charset="0"/>
              </a:rPr>
              <a:t>·m</a:t>
            </a:r>
            <a:r>
              <a:rPr lang="en-US" dirty="0">
                <a:latin typeface="Times New Roman" charset="0"/>
                <a:cs typeface="Times New Roman" charset="0"/>
              </a:rPr>
              <a:t>. Iron has a resistivity of </a:t>
            </a:r>
            <a:r>
              <a:rPr lang="en-US" dirty="0">
                <a:latin typeface="Times New Roman" charset="0"/>
              </a:rPr>
              <a:t>5.6</a:t>
            </a:r>
            <a:r>
              <a:rPr lang="en-US" dirty="0">
                <a:latin typeface="Times New Roman" charset="0"/>
                <a:cs typeface="Times New Roman" charset="0"/>
              </a:rPr>
              <a:t>·10</a:t>
            </a:r>
            <a:r>
              <a:rPr lang="en-US" baseline="30000" dirty="0">
                <a:latin typeface="Times New Roman" charset="0"/>
                <a:cs typeface="Times New Roman" charset="0"/>
              </a:rPr>
              <a:t>-8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Symbol" pitchFamily="18" charset="2"/>
                <a:cs typeface="Times New Roman" charset="0"/>
              </a:rPr>
              <a:t>W</a:t>
            </a:r>
            <a:r>
              <a:rPr lang="en-US" dirty="0" err="1">
                <a:latin typeface="Times New Roman" charset="0"/>
                <a:cs typeface="Times New Roman" charset="0"/>
              </a:rPr>
              <a:t>·m</a:t>
            </a:r>
            <a:r>
              <a:rPr lang="en-US" dirty="0">
                <a:latin typeface="Times New Roman" charset="0"/>
                <a:cs typeface="Times New Roman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What is the resistance of a wire of 1000 m length and cross sectional area of 10</a:t>
            </a:r>
            <a:r>
              <a:rPr lang="en-US" baseline="30000" dirty="0">
                <a:latin typeface="Times New Roman" charset="0"/>
                <a:cs typeface="Times New Roman" charset="0"/>
              </a:rPr>
              <a:t>-5</a:t>
            </a:r>
            <a:r>
              <a:rPr lang="en-US" dirty="0">
                <a:latin typeface="Times New Roman" charset="0"/>
                <a:cs typeface="Times New Roman" charset="0"/>
              </a:rPr>
              <a:t>m</a:t>
            </a:r>
            <a:r>
              <a:rPr lang="en-US" baseline="30000" dirty="0">
                <a:latin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cs typeface="Times New Roman" charset="0"/>
              </a:rPr>
              <a:t>?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A current of I = 1 A is flowing through the wire and then </a:t>
            </a:r>
            <a:r>
              <a:rPr lang="en-US">
                <a:latin typeface="Times New Roman" charset="0"/>
                <a:cs typeface="Times New Roman" charset="0"/>
              </a:rPr>
              <a:t>through an </a:t>
            </a:r>
            <a:r>
              <a:rPr lang="en-US" dirty="0">
                <a:latin typeface="Times New Roman" charset="0"/>
                <a:cs typeface="Times New Roman" charset="0"/>
              </a:rPr>
              <a:t>appliance of R = 5 </a:t>
            </a:r>
            <a:r>
              <a:rPr lang="en-US" dirty="0">
                <a:latin typeface="Symbol" pitchFamily="18" charset="2"/>
                <a:cs typeface="Times New Roman" charset="0"/>
              </a:rPr>
              <a:t>W</a:t>
            </a:r>
            <a:r>
              <a:rPr lang="en-US" dirty="0">
                <a:latin typeface="Times New Roman" charset="0"/>
                <a:cs typeface="Times New Roman" charset="0"/>
              </a:rPr>
              <a:t>. How much power is lost in the wires and how much reaches the appliance?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33413" y="4560888"/>
            <a:ext cx="23796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Power loss copper:</a:t>
            </a:r>
          </a:p>
          <a:p>
            <a:pPr eaLnBrk="1" hangingPunct="1"/>
            <a:r>
              <a:rPr lang="en-US" altLang="en-US" sz="2000"/>
              <a:t>A.  1.7 W</a:t>
            </a:r>
          </a:p>
          <a:p>
            <a:pPr eaLnBrk="1" hangingPunct="1"/>
            <a:r>
              <a:rPr lang="en-US" altLang="en-US" sz="2000"/>
              <a:t>B.  2.3 W</a:t>
            </a:r>
          </a:p>
          <a:p>
            <a:pPr eaLnBrk="1" hangingPunct="1"/>
            <a:r>
              <a:rPr lang="en-US" altLang="en-US" sz="2000"/>
              <a:t>C.  3.0 W</a:t>
            </a:r>
          </a:p>
          <a:p>
            <a:pPr eaLnBrk="1" hangingPunct="1"/>
            <a:r>
              <a:rPr lang="en-US" altLang="en-US" sz="2000"/>
              <a:t>D.  5.0 W</a:t>
            </a:r>
          </a:p>
          <a:p>
            <a:pPr eaLnBrk="1" hangingPunct="1"/>
            <a:r>
              <a:rPr lang="en-US" altLang="en-US" sz="2000"/>
              <a:t>E.  5.6 W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41688" y="4560888"/>
            <a:ext cx="21447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Power loss iron:</a:t>
            </a:r>
          </a:p>
          <a:p>
            <a:pPr eaLnBrk="1" hangingPunct="1"/>
            <a:r>
              <a:rPr lang="en-US" altLang="en-US" sz="2000"/>
              <a:t>A.  1.7 W</a:t>
            </a:r>
          </a:p>
          <a:p>
            <a:pPr eaLnBrk="1" hangingPunct="1"/>
            <a:r>
              <a:rPr lang="en-US" altLang="en-US" sz="2000"/>
              <a:t>B.  2.3 W</a:t>
            </a:r>
          </a:p>
          <a:p>
            <a:pPr eaLnBrk="1" hangingPunct="1"/>
            <a:r>
              <a:rPr lang="en-US" altLang="en-US" sz="2000"/>
              <a:t>C.  3.0 W</a:t>
            </a:r>
          </a:p>
          <a:p>
            <a:pPr eaLnBrk="1" hangingPunct="1"/>
            <a:r>
              <a:rPr lang="en-US" altLang="en-US" sz="2000"/>
              <a:t>D.  5.0 W</a:t>
            </a:r>
          </a:p>
          <a:p>
            <a:pPr eaLnBrk="1" hangingPunct="1"/>
            <a:r>
              <a:rPr lang="en-US" altLang="en-US" sz="2000"/>
              <a:t>E.  5.6 W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15013" y="4560888"/>
            <a:ext cx="2860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Power in appliance:</a:t>
            </a:r>
          </a:p>
          <a:p>
            <a:pPr eaLnBrk="1" hangingPunct="1"/>
            <a:r>
              <a:rPr lang="en-US" altLang="en-US" sz="2000"/>
              <a:t>A.  1.7 W</a:t>
            </a:r>
          </a:p>
          <a:p>
            <a:pPr eaLnBrk="1" hangingPunct="1"/>
            <a:r>
              <a:rPr lang="en-US" altLang="en-US" sz="2000"/>
              <a:t>B.  2.3 W</a:t>
            </a:r>
          </a:p>
          <a:p>
            <a:pPr eaLnBrk="1" hangingPunct="1"/>
            <a:r>
              <a:rPr lang="en-US" altLang="en-US" sz="2000"/>
              <a:t>C.  3.0 W</a:t>
            </a:r>
          </a:p>
          <a:p>
            <a:pPr eaLnBrk="1" hangingPunct="1"/>
            <a:r>
              <a:rPr lang="en-US" altLang="en-US" sz="2000"/>
              <a:t>D.  5.0 W</a:t>
            </a:r>
          </a:p>
          <a:p>
            <a:pPr eaLnBrk="1" hangingPunct="1"/>
            <a:r>
              <a:rPr lang="en-US" altLang="en-US" sz="2000"/>
              <a:t>E.  5.6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79663" y="301625"/>
            <a:ext cx="4395787" cy="584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latin typeface="Helvetica" panose="020B0604020202020204" pitchFamily="34" charset="0"/>
              </a:rPr>
              <a:t>Chapter 11.1 Magnets</a:t>
            </a: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377217" y="2863850"/>
            <a:ext cx="3762376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  </a:t>
            </a:r>
            <a:r>
              <a:rPr lang="en-US" altLang="en-US" dirty="0" smtClean="0">
                <a:latin typeface="Helvetica" panose="020B0604020202020204" pitchFamily="34" charset="0"/>
              </a:rPr>
              <a:t>Permanent </a:t>
            </a:r>
            <a:r>
              <a:rPr lang="en-US" altLang="en-US" dirty="0">
                <a:latin typeface="Helvetica" panose="020B0604020202020204" pitchFamily="34" charset="0"/>
              </a:rPr>
              <a:t>magnets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  </a:t>
            </a:r>
            <a:r>
              <a:rPr lang="en-US" altLang="en-US" dirty="0" smtClean="0">
                <a:latin typeface="Helvetica" panose="020B0604020202020204" pitchFamily="34" charset="0"/>
              </a:rPr>
              <a:t>Electromagnets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4833938" y="2330450"/>
            <a:ext cx="40787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North </a:t>
            </a:r>
            <a:r>
              <a:rPr lang="en-US" altLang="en-US" dirty="0">
                <a:latin typeface="Helvetica" panose="020B0604020202020204" pitchFamily="34" charset="0"/>
              </a:rPr>
              <a:t>and south pole of a magnets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Like </a:t>
            </a:r>
            <a:r>
              <a:rPr lang="en-US" altLang="en-US" dirty="0">
                <a:latin typeface="Helvetica" panose="020B0604020202020204" pitchFamily="34" charset="0"/>
              </a:rPr>
              <a:t>repels, unlike attracts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Earth </a:t>
            </a:r>
            <a:r>
              <a:rPr lang="en-US" altLang="en-US" dirty="0">
                <a:latin typeface="Helvetica" panose="020B0604020202020204" pitchFamily="34" charset="0"/>
              </a:rPr>
              <a:t>is a big </a:t>
            </a:r>
            <a:r>
              <a:rPr lang="en-US" altLang="en-US" dirty="0" err="1">
                <a:latin typeface="Helvetica" panose="020B0604020202020204" pitchFamily="34" charset="0"/>
              </a:rPr>
              <a:t>ol</a:t>
            </a:r>
            <a:r>
              <a:rPr lang="en-US" altLang="en-US" dirty="0">
                <a:latin typeface="Helvetica" panose="020B0604020202020204" pitchFamily="34" charset="0"/>
              </a:rPr>
              <a:t>’ </a:t>
            </a:r>
            <a:r>
              <a:rPr lang="en-US" altLang="en-US" dirty="0" smtClean="0">
                <a:latin typeface="Helvetica" panose="020B0604020202020204" pitchFamily="34" charset="0"/>
              </a:rPr>
              <a:t>magnet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Current </a:t>
            </a:r>
            <a:r>
              <a:rPr lang="en-US" altLang="en-US" dirty="0">
                <a:latin typeface="Helvetica" panose="020B0604020202020204" pitchFamily="34" charset="0"/>
              </a:rPr>
              <a:t>through a coil creates a magnet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Direction </a:t>
            </a:r>
            <a:r>
              <a:rPr lang="en-US" altLang="en-US" dirty="0">
                <a:latin typeface="Helvetica" panose="020B0604020202020204" pitchFamily="34" charset="0"/>
              </a:rPr>
              <a:t>of magnet depends on direction of current</a:t>
            </a:r>
          </a:p>
        </p:txBody>
      </p:sp>
      <p:sp>
        <p:nvSpPr>
          <p:cNvPr id="7173" name="Line 15"/>
          <p:cNvSpPr>
            <a:spLocks noChangeShapeType="1"/>
          </p:cNvSpPr>
          <p:nvPr/>
        </p:nvSpPr>
        <p:spPr bwMode="auto">
          <a:xfrm>
            <a:off x="609600" y="6680200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16"/>
          <p:cNvSpPr>
            <a:spLocks noChangeShapeType="1"/>
          </p:cNvSpPr>
          <p:nvPr/>
        </p:nvSpPr>
        <p:spPr bwMode="auto">
          <a:xfrm>
            <a:off x="533400" y="2070100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17"/>
          <p:cNvSpPr>
            <a:spLocks noChangeShapeType="1"/>
          </p:cNvSpPr>
          <p:nvPr/>
        </p:nvSpPr>
        <p:spPr bwMode="auto">
          <a:xfrm>
            <a:off x="4572000" y="1316038"/>
            <a:ext cx="0" cy="5376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auto">
          <a:xfrm>
            <a:off x="533400" y="1309688"/>
            <a:ext cx="367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Demos and Objects</a:t>
            </a:r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5257800" y="1268413"/>
            <a:ext cx="196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14600" y="3384550"/>
            <a:ext cx="4057650" cy="147478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Power lost in wire: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P</a:t>
            </a:r>
            <a:r>
              <a:rPr lang="en-US" altLang="en-US" sz="3600" baseline="-25000"/>
              <a:t>loss</a:t>
            </a:r>
            <a:r>
              <a:rPr lang="en-US" altLang="en-US" sz="3600"/>
              <a:t> = R</a:t>
            </a:r>
            <a:r>
              <a:rPr lang="en-US" altLang="en-US" sz="3600" baseline="-25000"/>
              <a:t>wire</a:t>
            </a:r>
            <a:r>
              <a:rPr lang="en-US" altLang="en-US" sz="3600">
                <a:cs typeface="Times New Roman" panose="02020603050405020304" pitchFamily="18" charset="0"/>
              </a:rPr>
              <a:t>·I</a:t>
            </a:r>
            <a:r>
              <a:rPr lang="en-US" altLang="en-US" sz="3600" baseline="3000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0750" y="277813"/>
            <a:ext cx="4572000" cy="26638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Power delivered: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8800"/>
              <a:t>P</a:t>
            </a:r>
            <a:r>
              <a:rPr lang="en-US" altLang="en-US" sz="3600"/>
              <a:t> = </a:t>
            </a:r>
            <a:r>
              <a:rPr lang="en-US" altLang="en-US" sz="8800"/>
              <a:t>V</a:t>
            </a:r>
            <a:r>
              <a:rPr lang="en-US" altLang="en-US" sz="3600">
                <a:cs typeface="Times New Roman" panose="02020603050405020304" pitchFamily="18" charset="0"/>
              </a:rPr>
              <a:t>·I</a:t>
            </a:r>
            <a:r>
              <a:rPr lang="en-US" altLang="en-US" sz="3600" baseline="-25000">
                <a:cs typeface="Times New Roman" panose="02020603050405020304" pitchFamily="18" charset="0"/>
              </a:rPr>
              <a:t> </a:t>
            </a:r>
            <a:r>
              <a:rPr lang="en-US" altLang="en-US" sz="3600">
                <a:cs typeface="Times New Roman" panose="02020603050405020304" pitchFamily="18" charset="0"/>
              </a:rPr>
              <a:t>= </a:t>
            </a:r>
            <a:r>
              <a:rPr lang="en-US" altLang="en-US" sz="3600"/>
              <a:t>V</a:t>
            </a:r>
            <a:r>
              <a:rPr lang="en-US" altLang="en-US" sz="3600">
                <a:cs typeface="Times New Roman" panose="02020603050405020304" pitchFamily="18" charset="0"/>
              </a:rPr>
              <a:t>·</a:t>
            </a:r>
            <a:r>
              <a:rPr lang="en-US" altLang="en-US" sz="8800"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7350" y="5505450"/>
            <a:ext cx="8275638" cy="830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 keep power losses in the long transmission wires as low as possible, deliver power at very high voltages and low currents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9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96875"/>
            <a:ext cx="882808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16113"/>
            <a:ext cx="84455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911475" y="1076325"/>
            <a:ext cx="272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Helvetica" panose="020B0604020202020204" pitchFamily="34" charset="0"/>
              </a:rPr>
              <a:t>500,000V !!!</a:t>
            </a:r>
            <a:endParaRPr lang="en-US" altLang="en-US" b="1">
              <a:solidFill>
                <a:srgbClr val="FF3300"/>
              </a:solidFill>
              <a:latin typeface="Helvetica" panose="020B0604020202020204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368800" y="1651000"/>
            <a:ext cx="495300" cy="101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37463" y="4305300"/>
            <a:ext cx="1506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12,000V !</a:t>
            </a:r>
            <a:endParaRPr lang="en-US" altLang="en-US" b="1">
              <a:latin typeface="Helvetica" panose="020B0604020202020204" pitchFamily="34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7708900" y="3810000"/>
            <a:ext cx="228600" cy="508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561013" y="5295900"/>
            <a:ext cx="89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  <a:latin typeface="Helvetica" panose="020B0604020202020204" pitchFamily="34" charset="0"/>
              </a:rPr>
              <a:t>120V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5511800" y="4457700"/>
            <a:ext cx="3429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79525" y="5910263"/>
            <a:ext cx="67976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latin typeface="Helvetica" panose="020B0604020202020204" pitchFamily="34" charset="0"/>
              </a:rPr>
              <a:t>How can we change voltages?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wer-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6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19" name="Picture 3" descr="power-ss-overview-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4867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20" name="Picture 4" descr="power-mini-s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2674938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21" name="Picture 5" descr="power-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1852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22" name="Picture 6" descr="power-pa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165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1600200" y="3124200"/>
            <a:ext cx="6345238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http://www.howstuffworks.com/power.htm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Observations About Power Distr.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Household power is AC (alternating current)</a:t>
            </a:r>
          </a:p>
          <a:p>
            <a:pPr eaLnBrk="1" hangingPunct="1"/>
            <a:r>
              <a:rPr lang="en-US" altLang="en-US" smtClean="0"/>
              <a:t>Power comes in voltages like 120V &amp; 240V</a:t>
            </a:r>
          </a:p>
          <a:p>
            <a:pPr eaLnBrk="1" hangingPunct="1"/>
            <a:r>
              <a:rPr lang="en-US" altLang="en-US" smtClean="0"/>
              <a:t>Power is transmitted at “high voltage”</a:t>
            </a:r>
          </a:p>
          <a:p>
            <a:pPr eaLnBrk="1" hangingPunct="1"/>
            <a:r>
              <a:rPr lang="en-US" altLang="en-US" smtClean="0"/>
              <a:t>Power transformers are visible everywhere</a:t>
            </a:r>
          </a:p>
          <a:p>
            <a:pPr eaLnBrk="1" hangingPunct="1"/>
            <a:r>
              <a:rPr lang="en-US" altLang="en-US" smtClean="0"/>
              <a:t>Power sub-stations are visible on occasion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72050" cy="1143000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mtClean="0"/>
              <a:t>Power Transmission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delivered to a city is:  </a:t>
            </a:r>
          </a:p>
          <a:p>
            <a:pPr algn="ctr" eaLnBrk="1" hangingPunct="1">
              <a:buFontTx/>
              <a:buNone/>
            </a:pPr>
            <a:r>
              <a:rPr lang="en-US" altLang="en-US" smtClean="0"/>
              <a:t>power delivered = c</a:t>
            </a:r>
            <a:r>
              <a:rPr lang="en-US" altLang="en-US" smtClean="0">
                <a:cs typeface="Times New Roman" panose="02020603050405020304" pitchFamily="18" charset="0"/>
              </a:rPr>
              <a:t>urrent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anose="02020603050405020304" pitchFamily="18" charset="0"/>
              </a:rPr>
              <a:t>·</a:t>
            </a:r>
            <a:r>
              <a:rPr lang="en-US" altLang="en-US" smtClean="0"/>
              <a:t> voltage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Power wasted in transmission wires is: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cs typeface="Times New Roman" panose="02020603050405020304" pitchFamily="18" charset="0"/>
              </a:rPr>
              <a:t>power wasted = resistance · current</a:t>
            </a:r>
            <a:r>
              <a:rPr lang="en-US" altLang="en-US" baseline="30000" smtClean="0"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altLang="en-US" smtClean="0"/>
              <a:t>For efficient power transmission:</a:t>
            </a:r>
          </a:p>
          <a:p>
            <a:pPr lvl="1" eaLnBrk="1" hangingPunct="1"/>
            <a:r>
              <a:rPr lang="en-US" altLang="en-US" smtClean="0"/>
              <a:t>Use low-resistance wires (thick, short copper)</a:t>
            </a:r>
          </a:p>
          <a:p>
            <a:pPr lvl="1" eaLnBrk="1" hangingPunct="1"/>
            <a:r>
              <a:rPr lang="en-US" altLang="en-US" smtClean="0"/>
              <a:t>Use low current and high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75" y="554038"/>
            <a:ext cx="4667250" cy="1143000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Voltage Hierarchy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8" y="2327275"/>
            <a:ext cx="8950325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High voltage is dangerous</a:t>
            </a:r>
          </a:p>
          <a:p>
            <a:pPr eaLnBrk="1" hangingPunct="1"/>
            <a:r>
              <a:rPr lang="en-US" altLang="en-US" smtClean="0"/>
              <a:t>High current is wasteful</a:t>
            </a:r>
          </a:p>
          <a:p>
            <a:pPr eaLnBrk="1" hangingPunct="1"/>
            <a:r>
              <a:rPr lang="en-US" altLang="en-US" smtClean="0"/>
              <a:t>Use the following hierarchy:</a:t>
            </a:r>
          </a:p>
          <a:p>
            <a:pPr lvl="1" eaLnBrk="1" hangingPunct="1"/>
            <a:r>
              <a:rPr lang="en-US" altLang="en-US" smtClean="0"/>
              <a:t>low voltage circuits in neighborhoods (120V)</a:t>
            </a:r>
          </a:p>
          <a:p>
            <a:pPr lvl="1" eaLnBrk="1" hangingPunct="1"/>
            <a:r>
              <a:rPr lang="en-US" altLang="en-US" smtClean="0"/>
              <a:t>medium voltage circuits in cities (12,000V)</a:t>
            </a:r>
          </a:p>
          <a:p>
            <a:pPr lvl="1" eaLnBrk="1" hangingPunct="1"/>
            <a:r>
              <a:rPr lang="en-US" altLang="en-US" smtClean="0"/>
              <a:t>high voltage circuits across the countryside (500,000V)</a:t>
            </a:r>
          </a:p>
          <a:p>
            <a:pPr eaLnBrk="1" hangingPunct="1"/>
            <a:r>
              <a:rPr lang="en-US" altLang="en-US" smtClean="0"/>
              <a:t>Use transformers to transfer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2" b="10797"/>
          <a:stretch>
            <a:fillRect/>
          </a:stretch>
        </p:blipFill>
        <p:spPr bwMode="auto">
          <a:xfrm>
            <a:off x="4495800" y="3070225"/>
            <a:ext cx="3141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/>
          <a:stretch>
            <a:fillRect/>
          </a:stretch>
        </p:blipFill>
        <p:spPr bwMode="auto">
          <a:xfrm>
            <a:off x="1066800" y="2689225"/>
            <a:ext cx="268922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23888" y="1217613"/>
            <a:ext cx="8104187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1">
                <a:latin typeface="Helvetica" panose="020B0604020202020204" pitchFamily="34" charset="0"/>
              </a:rPr>
              <a:t>Currents produce Magnetic Fields</a:t>
            </a:r>
            <a:endParaRPr lang="en-US" altLang="en-US" b="1" u="sng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Helvetica" panose="020B0604020202020204" pitchFamily="34" charset="0"/>
              </a:rPr>
              <a:t>The direction of the current determines the direction of the poles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28650" y="304800"/>
            <a:ext cx="4608513" cy="584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Remember, Demo: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1017588" y="50514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+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039813" y="3465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-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4987925" y="5121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-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4899025" y="36941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+</a:t>
            </a:r>
          </a:p>
        </p:txBody>
      </p:sp>
      <p:sp>
        <p:nvSpPr>
          <p:cNvPr id="28682" name="Text Box 5"/>
          <p:cNvSpPr txBox="1">
            <a:spLocks noChangeArrowheads="1"/>
          </p:cNvSpPr>
          <p:nvPr/>
        </p:nvSpPr>
        <p:spPr bwMode="auto">
          <a:xfrm>
            <a:off x="561975" y="6224588"/>
            <a:ext cx="7878763" cy="461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Effect of Core: Creates a LARGER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2" b="10797"/>
          <a:stretch>
            <a:fillRect/>
          </a:stretch>
        </p:blipFill>
        <p:spPr bwMode="auto">
          <a:xfrm>
            <a:off x="4568825" y="3873500"/>
            <a:ext cx="36004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 b="6857"/>
          <a:stretch>
            <a:fillRect/>
          </a:stretch>
        </p:blipFill>
        <p:spPr bwMode="auto">
          <a:xfrm>
            <a:off x="468313" y="3621088"/>
            <a:ext cx="309403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3606800" y="3470275"/>
            <a:ext cx="1373188" cy="2917825"/>
            <a:chOff x="2075" y="2779"/>
            <a:chExt cx="366" cy="778"/>
          </a:xfrm>
        </p:grpSpPr>
        <p:grpSp>
          <p:nvGrpSpPr>
            <p:cNvPr id="29711" name="Group 6"/>
            <p:cNvGrpSpPr>
              <a:grpSpLocks/>
            </p:cNvGrpSpPr>
            <p:nvPr/>
          </p:nvGrpSpPr>
          <p:grpSpPr bwMode="auto">
            <a:xfrm>
              <a:off x="2075" y="2779"/>
              <a:ext cx="366" cy="778"/>
              <a:chOff x="2615" y="2779"/>
              <a:chExt cx="366" cy="778"/>
            </a:xfrm>
          </p:grpSpPr>
          <p:sp>
            <p:nvSpPr>
              <p:cNvPr id="29713" name="AutoShape 7"/>
              <p:cNvSpPr>
                <a:spLocks noChangeArrowheads="1"/>
              </p:cNvSpPr>
              <p:nvPr/>
            </p:nvSpPr>
            <p:spPr bwMode="auto">
              <a:xfrm>
                <a:off x="2615" y="2779"/>
                <a:ext cx="366" cy="778"/>
              </a:xfrm>
              <a:prstGeom prst="upArrow">
                <a:avLst>
                  <a:gd name="adj1" fmla="val 50000"/>
                  <a:gd name="adj2" fmla="val 53142"/>
                </a:avLst>
              </a:prstGeom>
              <a:solidFill>
                <a:srgbClr val="FFCC66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14" name="Text Box 8"/>
              <p:cNvSpPr txBox="1">
                <a:spLocks noChangeArrowheads="1"/>
              </p:cNvSpPr>
              <p:nvPr/>
            </p:nvSpPr>
            <p:spPr bwMode="auto">
              <a:xfrm>
                <a:off x="2754" y="2834"/>
                <a:ext cx="10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>
                    <a:latin typeface="Helvetica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29712" name="Text Box 9"/>
            <p:cNvSpPr txBox="1">
              <a:spLocks noChangeArrowheads="1"/>
            </p:cNvSpPr>
            <p:nvPr/>
          </p:nvSpPr>
          <p:spPr bwMode="auto">
            <a:xfrm>
              <a:off x="2205" y="3289"/>
              <a:ext cx="1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>
                  <a:latin typeface="Helvetica" panose="020B0604020202020204" pitchFamily="34" charset="0"/>
                </a:rPr>
                <a:t>S</a:t>
              </a:r>
            </a:p>
          </p:txBody>
        </p:sp>
      </p:grpSp>
      <p:grpSp>
        <p:nvGrpSpPr>
          <p:cNvPr id="29701" name="Group 19"/>
          <p:cNvGrpSpPr>
            <a:grpSpLocks/>
          </p:cNvGrpSpPr>
          <p:nvPr/>
        </p:nvGrpSpPr>
        <p:grpSpPr bwMode="auto">
          <a:xfrm flipV="1">
            <a:off x="7770813" y="3721100"/>
            <a:ext cx="1373187" cy="2917825"/>
            <a:chOff x="2075" y="2779"/>
            <a:chExt cx="366" cy="778"/>
          </a:xfrm>
        </p:grpSpPr>
        <p:grpSp>
          <p:nvGrpSpPr>
            <p:cNvPr id="29707" name="Group 20"/>
            <p:cNvGrpSpPr>
              <a:grpSpLocks/>
            </p:cNvGrpSpPr>
            <p:nvPr/>
          </p:nvGrpSpPr>
          <p:grpSpPr bwMode="auto">
            <a:xfrm>
              <a:off x="2075" y="2779"/>
              <a:ext cx="366" cy="778"/>
              <a:chOff x="2615" y="2779"/>
              <a:chExt cx="366" cy="778"/>
            </a:xfrm>
          </p:grpSpPr>
          <p:sp>
            <p:nvSpPr>
              <p:cNvPr id="29709" name="AutoShape 21"/>
              <p:cNvSpPr>
                <a:spLocks noChangeArrowheads="1"/>
              </p:cNvSpPr>
              <p:nvPr/>
            </p:nvSpPr>
            <p:spPr bwMode="auto">
              <a:xfrm>
                <a:off x="2615" y="2779"/>
                <a:ext cx="366" cy="778"/>
              </a:xfrm>
              <a:prstGeom prst="upArrow">
                <a:avLst>
                  <a:gd name="adj1" fmla="val 50000"/>
                  <a:gd name="adj2" fmla="val 53142"/>
                </a:avLst>
              </a:prstGeom>
              <a:solidFill>
                <a:srgbClr val="FFCC66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10" name="Text Box 22"/>
              <p:cNvSpPr txBox="1">
                <a:spLocks noChangeArrowheads="1"/>
              </p:cNvSpPr>
              <p:nvPr/>
            </p:nvSpPr>
            <p:spPr bwMode="auto">
              <a:xfrm>
                <a:off x="2754" y="3327"/>
                <a:ext cx="10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>
                    <a:latin typeface="Helvetica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29708" name="Text Box 23"/>
            <p:cNvSpPr txBox="1">
              <a:spLocks noChangeArrowheads="1"/>
            </p:cNvSpPr>
            <p:nvPr/>
          </p:nvSpPr>
          <p:spPr bwMode="auto">
            <a:xfrm>
              <a:off x="2206" y="2893"/>
              <a:ext cx="10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>
                  <a:latin typeface="Helvetica" panose="020B0604020202020204" pitchFamily="34" charset="0"/>
                </a:rPr>
                <a:t>S</a:t>
              </a:r>
            </a:p>
          </p:txBody>
        </p:sp>
      </p:grpSp>
      <p:sp>
        <p:nvSpPr>
          <p:cNvPr id="29702" name="Text Box 30"/>
          <p:cNvSpPr txBox="1">
            <a:spLocks noChangeArrowheads="1"/>
          </p:cNvSpPr>
          <p:nvPr/>
        </p:nvSpPr>
        <p:spPr bwMode="auto">
          <a:xfrm>
            <a:off x="266700" y="304800"/>
            <a:ext cx="8591550" cy="174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Helvetica" panose="020B0604020202020204" pitchFamily="34" charset="0"/>
              </a:rPr>
              <a:t>INDUCTION</a:t>
            </a:r>
            <a:endParaRPr lang="en-US" altLang="en-US" sz="3600" b="1">
              <a:latin typeface="Helvetica" panose="020B0604020202020204" pitchFamily="34" charset="0"/>
            </a:endParaRPr>
          </a:p>
          <a:p>
            <a:r>
              <a:rPr lang="en-US" altLang="en-US" sz="3600" b="1">
                <a:latin typeface="Helvetica" panose="020B0604020202020204" pitchFamily="34" charset="0"/>
              </a:rPr>
              <a:t>Changing Magnets produce Changing currents in metals!</a:t>
            </a:r>
          </a:p>
        </p:txBody>
      </p:sp>
      <p:sp>
        <p:nvSpPr>
          <p:cNvPr id="29703" name="Text Box 32"/>
          <p:cNvSpPr txBox="1">
            <a:spLocks noChangeArrowheads="1"/>
          </p:cNvSpPr>
          <p:nvPr/>
        </p:nvSpPr>
        <p:spPr bwMode="auto">
          <a:xfrm>
            <a:off x="407988" y="5751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+</a:t>
            </a:r>
          </a:p>
        </p:txBody>
      </p:sp>
      <p:sp>
        <p:nvSpPr>
          <p:cNvPr id="29704" name="Text Box 33"/>
          <p:cNvSpPr txBox="1">
            <a:spLocks noChangeArrowheads="1"/>
          </p:cNvSpPr>
          <p:nvPr/>
        </p:nvSpPr>
        <p:spPr bwMode="auto">
          <a:xfrm>
            <a:off x="430213" y="4165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-</a:t>
            </a:r>
          </a:p>
        </p:txBody>
      </p:sp>
      <p:sp>
        <p:nvSpPr>
          <p:cNvPr id="29705" name="Text Box 35"/>
          <p:cNvSpPr txBox="1">
            <a:spLocks noChangeArrowheads="1"/>
          </p:cNvSpPr>
          <p:nvPr/>
        </p:nvSpPr>
        <p:spPr bwMode="auto">
          <a:xfrm>
            <a:off x="5053013" y="57007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-</a:t>
            </a:r>
          </a:p>
        </p:txBody>
      </p:sp>
      <p:sp>
        <p:nvSpPr>
          <p:cNvPr id="29706" name="Text Box 36"/>
          <p:cNvSpPr txBox="1">
            <a:spLocks noChangeArrowheads="1"/>
          </p:cNvSpPr>
          <p:nvPr/>
        </p:nvSpPr>
        <p:spPr bwMode="auto">
          <a:xfrm>
            <a:off x="4995863" y="4241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45293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3200400"/>
            <a:ext cx="4419600" cy="2298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latin typeface="Helvetica" panose="020B0604020202020204" pitchFamily="34" charset="0"/>
              </a:rPr>
              <a:t>Changing Magnets produce Changing currents in metals!</a:t>
            </a:r>
          </a:p>
          <a:p>
            <a:pPr algn="ctr"/>
            <a:r>
              <a:rPr lang="en-US" altLang="en-US" sz="3600" b="1">
                <a:solidFill>
                  <a:srgbClr val="FF3300"/>
                </a:solidFill>
                <a:latin typeface="Helvetica" panose="020B0604020202020204" pitchFamily="34" charset="0"/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nanowork\Desktop\Figrure 20-1&amp;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11366" r="21333" b="18051"/>
          <a:stretch>
            <a:fillRect/>
          </a:stretch>
        </p:blipFill>
        <p:spPr bwMode="auto">
          <a:xfrm>
            <a:off x="5554376" y="706438"/>
            <a:ext cx="3524250" cy="5992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919" y="656497"/>
            <a:ext cx="5586413" cy="619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Magnets have a north and a south pole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Like poles repel, opposite poles attract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Only a few materials show strong magnetic effects (</a:t>
            </a:r>
            <a:r>
              <a:rPr lang="en-US" altLang="en-US" sz="2000" b="1" dirty="0"/>
              <a:t>ferromagnetic materials, </a:t>
            </a:r>
            <a:r>
              <a:rPr lang="en-US" altLang="en-US" sz="2000" dirty="0"/>
              <a:t>iron, cobalt, </a:t>
            </a:r>
            <a:r>
              <a:rPr lang="en-US" altLang="en-US" sz="2000" dirty="0" smtClean="0"/>
              <a:t>nickel, gadolinium, Neodymium (strong!))</a:t>
            </a:r>
            <a:endParaRPr lang="en-US" altLang="en-US" sz="2000" dirty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  There are no magnetic monopoles, i.e. when cutting a magnet the magnet is not separated into south and north, but two new magnets are obtained. (Electric charges are different, since a single electric charge does exist.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  Magnets are surrounded by a magnetic field; charges are surrounded by an electric field. 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5100" y="114300"/>
            <a:ext cx="4519613" cy="5286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Magnets and Magnetic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44475"/>
            <a:ext cx="50165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-549275" y="5524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1">
              <a:latin typeface="Helvetica" panose="020B0604020202020204" pitchFamily="34" charset="0"/>
            </a:endParaRPr>
          </a:p>
        </p:txBody>
      </p:sp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29718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Step 1:</a:t>
            </a:r>
            <a:r>
              <a:rPr lang="en-US" altLang="en-US" b="1">
                <a:latin typeface="Helvetica" panose="020B0604020202020204" pitchFamily="34" charset="0"/>
              </a:rPr>
              <a:t> Electric Current Produces Magnetic Field</a:t>
            </a:r>
          </a:p>
        </p:txBody>
      </p:sp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533400" y="2476500"/>
            <a:ext cx="2971800" cy="1562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Step 2:</a:t>
            </a:r>
            <a:r>
              <a:rPr lang="en-US" altLang="en-US" b="1">
                <a:latin typeface="Helvetica" panose="020B0604020202020204" pitchFamily="34" charset="0"/>
              </a:rPr>
              <a:t> Magnetic Field Travels through Core to Secondary Circuit</a:t>
            </a: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533400" y="4549775"/>
            <a:ext cx="2971800" cy="1927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Step 3:</a:t>
            </a:r>
            <a:r>
              <a:rPr lang="en-US" altLang="en-US" b="1">
                <a:latin typeface="Helvetica" panose="020B0604020202020204" pitchFamily="34" charset="0"/>
              </a:rPr>
              <a:t> Magnetic Field in Core Produces Current in secondary Circuit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8600" y="190500"/>
            <a:ext cx="5037138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THREE STEPS for a Transformer:</a:t>
            </a:r>
          </a:p>
        </p:txBody>
      </p:sp>
      <p:sp>
        <p:nvSpPr>
          <p:cNvPr id="510984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32766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Step 1:</a:t>
            </a:r>
            <a:r>
              <a:rPr lang="en-US" altLang="en-US" b="1">
                <a:latin typeface="Helvetica" panose="020B0604020202020204" pitchFamily="34" charset="0"/>
              </a:rPr>
              <a:t> </a:t>
            </a:r>
            <a:r>
              <a:rPr lang="en-US" altLang="en-US" b="1" u="sng">
                <a:solidFill>
                  <a:srgbClr val="7030A0"/>
                </a:solidFill>
                <a:latin typeface="Helvetica" panose="020B0604020202020204" pitchFamily="34" charset="0"/>
              </a:rPr>
              <a:t>Changing</a:t>
            </a:r>
            <a:r>
              <a:rPr lang="en-US" altLang="en-US" b="1">
                <a:latin typeface="Helvetica" panose="020B0604020202020204" pitchFamily="34" charset="0"/>
              </a:rPr>
              <a:t> Electric Current Produces </a:t>
            </a:r>
            <a:r>
              <a:rPr lang="en-US" altLang="en-US" b="1" u="sng">
                <a:solidFill>
                  <a:srgbClr val="7030A0"/>
                </a:solidFill>
                <a:latin typeface="Helvetica" panose="020B0604020202020204" pitchFamily="34" charset="0"/>
              </a:rPr>
              <a:t>Changing</a:t>
            </a:r>
            <a:r>
              <a:rPr lang="en-US" altLang="en-US" b="1">
                <a:latin typeface="Helvetica" panose="020B0604020202020204" pitchFamily="34" charset="0"/>
              </a:rPr>
              <a:t> Magnetic Field</a:t>
            </a:r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381000" y="2476500"/>
            <a:ext cx="32766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Step 2:</a:t>
            </a:r>
            <a:r>
              <a:rPr lang="en-US" altLang="en-US" b="1">
                <a:latin typeface="Helvetica" panose="020B0604020202020204" pitchFamily="34" charset="0"/>
              </a:rPr>
              <a:t> </a:t>
            </a:r>
            <a:r>
              <a:rPr lang="en-US" altLang="en-US" b="1" u="sng">
                <a:solidFill>
                  <a:srgbClr val="7030A0"/>
                </a:solidFill>
                <a:latin typeface="Helvetica" panose="020B0604020202020204" pitchFamily="34" charset="0"/>
              </a:rPr>
              <a:t>Changing</a:t>
            </a:r>
            <a:r>
              <a:rPr lang="en-US" altLang="en-US" b="1">
                <a:latin typeface="Helvetica" panose="020B0604020202020204" pitchFamily="34" charset="0"/>
              </a:rPr>
              <a:t> Magnetic Field Travels through Core to Secondary Circuit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4572000"/>
            <a:ext cx="2971800" cy="1905000"/>
            <a:chOff x="336" y="2880"/>
            <a:chExt cx="1872" cy="1200"/>
          </a:xfrm>
        </p:grpSpPr>
        <p:sp>
          <p:nvSpPr>
            <p:cNvPr id="31756" name="Rectangle 11"/>
            <p:cNvSpPr>
              <a:spLocks noChangeArrowheads="1"/>
            </p:cNvSpPr>
            <p:nvPr/>
          </p:nvSpPr>
          <p:spPr bwMode="auto">
            <a:xfrm>
              <a:off x="336" y="2880"/>
              <a:ext cx="1872" cy="12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>
              <a:off x="336" y="2880"/>
              <a:ext cx="1872" cy="12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 flipH="1">
              <a:off x="336" y="2880"/>
              <a:ext cx="1872" cy="12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0990" name="Text Box 14"/>
          <p:cNvSpPr txBox="1">
            <a:spLocks noChangeArrowheads="1"/>
          </p:cNvSpPr>
          <p:nvPr/>
        </p:nvSpPr>
        <p:spPr bwMode="auto">
          <a:xfrm>
            <a:off x="381000" y="4549775"/>
            <a:ext cx="3200400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Step 3:</a:t>
            </a:r>
            <a:r>
              <a:rPr lang="en-US" altLang="en-US" b="1">
                <a:latin typeface="Helvetica" panose="020B0604020202020204" pitchFamily="34" charset="0"/>
              </a:rPr>
              <a:t> </a:t>
            </a:r>
            <a:r>
              <a:rPr lang="en-US" altLang="en-US" b="1" u="sng">
                <a:solidFill>
                  <a:srgbClr val="7030A0"/>
                </a:solidFill>
                <a:latin typeface="Helvetica" panose="020B0604020202020204" pitchFamily="34" charset="0"/>
              </a:rPr>
              <a:t>Changing</a:t>
            </a:r>
            <a:r>
              <a:rPr lang="en-US" altLang="en-US" b="1">
                <a:latin typeface="Helvetica" panose="020B0604020202020204" pitchFamily="34" charset="0"/>
              </a:rPr>
              <a:t> Magnetic Field in Core Produces </a:t>
            </a:r>
            <a:r>
              <a:rPr lang="en-US" altLang="en-US" b="1" u="sng">
                <a:solidFill>
                  <a:srgbClr val="7030A0"/>
                </a:solidFill>
                <a:latin typeface="Helvetica" panose="020B0604020202020204" pitchFamily="34" charset="0"/>
              </a:rPr>
              <a:t>Changing</a:t>
            </a:r>
            <a:r>
              <a:rPr lang="en-US" altLang="en-US" b="1">
                <a:latin typeface="Helvetica" panose="020B0604020202020204" pitchFamily="34" charset="0"/>
              </a:rPr>
              <a:t> Current in secondary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0" grpId="0" animBg="1" autoUpdateAnimBg="0"/>
      <p:bldP spid="510981" grpId="0" animBg="1" autoUpdateAnimBg="0"/>
      <p:bldP spid="510982" grpId="0" animBg="1" autoUpdateAnimBg="0"/>
      <p:bldP spid="510984" grpId="0" animBg="1" autoUpdateAnimBg="0"/>
      <p:bldP spid="510985" grpId="0" animBg="1" autoUpdateAnimBg="0"/>
      <p:bldP spid="51099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44475"/>
            <a:ext cx="50165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-549275" y="5524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1">
              <a:latin typeface="Helvetica" panose="020B060402020202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" y="190500"/>
            <a:ext cx="5037138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THREE STEPS for a Transformer: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914400"/>
            <a:ext cx="5105400" cy="3657600"/>
            <a:chOff x="336" y="576"/>
            <a:chExt cx="3216" cy="2304"/>
          </a:xfrm>
        </p:grpSpPr>
        <p:sp>
          <p:nvSpPr>
            <p:cNvPr id="32784" name="Text Box 6"/>
            <p:cNvSpPr txBox="1">
              <a:spLocks noChangeArrowheads="1"/>
            </p:cNvSpPr>
            <p:nvPr/>
          </p:nvSpPr>
          <p:spPr bwMode="auto">
            <a:xfrm>
              <a:off x="336" y="576"/>
              <a:ext cx="1968" cy="9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  <a:latin typeface="Helvetica" panose="020B0604020202020204" pitchFamily="34" charset="0"/>
                </a:rPr>
                <a:t>Step 1:</a:t>
              </a:r>
              <a:r>
                <a:rPr lang="en-US" altLang="en-US" b="1">
                  <a:latin typeface="Helvetica" panose="020B0604020202020204" pitchFamily="34" charset="0"/>
                </a:rPr>
                <a:t> </a:t>
              </a:r>
              <a:r>
                <a:rPr lang="en-US" altLang="en-US" b="1">
                  <a:solidFill>
                    <a:srgbClr val="990099"/>
                  </a:solidFill>
                  <a:latin typeface="Helvetica" panose="020B0604020202020204" pitchFamily="34" charset="0"/>
                </a:rPr>
                <a:t>Changing</a:t>
              </a:r>
              <a:r>
                <a:rPr lang="en-US" altLang="en-US" b="1">
                  <a:latin typeface="Helvetica" panose="020B0604020202020204" pitchFamily="34" charset="0"/>
                </a:rPr>
                <a:t> Electric Current Produces </a:t>
              </a:r>
              <a:r>
                <a:rPr lang="en-US" altLang="en-US" b="1">
                  <a:solidFill>
                    <a:srgbClr val="990099"/>
                  </a:solidFill>
                  <a:latin typeface="Helvetica" panose="020B0604020202020204" pitchFamily="34" charset="0"/>
                </a:rPr>
                <a:t>Changing</a:t>
              </a:r>
              <a:r>
                <a:rPr lang="en-US" altLang="en-US" b="1">
                  <a:latin typeface="Helvetica" panose="020B0604020202020204" pitchFamily="34" charset="0"/>
                </a:rPr>
                <a:t> Magnetic Field</a:t>
              </a:r>
            </a:p>
          </p:txBody>
        </p:sp>
        <p:sp>
          <p:nvSpPr>
            <p:cNvPr id="32785" name="Line 7"/>
            <p:cNvSpPr>
              <a:spLocks noChangeShapeType="1"/>
            </p:cNvSpPr>
            <p:nvPr/>
          </p:nvSpPr>
          <p:spPr bwMode="auto">
            <a:xfrm>
              <a:off x="2208" y="1296"/>
              <a:ext cx="1344" cy="15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371600"/>
            <a:ext cx="6019800" cy="4572000"/>
            <a:chOff x="336" y="816"/>
            <a:chExt cx="3792" cy="2880"/>
          </a:xfrm>
        </p:grpSpPr>
        <p:sp>
          <p:nvSpPr>
            <p:cNvPr id="32778" name="Text Box 9"/>
            <p:cNvSpPr txBox="1">
              <a:spLocks noChangeArrowheads="1"/>
            </p:cNvSpPr>
            <p:nvPr/>
          </p:nvSpPr>
          <p:spPr bwMode="auto">
            <a:xfrm>
              <a:off x="336" y="1560"/>
              <a:ext cx="1872" cy="121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  <a:latin typeface="Helvetica" panose="020B0604020202020204" pitchFamily="34" charset="0"/>
                </a:rPr>
                <a:t>Step 2:</a:t>
              </a:r>
              <a:r>
                <a:rPr lang="en-US" altLang="en-US" b="1">
                  <a:latin typeface="Helvetica" panose="020B0604020202020204" pitchFamily="34" charset="0"/>
                </a:rPr>
                <a:t> </a:t>
              </a:r>
              <a:r>
                <a:rPr lang="en-US" altLang="en-US" b="1">
                  <a:solidFill>
                    <a:srgbClr val="990099"/>
                  </a:solidFill>
                  <a:latin typeface="Helvetica" panose="020B0604020202020204" pitchFamily="34" charset="0"/>
                </a:rPr>
                <a:t>Changing</a:t>
              </a:r>
              <a:r>
                <a:rPr lang="en-US" altLang="en-US" b="1">
                  <a:latin typeface="Helvetica" panose="020B0604020202020204" pitchFamily="34" charset="0"/>
                </a:rPr>
                <a:t> Magnetic Field Travels through Core to Secondary Circuit</a:t>
              </a:r>
            </a:p>
          </p:txBody>
        </p:sp>
        <p:sp>
          <p:nvSpPr>
            <p:cNvPr id="32779" name="Line 10"/>
            <p:cNvSpPr>
              <a:spLocks noChangeShapeType="1"/>
            </p:cNvSpPr>
            <p:nvPr/>
          </p:nvSpPr>
          <p:spPr bwMode="auto">
            <a:xfrm>
              <a:off x="2208" y="2208"/>
              <a:ext cx="172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1"/>
            <p:cNvSpPr>
              <a:spLocks noChangeShapeType="1"/>
            </p:cNvSpPr>
            <p:nvPr/>
          </p:nvSpPr>
          <p:spPr bwMode="auto">
            <a:xfrm flipV="1">
              <a:off x="3840" y="912"/>
              <a:ext cx="0" cy="26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 flipV="1">
              <a:off x="3936" y="1008"/>
              <a:ext cx="0" cy="26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3"/>
            <p:cNvSpPr>
              <a:spLocks noChangeShapeType="1"/>
            </p:cNvSpPr>
            <p:nvPr/>
          </p:nvSpPr>
          <p:spPr bwMode="auto">
            <a:xfrm flipV="1">
              <a:off x="4032" y="816"/>
              <a:ext cx="0" cy="26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4"/>
            <p:cNvSpPr>
              <a:spLocks noChangeShapeType="1"/>
            </p:cNvSpPr>
            <p:nvPr/>
          </p:nvSpPr>
          <p:spPr bwMode="auto">
            <a:xfrm flipV="1">
              <a:off x="4128" y="816"/>
              <a:ext cx="0" cy="26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3400" y="1905000"/>
            <a:ext cx="6581775" cy="4572000"/>
            <a:chOff x="336" y="1200"/>
            <a:chExt cx="4146" cy="2880"/>
          </a:xfrm>
        </p:grpSpPr>
        <p:sp>
          <p:nvSpPr>
            <p:cNvPr id="32776" name="Text Box 16"/>
            <p:cNvSpPr txBox="1">
              <a:spLocks noChangeArrowheads="1"/>
            </p:cNvSpPr>
            <p:nvPr/>
          </p:nvSpPr>
          <p:spPr bwMode="auto">
            <a:xfrm>
              <a:off x="336" y="2866"/>
              <a:ext cx="2016" cy="121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  <a:latin typeface="Helvetica" panose="020B0604020202020204" pitchFamily="34" charset="0"/>
                </a:rPr>
                <a:t>Step 3:</a:t>
              </a:r>
              <a:r>
                <a:rPr lang="en-US" altLang="en-US" b="1">
                  <a:latin typeface="Helvetica" panose="020B0604020202020204" pitchFamily="34" charset="0"/>
                </a:rPr>
                <a:t> </a:t>
              </a:r>
              <a:r>
                <a:rPr lang="en-US" altLang="en-US" b="1">
                  <a:solidFill>
                    <a:srgbClr val="990099"/>
                  </a:solidFill>
                  <a:latin typeface="Helvetica" panose="020B0604020202020204" pitchFamily="34" charset="0"/>
                </a:rPr>
                <a:t>Changing</a:t>
              </a:r>
              <a:r>
                <a:rPr lang="en-US" altLang="en-US" b="1">
                  <a:latin typeface="Helvetica" panose="020B0604020202020204" pitchFamily="34" charset="0"/>
                </a:rPr>
                <a:t> Magnetic Field in Core Produces </a:t>
              </a:r>
              <a:r>
                <a:rPr lang="en-US" altLang="en-US" b="1">
                  <a:solidFill>
                    <a:srgbClr val="990099"/>
                  </a:solidFill>
                  <a:latin typeface="Helvetica" panose="020B0604020202020204" pitchFamily="34" charset="0"/>
                </a:rPr>
                <a:t>Changing</a:t>
              </a:r>
              <a:r>
                <a:rPr lang="en-US" altLang="en-US" b="1">
                  <a:latin typeface="Helvetica" panose="020B0604020202020204" pitchFamily="34" charset="0"/>
                </a:rPr>
                <a:t> Current in secondary Circuit</a:t>
              </a:r>
            </a:p>
          </p:txBody>
        </p:sp>
        <p:sp>
          <p:nvSpPr>
            <p:cNvPr id="32777" name="Line 17"/>
            <p:cNvSpPr>
              <a:spLocks noChangeShapeType="1"/>
            </p:cNvSpPr>
            <p:nvPr/>
          </p:nvSpPr>
          <p:spPr bwMode="auto">
            <a:xfrm flipV="1">
              <a:off x="2208" y="1200"/>
              <a:ext cx="2274" cy="16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852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233363"/>
            <a:ext cx="56292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990099"/>
                </a:solidFill>
                <a:latin typeface="Helvetica" panose="020B0604020202020204" pitchFamily="34" charset="0"/>
              </a:rPr>
              <a:t>Making the Voltage Huge</a:t>
            </a: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152400" y="2895600"/>
            <a:ext cx="3894138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Ratio of Voltages = Ratio of Windings</a:t>
            </a:r>
          </a:p>
          <a:p>
            <a:pPr algn="ctr"/>
            <a:r>
              <a:rPr lang="en-US" altLang="en-US" b="1">
                <a:latin typeface="Helvetica" panose="020B0604020202020204" pitchFamily="34" charset="0"/>
              </a:rPr>
              <a:t>V</a:t>
            </a:r>
            <a:r>
              <a:rPr lang="en-US" altLang="en-US" b="1" baseline="-25000">
                <a:latin typeface="Helvetica" panose="020B0604020202020204" pitchFamily="34" charset="0"/>
              </a:rPr>
              <a:t>s</a:t>
            </a:r>
            <a:r>
              <a:rPr lang="en-US" altLang="en-US" b="1">
                <a:latin typeface="Helvetica" panose="020B0604020202020204" pitchFamily="34" charset="0"/>
              </a:rPr>
              <a:t>/V</a:t>
            </a:r>
            <a:r>
              <a:rPr lang="en-US" altLang="en-US" b="1" baseline="-25000">
                <a:latin typeface="Helvetica" panose="020B0604020202020204" pitchFamily="34" charset="0"/>
              </a:rPr>
              <a:t>p</a:t>
            </a:r>
            <a:r>
              <a:rPr lang="en-US" altLang="en-US" b="1">
                <a:latin typeface="Helvetica" panose="020B0604020202020204" pitchFamily="34" charset="0"/>
              </a:rPr>
              <a:t> = N</a:t>
            </a:r>
            <a:r>
              <a:rPr lang="en-US" altLang="en-US" b="1" baseline="-25000">
                <a:latin typeface="Helvetica" panose="020B0604020202020204" pitchFamily="34" charset="0"/>
              </a:rPr>
              <a:t>s</a:t>
            </a:r>
            <a:r>
              <a:rPr lang="en-US" altLang="en-US" b="1">
                <a:latin typeface="Helvetica" panose="020B0604020202020204" pitchFamily="34" charset="0"/>
              </a:rPr>
              <a:t>/N</a:t>
            </a:r>
            <a:r>
              <a:rPr lang="en-US" altLang="en-US" b="1" baseline="-25000">
                <a:latin typeface="Helvetica" panose="020B0604020202020204" pitchFamily="34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905000"/>
            <a:ext cx="5257800" cy="466725"/>
            <a:chOff x="96" y="1200"/>
            <a:chExt cx="3312" cy="294"/>
          </a:xfrm>
        </p:grpSpPr>
        <p:sp>
          <p:nvSpPr>
            <p:cNvPr id="33802" name="Text Box 6"/>
            <p:cNvSpPr txBox="1">
              <a:spLocks noChangeArrowheads="1"/>
            </p:cNvSpPr>
            <p:nvPr/>
          </p:nvSpPr>
          <p:spPr bwMode="auto">
            <a:xfrm>
              <a:off x="96" y="1200"/>
              <a:ext cx="2592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latin typeface="Helvetica" panose="020B0604020202020204" pitchFamily="34" charset="0"/>
                </a:rPr>
                <a:t>N</a:t>
              </a:r>
              <a:r>
                <a:rPr lang="en-US" altLang="en-US" b="1" baseline="-25000">
                  <a:latin typeface="Helvetica" panose="020B0604020202020204" pitchFamily="34" charset="0"/>
                </a:rPr>
                <a:t>s</a:t>
              </a:r>
              <a:r>
                <a:rPr lang="en-US" altLang="en-US" b="1">
                  <a:latin typeface="Helvetica" panose="020B0604020202020204" pitchFamily="34" charset="0"/>
                </a:rPr>
                <a:t> windings in secondary</a:t>
              </a:r>
            </a:p>
          </p:txBody>
        </p:sp>
        <p:sp>
          <p:nvSpPr>
            <p:cNvPr id="33803" name="Line 7"/>
            <p:cNvSpPr>
              <a:spLocks noChangeShapeType="1"/>
            </p:cNvSpPr>
            <p:nvPr/>
          </p:nvSpPr>
          <p:spPr bwMode="auto">
            <a:xfrm>
              <a:off x="2688" y="1344"/>
              <a:ext cx="72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" y="4648200"/>
            <a:ext cx="5257800" cy="466725"/>
            <a:chOff x="96" y="2928"/>
            <a:chExt cx="3312" cy="294"/>
          </a:xfrm>
        </p:grpSpPr>
        <p:sp>
          <p:nvSpPr>
            <p:cNvPr id="33800" name="Text Box 9"/>
            <p:cNvSpPr txBox="1">
              <a:spLocks noChangeArrowheads="1"/>
            </p:cNvSpPr>
            <p:nvPr/>
          </p:nvSpPr>
          <p:spPr bwMode="auto">
            <a:xfrm>
              <a:off x="96" y="2928"/>
              <a:ext cx="220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latin typeface="Helvetica" panose="020B0604020202020204" pitchFamily="34" charset="0"/>
                </a:rPr>
                <a:t>N</a:t>
              </a:r>
              <a:r>
                <a:rPr lang="en-US" altLang="en-US" b="1" baseline="-25000">
                  <a:latin typeface="Helvetica" panose="020B0604020202020204" pitchFamily="34" charset="0"/>
                </a:rPr>
                <a:t>p</a:t>
              </a:r>
              <a:r>
                <a:rPr lang="en-US" altLang="en-US" b="1">
                  <a:latin typeface="Helvetica" panose="020B0604020202020204" pitchFamily="34" charset="0"/>
                </a:rPr>
                <a:t> windings in primary</a:t>
              </a:r>
            </a:p>
          </p:txBody>
        </p:sp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>
              <a:off x="2304" y="3072"/>
              <a:ext cx="110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91125" y="6062663"/>
            <a:ext cx="1660525" cy="604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4408488"/>
            <a:ext cx="56419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406900" y="4478338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3300"/>
                </a:solidFill>
                <a:latin typeface="Helvetica" panose="020B0604020202020204" pitchFamily="34" charset="0"/>
              </a:rPr>
              <a:t>500,000V !!!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310188" y="4862513"/>
            <a:ext cx="150812" cy="3032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2965450" y="161925"/>
            <a:ext cx="3862388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Helvetica" panose="020B0604020202020204" pitchFamily="34" charset="0"/>
              </a:rPr>
              <a:t>How can we change voltages?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254000" y="371475"/>
            <a:ext cx="848518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Example: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The power plant produces 1,000,000 W with a voltage of 10,000 V.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What current is flowing in the power plant wires?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The power is to be sent cross-country at a voltage of 500,000 V. How can this be done? What is the ratio of turns in the primary coil to turns in the secondary coil?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What current is flowing in the cross-country transmission lines?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If the wire has a resistance of 100 </a:t>
            </a:r>
            <a:r>
              <a:rPr lang="en-US" altLang="en-US" sz="2000">
                <a:latin typeface="Symbol" panose="05050102010706020507" pitchFamily="18" charset="2"/>
              </a:rPr>
              <a:t>W</a:t>
            </a:r>
            <a:r>
              <a:rPr lang="en-US" altLang="en-US" sz="2000"/>
              <a:t>, how much power is lost in the wires?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How much power would be lost if it were transmitted at 10,000V with a current of 100 A?</a:t>
            </a: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575175"/>
            <a:ext cx="17970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1751013" y="4991100"/>
            <a:ext cx="536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4910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233363"/>
            <a:ext cx="71024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990099"/>
                </a:solidFill>
                <a:latin typeface="Helvetica" panose="020B0604020202020204" pitchFamily="34" charset="0"/>
              </a:rPr>
              <a:t>Making the Voltage Small Again</a:t>
            </a: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152400" y="2895600"/>
            <a:ext cx="3894138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Ratio of Voltages = Ratio of Windings</a:t>
            </a:r>
          </a:p>
          <a:p>
            <a:pPr algn="ctr"/>
            <a:r>
              <a:rPr lang="en-US" altLang="en-US" b="1">
                <a:latin typeface="Helvetica" panose="020B0604020202020204" pitchFamily="34" charset="0"/>
              </a:rPr>
              <a:t>V</a:t>
            </a:r>
            <a:r>
              <a:rPr lang="en-US" altLang="en-US" b="1" baseline="-25000">
                <a:latin typeface="Helvetica" panose="020B0604020202020204" pitchFamily="34" charset="0"/>
              </a:rPr>
              <a:t>s</a:t>
            </a:r>
            <a:r>
              <a:rPr lang="en-US" altLang="en-US" b="1">
                <a:latin typeface="Helvetica" panose="020B0604020202020204" pitchFamily="34" charset="0"/>
              </a:rPr>
              <a:t>/V</a:t>
            </a:r>
            <a:r>
              <a:rPr lang="en-US" altLang="en-US" b="1" baseline="-25000">
                <a:latin typeface="Helvetica" panose="020B0604020202020204" pitchFamily="34" charset="0"/>
              </a:rPr>
              <a:t>p</a:t>
            </a:r>
            <a:r>
              <a:rPr lang="en-US" altLang="en-US" b="1">
                <a:latin typeface="Helvetica" panose="020B0604020202020204" pitchFamily="34" charset="0"/>
              </a:rPr>
              <a:t> = N</a:t>
            </a:r>
            <a:r>
              <a:rPr lang="en-US" altLang="en-US" b="1" baseline="-25000">
                <a:latin typeface="Helvetica" panose="020B0604020202020204" pitchFamily="34" charset="0"/>
              </a:rPr>
              <a:t>s</a:t>
            </a:r>
            <a:r>
              <a:rPr lang="en-US" altLang="en-US" b="1">
                <a:latin typeface="Helvetica" panose="020B0604020202020204" pitchFamily="34" charset="0"/>
              </a:rPr>
              <a:t>/N</a:t>
            </a:r>
            <a:r>
              <a:rPr lang="en-US" altLang="en-US" b="1" baseline="-25000">
                <a:latin typeface="Helvetica" panose="020B0604020202020204" pitchFamily="34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905000"/>
            <a:ext cx="5257800" cy="466725"/>
            <a:chOff x="96" y="1200"/>
            <a:chExt cx="3312" cy="294"/>
          </a:xfrm>
        </p:grpSpPr>
        <p:sp>
          <p:nvSpPr>
            <p:cNvPr id="35850" name="Text Box 6"/>
            <p:cNvSpPr txBox="1">
              <a:spLocks noChangeArrowheads="1"/>
            </p:cNvSpPr>
            <p:nvPr/>
          </p:nvSpPr>
          <p:spPr bwMode="auto">
            <a:xfrm>
              <a:off x="96" y="1200"/>
              <a:ext cx="2592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latin typeface="Helvetica" panose="020B0604020202020204" pitchFamily="34" charset="0"/>
                </a:rPr>
                <a:t>N</a:t>
              </a:r>
              <a:r>
                <a:rPr lang="en-US" altLang="en-US" b="1" baseline="-25000">
                  <a:latin typeface="Helvetica" panose="020B0604020202020204" pitchFamily="34" charset="0"/>
                </a:rPr>
                <a:t>s</a:t>
              </a:r>
              <a:r>
                <a:rPr lang="en-US" altLang="en-US" b="1">
                  <a:latin typeface="Helvetica" panose="020B0604020202020204" pitchFamily="34" charset="0"/>
                </a:rPr>
                <a:t> windings in secondary</a:t>
              </a:r>
            </a:p>
          </p:txBody>
        </p:sp>
        <p:sp>
          <p:nvSpPr>
            <p:cNvPr id="35851" name="Line 7"/>
            <p:cNvSpPr>
              <a:spLocks noChangeShapeType="1"/>
            </p:cNvSpPr>
            <p:nvPr/>
          </p:nvSpPr>
          <p:spPr bwMode="auto">
            <a:xfrm>
              <a:off x="2688" y="1344"/>
              <a:ext cx="72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" y="4648200"/>
            <a:ext cx="5257800" cy="466725"/>
            <a:chOff x="96" y="2928"/>
            <a:chExt cx="3312" cy="294"/>
          </a:xfrm>
        </p:grpSpPr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96" y="2928"/>
              <a:ext cx="220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latin typeface="Helvetica" panose="020B0604020202020204" pitchFamily="34" charset="0"/>
                </a:rPr>
                <a:t>N</a:t>
              </a:r>
              <a:r>
                <a:rPr lang="en-US" altLang="en-US" b="1" baseline="-25000">
                  <a:latin typeface="Helvetica" panose="020B0604020202020204" pitchFamily="34" charset="0"/>
                </a:rPr>
                <a:t>p</a:t>
              </a:r>
              <a:r>
                <a:rPr lang="en-US" altLang="en-US" b="1">
                  <a:latin typeface="Helvetica" panose="020B0604020202020204" pitchFamily="34" charset="0"/>
                </a:rPr>
                <a:t> windings in primary</a:t>
              </a:r>
            </a:p>
          </p:txBody>
        </p:sp>
        <p:sp>
          <p:nvSpPr>
            <p:cNvPr id="35849" name="Line 10"/>
            <p:cNvSpPr>
              <a:spLocks noChangeShapeType="1"/>
            </p:cNvSpPr>
            <p:nvPr/>
          </p:nvSpPr>
          <p:spPr bwMode="auto">
            <a:xfrm>
              <a:off x="2304" y="3072"/>
              <a:ext cx="110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99113" y="5781675"/>
            <a:ext cx="1660525" cy="60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Transformer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smtClean="0"/>
              <a:t>Alternating</a:t>
            </a:r>
            <a:r>
              <a:rPr lang="en-US" altLang="en-US" smtClean="0"/>
              <a:t> current in one circuit induces an alternating current in a second circuit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Transfers </a:t>
            </a:r>
            <a:r>
              <a:rPr lang="en-US" altLang="en-US" i="1" smtClean="0"/>
              <a:t>power</a:t>
            </a:r>
            <a:r>
              <a:rPr lang="en-US" altLang="en-US" smtClean="0"/>
              <a:t> between the two circuits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Doesn’t transfer </a:t>
            </a:r>
            <a:r>
              <a:rPr lang="en-US" altLang="en-US" i="1" smtClean="0"/>
              <a:t>charge</a:t>
            </a:r>
            <a:r>
              <a:rPr lang="en-US" altLang="en-US" smtClean="0"/>
              <a:t> between the two circuits</a:t>
            </a:r>
            <a:endParaRPr lang="en-US" altLang="en-US" i="1" smtClean="0"/>
          </a:p>
        </p:txBody>
      </p:sp>
      <p:pic>
        <p:nvPicPr>
          <p:cNvPr id="36868" name="Picture 4" descr="zy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27501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4953000" cy="1009650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mtClean="0"/>
              <a:t>Current and Voltage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1145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Power arriving in the primary circuit must equal power leaving the secondary circuit</a:t>
            </a:r>
          </a:p>
          <a:p>
            <a:pPr eaLnBrk="1" hangingPunct="1"/>
            <a:r>
              <a:rPr lang="en-US" altLang="en-US" sz="2400" smtClean="0"/>
              <a:t>Power is the product of voltage </a:t>
            </a:r>
            <a:r>
              <a:rPr lang="en-US" altLang="en-US" sz="2400" smtClean="0">
                <a:cs typeface="Times New Roman" panose="02020603050405020304" pitchFamily="18" charset="0"/>
              </a:rPr>
              <a:t>· current</a:t>
            </a:r>
          </a:p>
          <a:p>
            <a:pPr eaLnBrk="1" hangingPunct="1"/>
            <a:r>
              <a:rPr lang="en-US" altLang="en-US" sz="2400" smtClean="0">
                <a:cs typeface="Times New Roman" panose="02020603050405020304" pitchFamily="18" charset="0"/>
              </a:rPr>
              <a:t>A transformer can change the voltage and current while keeping power unchanged!</a:t>
            </a:r>
            <a:endParaRPr lang="en-US" altLang="en-US" sz="24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095375" y="3487738"/>
          <a:ext cx="328136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876240" imgH="482400" progId="Equation.3">
                  <p:embed/>
                </p:oleObj>
              </mc:Choice>
              <mc:Fallback>
                <p:oleObj name="Equation" r:id="rId3" imgW="8762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3487738"/>
                        <a:ext cx="3281363" cy="1806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838825" y="3282950"/>
          <a:ext cx="1493838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660240" imgH="939600" progId="Equation.3">
                  <p:embed/>
                </p:oleObj>
              </mc:Choice>
              <mc:Fallback>
                <p:oleObj name="Equation" r:id="rId5" imgW="66024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3282950"/>
                        <a:ext cx="1493838" cy="2125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62050" y="5715000"/>
            <a:ext cx="194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/>
              <a:t>P… power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/>
              <a:t>V … voltage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/>
              <a:t>I … current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76650" y="5715000"/>
            <a:ext cx="194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u="sng"/>
              <a:t>Subscripts: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/>
              <a:t>p … primary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/>
              <a:t>s …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57188" y="719138"/>
            <a:ext cx="84994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Your new lab top computer consumes 90 W of power and it runs with a voltage of 20 V.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The outlet delivers power at 120 volt.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What is in the little black box that is on your power cord?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What is the ratio of windings in this transformer?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What is the current in the primary circuit (outlet) and the secondary circuit (computer)?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9575" y="4498975"/>
            <a:ext cx="8253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0" y="4803775"/>
            <a:ext cx="289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u="sng"/>
              <a:t>1. question:</a:t>
            </a:r>
          </a:p>
          <a:p>
            <a:pPr eaLnBrk="1" hangingPunct="1"/>
            <a:r>
              <a:rPr lang="en-US" altLang="en-US" sz="2000"/>
              <a:t>A.  Step-up transformer</a:t>
            </a:r>
          </a:p>
          <a:p>
            <a:pPr eaLnBrk="1" hangingPunct="1"/>
            <a:r>
              <a:rPr lang="en-US" altLang="en-US" sz="2000"/>
              <a:t>B.  Step-down transformer</a:t>
            </a:r>
          </a:p>
          <a:p>
            <a:pPr eaLnBrk="1" hangingPunct="1"/>
            <a:r>
              <a:rPr lang="en-US" altLang="en-US" sz="2000"/>
              <a:t>C.  Battery</a:t>
            </a:r>
          </a:p>
          <a:p>
            <a:pPr eaLnBrk="1" hangingPunct="1"/>
            <a:r>
              <a:rPr lang="en-US" altLang="en-US" sz="2000"/>
              <a:t>D.  Light bulb</a:t>
            </a:r>
          </a:p>
          <a:p>
            <a:pPr eaLnBrk="1" hangingPunct="1"/>
            <a:r>
              <a:rPr lang="en-US" altLang="en-US" sz="2000"/>
              <a:t>E.  Magic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48025" y="4803775"/>
            <a:ext cx="2144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u="sng"/>
              <a:t>2. Ratio:</a:t>
            </a:r>
          </a:p>
          <a:p>
            <a:pPr eaLnBrk="1" hangingPunct="1"/>
            <a:r>
              <a:rPr lang="en-US" altLang="en-US" sz="2000"/>
              <a:t>A.  1:1</a:t>
            </a:r>
          </a:p>
          <a:p>
            <a:pPr eaLnBrk="1" hangingPunct="1"/>
            <a:r>
              <a:rPr lang="en-US" altLang="en-US" sz="2000"/>
              <a:t>B.  3:1</a:t>
            </a:r>
          </a:p>
          <a:p>
            <a:pPr eaLnBrk="1" hangingPunct="1"/>
            <a:r>
              <a:rPr lang="en-US" altLang="en-US" sz="2000"/>
              <a:t>C.  6:1</a:t>
            </a:r>
          </a:p>
          <a:p>
            <a:pPr eaLnBrk="1" hangingPunct="1"/>
            <a:r>
              <a:rPr lang="en-US" altLang="en-US" sz="2000"/>
              <a:t>D.  10:1</a:t>
            </a:r>
          </a:p>
          <a:p>
            <a:pPr eaLnBrk="1" hangingPunct="1"/>
            <a:r>
              <a:rPr lang="en-US" altLang="en-US" sz="2000"/>
              <a:t>E.  20:1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743575" y="4803775"/>
            <a:ext cx="34004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3. Current in secondary circuit:</a:t>
            </a:r>
          </a:p>
          <a:p>
            <a:pPr eaLnBrk="1" hangingPunct="1"/>
            <a:r>
              <a:rPr lang="en-US" altLang="en-US" sz="2000"/>
              <a:t>A.  1.5 A</a:t>
            </a:r>
          </a:p>
          <a:p>
            <a:pPr eaLnBrk="1" hangingPunct="1"/>
            <a:r>
              <a:rPr lang="en-US" altLang="en-US" sz="2000"/>
              <a:t>B.  2.5 A</a:t>
            </a:r>
          </a:p>
          <a:p>
            <a:pPr eaLnBrk="1" hangingPunct="1"/>
            <a:r>
              <a:rPr lang="en-US" altLang="en-US" sz="2000"/>
              <a:t>C.  3.5 A</a:t>
            </a:r>
          </a:p>
          <a:p>
            <a:pPr eaLnBrk="1" hangingPunct="1"/>
            <a:r>
              <a:rPr lang="en-US" altLang="en-US" sz="2000"/>
              <a:t>D.  4.5 A</a:t>
            </a:r>
          </a:p>
          <a:p>
            <a:pPr eaLnBrk="1" hangingPunct="1"/>
            <a:r>
              <a:rPr lang="en-US" altLang="en-US" sz="2000"/>
              <a:t>E.  5.5 A</a:t>
            </a:r>
          </a:p>
        </p:txBody>
      </p:sp>
      <p:sp>
        <p:nvSpPr>
          <p:cNvPr id="37895" name="Text Box 2"/>
          <p:cNvSpPr txBox="1">
            <a:spLocks noChangeArrowheads="1"/>
          </p:cNvSpPr>
          <p:nvPr/>
        </p:nvSpPr>
        <p:spPr bwMode="auto">
          <a:xfrm>
            <a:off x="449263" y="63500"/>
            <a:ext cx="3192462" cy="584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/>
              <a:t>i-clicker-3, -4, -5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Step Down Transformer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Fewer turns in secondary circuit</a:t>
            </a:r>
          </a:p>
          <a:p>
            <a:pPr eaLnBrk="1" hangingPunct="1"/>
            <a:r>
              <a:rPr lang="en-US" altLang="en-US" smtClean="0"/>
              <a:t>Smaller voltage rise</a:t>
            </a:r>
          </a:p>
          <a:p>
            <a:pPr eaLnBrk="1" hangingPunct="1"/>
            <a:r>
              <a:rPr lang="en-US" altLang="en-US" smtClean="0"/>
              <a:t>A larger current at low voltage flows in the secondary circuit</a:t>
            </a:r>
          </a:p>
        </p:txBody>
      </p:sp>
      <p:pic>
        <p:nvPicPr>
          <p:cNvPr id="38916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565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Step Up Transformer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turns in secondary circuit</a:t>
            </a:r>
          </a:p>
          <a:p>
            <a:pPr eaLnBrk="1" hangingPunct="1"/>
            <a:r>
              <a:rPr lang="en-US" altLang="en-US" smtClean="0"/>
              <a:t>Larger voltage rise</a:t>
            </a:r>
          </a:p>
          <a:p>
            <a:pPr eaLnBrk="1" hangingPunct="1"/>
            <a:r>
              <a:rPr lang="en-US" altLang="en-US" smtClean="0"/>
              <a:t>A smaller current at high voltage flows in the secondary circuit</a:t>
            </a:r>
          </a:p>
        </p:txBody>
      </p:sp>
      <p:pic>
        <p:nvPicPr>
          <p:cNvPr id="3994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89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nanowork\Desktop\Figrure 20-3-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4729" r="30803" b="4324"/>
          <a:stretch>
            <a:fillRect/>
          </a:stretch>
        </p:blipFill>
        <p:spPr bwMode="auto">
          <a:xfrm>
            <a:off x="674159" y="3849318"/>
            <a:ext cx="1181946" cy="2917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48890" y="162560"/>
            <a:ext cx="3978275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Magnetic field lines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014" y="1010140"/>
            <a:ext cx="887910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The </a:t>
            </a:r>
            <a:r>
              <a:rPr lang="en-US" altLang="en-US" sz="1800" dirty="0"/>
              <a:t>force one magnet exerts on an other can be described as the interaction between one magnet and the magnetic field of the other.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Can </a:t>
            </a:r>
            <a:r>
              <a:rPr lang="en-US" altLang="en-US" sz="1800" dirty="0"/>
              <a:t>draw magnetic field lines (see right)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The </a:t>
            </a:r>
            <a:r>
              <a:rPr lang="en-US" altLang="en-US" sz="1800" dirty="0"/>
              <a:t>direction of the magnetic field is tangent to a line at any point.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The </a:t>
            </a:r>
            <a:r>
              <a:rPr lang="en-US" altLang="en-US" sz="1800" dirty="0"/>
              <a:t>number of lines per unit area is proportional to the magnitude (strength of the field.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Outside </a:t>
            </a:r>
            <a:r>
              <a:rPr lang="en-US" altLang="en-US" sz="1800" dirty="0"/>
              <a:t>a magnet, lines point from the </a:t>
            </a:r>
            <a:r>
              <a:rPr lang="en-US" altLang="en-US" sz="1800" b="1" dirty="0"/>
              <a:t>North to the South</a:t>
            </a:r>
            <a:r>
              <a:rPr lang="en-US" altLang="en-US" sz="1800" dirty="0"/>
              <a:t> pole.  (The direction in which the North pole of a compass needle would point.  </a:t>
            </a:r>
            <a:r>
              <a:rPr lang="en-US" altLang="en-US" sz="1200" dirty="0" smtClean="0"/>
              <a:t>(Inside the field goes from South to North.)</a:t>
            </a:r>
            <a:endParaRPr lang="en-US" altLang="en-US" sz="1800" dirty="0"/>
          </a:p>
        </p:txBody>
      </p:sp>
      <p:pic>
        <p:nvPicPr>
          <p:cNvPr id="5" name="Picture 4" descr="29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3849318"/>
            <a:ext cx="5292090" cy="292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608263" cy="879475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i-clicker-5: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Electric power reaches the University via high voltage transmission lines. What fraction of the electric charges traveling on those transmission lines pass through this room?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About 1%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About 0.01%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Exactly 0.0%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nanowork\Desktop\Figrure 20-6-v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5820" r="19264" b="27602"/>
          <a:stretch>
            <a:fillRect/>
          </a:stretch>
        </p:blipFill>
        <p:spPr bwMode="auto">
          <a:xfrm>
            <a:off x="5788811" y="1382578"/>
            <a:ext cx="3233842" cy="41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3363" y="1382578"/>
            <a:ext cx="5023702" cy="43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400"/>
              </a:lnSpc>
              <a:buFontTx/>
              <a:buChar char="•"/>
            </a:pPr>
            <a:r>
              <a:rPr lang="en-US" altLang="en-US" sz="1800" dirty="0"/>
              <a:t>  The earth has a magnetic field.  Earth acts like a huge magnet in which the south pole of the earth’s magnet is north. (North pole of a compass needle points towards it.)</a:t>
            </a:r>
          </a:p>
          <a:p>
            <a:pPr>
              <a:lnSpc>
                <a:spcPts val="2400"/>
              </a:lnSpc>
              <a:buFontTx/>
              <a:buChar char="•"/>
            </a:pPr>
            <a:endParaRPr lang="en-US" altLang="en-US" sz="1800" dirty="0"/>
          </a:p>
          <a:p>
            <a:pPr>
              <a:lnSpc>
                <a:spcPts val="2400"/>
              </a:lnSpc>
              <a:buFontTx/>
              <a:buChar char="•"/>
            </a:pPr>
            <a:r>
              <a:rPr lang="en-US" altLang="en-US" sz="1800" dirty="0"/>
              <a:t>  Magnetic poles are not at geographic </a:t>
            </a:r>
            <a:r>
              <a:rPr lang="en-US" altLang="en-US" sz="1800" dirty="0" smtClean="0"/>
              <a:t>poles; </a:t>
            </a:r>
            <a:r>
              <a:rPr lang="en-US" altLang="en-US" sz="1800" dirty="0"/>
              <a:t>magnetic north pole is in Northern Canada.  It moves with about 64 miles/year toward Northern Russia.  Deviation between true north (rotation axis) and magnetic north is called </a:t>
            </a:r>
            <a:r>
              <a:rPr lang="en-US" altLang="en-US" sz="1800" b="1" dirty="0"/>
              <a:t>magnetic declination</a:t>
            </a:r>
            <a:r>
              <a:rPr lang="en-US" altLang="en-US" sz="1800" dirty="0"/>
              <a:t>.  </a:t>
            </a:r>
          </a:p>
          <a:p>
            <a:pPr>
              <a:lnSpc>
                <a:spcPts val="2400"/>
              </a:lnSpc>
              <a:buFontTx/>
              <a:buChar char="•"/>
            </a:pPr>
            <a:endParaRPr lang="en-US" altLang="en-US" sz="1800" dirty="0"/>
          </a:p>
          <a:p>
            <a:pPr>
              <a:lnSpc>
                <a:spcPts val="2400"/>
              </a:lnSpc>
              <a:buFontTx/>
              <a:buChar char="•"/>
            </a:pPr>
            <a:r>
              <a:rPr lang="en-US" altLang="en-US" sz="1800" dirty="0"/>
              <a:t>  The angle that the earth’s magnetic field makes with the horizontal at any point is referred to as the </a:t>
            </a:r>
            <a:r>
              <a:rPr lang="en-US" altLang="en-US" sz="1800" b="1" dirty="0"/>
              <a:t>angle of dip</a:t>
            </a:r>
            <a:r>
              <a:rPr lang="en-US" altLang="en-US" sz="1800" dirty="0"/>
              <a:t>.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3363" y="257175"/>
            <a:ext cx="8688929" cy="584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An aside: The earth as a magnet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38150" y="1146175"/>
            <a:ext cx="80438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 These are “permanent” magnets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   They are usually made out of steel, or other material that can retain the orientation of its magnetic domains for a long time. 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79425" y="306388"/>
            <a:ext cx="8075613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There are some materials that can be “permanently” magnetized.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6"/>
          <a:stretch>
            <a:fillRect/>
          </a:stretch>
        </p:blipFill>
        <p:spPr bwMode="auto">
          <a:xfrm>
            <a:off x="1023938" y="2994025"/>
            <a:ext cx="7289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049338" y="5613400"/>
            <a:ext cx="342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Not magnetized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962525" y="5659438"/>
            <a:ext cx="32242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Magnetized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(domains are aligned)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2" b="10797"/>
          <a:stretch>
            <a:fillRect/>
          </a:stretch>
        </p:blipFill>
        <p:spPr bwMode="auto">
          <a:xfrm>
            <a:off x="4495800" y="3547476"/>
            <a:ext cx="37338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/>
          <a:stretch>
            <a:fillRect/>
          </a:stretch>
        </p:blipFill>
        <p:spPr bwMode="auto">
          <a:xfrm>
            <a:off x="1066800" y="3166476"/>
            <a:ext cx="3197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33412" y="1076301"/>
            <a:ext cx="8016875" cy="168597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dirty="0">
                <a:latin typeface="+mn-lt"/>
              </a:rPr>
              <a:t> Currents produce Magnetic Fields</a:t>
            </a:r>
            <a:endParaRPr lang="en-US" altLang="en-US" u="sng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dirty="0">
                <a:latin typeface="+mn-lt"/>
              </a:rPr>
              <a:t> Direction of current determines direction of magnet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dirty="0">
                <a:latin typeface="+mn-lt"/>
              </a:rPr>
              <a:t> Not permanent: current is off </a:t>
            </a:r>
            <a:r>
              <a:rPr lang="en-US" altLang="en-US" dirty="0">
                <a:latin typeface="+mn-lt"/>
                <a:sym typeface="Wingdings" panose="05000000000000000000" pitchFamily="2" charset="2"/>
              </a:rPr>
              <a:t> magnet is gone</a:t>
            </a:r>
            <a:endParaRPr lang="en-US" altLang="en-US" dirty="0">
              <a:latin typeface="+mn-lt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28649" y="193290"/>
            <a:ext cx="8158511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Demo: An electromagnet</a:t>
            </a:r>
            <a:endParaRPr lang="en-US" altLang="en-US" sz="2000" dirty="0"/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817563" y="5384102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+</a:t>
            </a:r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806450" y="3742627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-</a:t>
            </a:r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4776788" y="5428552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-</a:t>
            </a:r>
          </a:p>
        </p:txBody>
      </p:sp>
      <p:sp>
        <p:nvSpPr>
          <p:cNvPr id="12297" name="Text Box 17"/>
          <p:cNvSpPr txBox="1">
            <a:spLocks noChangeArrowheads="1"/>
          </p:cNvSpPr>
          <p:nvPr/>
        </p:nvSpPr>
        <p:spPr bwMode="auto">
          <a:xfrm>
            <a:off x="4641850" y="388709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nanowork\Desktop\Figrure 20-11&amp;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7" t="17006" r="35629" b="16121"/>
          <a:stretch>
            <a:fillRect/>
          </a:stretch>
        </p:blipFill>
        <p:spPr bwMode="auto">
          <a:xfrm>
            <a:off x="670058" y="3524737"/>
            <a:ext cx="3826495" cy="313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201613"/>
            <a:ext cx="9144000" cy="523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Magnetic field produced from current through a wire loop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1625" y="954088"/>
            <a:ext cx="8518525" cy="18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We </a:t>
            </a:r>
            <a:r>
              <a:rPr lang="en-US" altLang="en-US" sz="2000" dirty="0"/>
              <a:t>use </a:t>
            </a:r>
            <a:r>
              <a:rPr lang="en-US" altLang="en-US" sz="2000" u="sng" dirty="0"/>
              <a:t>right hand rule</a:t>
            </a:r>
            <a:r>
              <a:rPr lang="en-US" altLang="en-US" sz="2000" dirty="0"/>
              <a:t> to find direction of field. Align thumb with current (positive charges) </a:t>
            </a:r>
            <a:r>
              <a:rPr lang="en-US" altLang="en-US" sz="2000" dirty="0">
                <a:sym typeface="Wingdings" panose="05000000000000000000" pitchFamily="2" charset="2"/>
              </a:rPr>
              <a:t> fingers point in direction of field (North to South).</a:t>
            </a:r>
            <a:endParaRPr lang="en-US" altLang="en-US" sz="2000" dirty="0"/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higher the current and the more coils we have, the stronger the field (magnet)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35980" y="4737413"/>
            <a:ext cx="620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07263" y="4706938"/>
            <a:ext cx="620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S</a:t>
            </a:r>
          </a:p>
        </p:txBody>
      </p:sp>
      <p:pic>
        <p:nvPicPr>
          <p:cNvPr id="13319" name="Picture 7" descr="C:\Documents and Settings\nanowork\Desktop\Figrure 20-11&amp;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5" t="30399" r="5318" b="29941"/>
          <a:stretch>
            <a:fillRect/>
          </a:stretch>
        </p:blipFill>
        <p:spPr bwMode="auto">
          <a:xfrm>
            <a:off x="5888457" y="3269422"/>
            <a:ext cx="2780177" cy="29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55973" y="5014421"/>
            <a:ext cx="435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383333" y="5014421"/>
            <a:ext cx="570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S</a:t>
            </a:r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6102350" y="53292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-</a:t>
            </a:r>
          </a:p>
        </p:txBody>
      </p:sp>
      <p:sp>
        <p:nvSpPr>
          <p:cNvPr id="13323" name="Text Box 17"/>
          <p:cNvSpPr txBox="1">
            <a:spLocks noChangeArrowheads="1"/>
          </p:cNvSpPr>
          <p:nvPr/>
        </p:nvSpPr>
        <p:spPr bwMode="auto">
          <a:xfrm>
            <a:off x="6057900" y="44783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18" y="989762"/>
            <a:ext cx="2605087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626817" y="1648793"/>
            <a:ext cx="1915909" cy="10772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Helvetica" panose="020B0604020202020204" pitchFamily="34" charset="0"/>
              </a:rPr>
              <a:t>No Core!</a:t>
            </a:r>
          </a:p>
          <a:p>
            <a:pPr algn="ctr"/>
            <a:r>
              <a:rPr lang="en-US" altLang="en-US" sz="3200" b="1" i="1" dirty="0">
                <a:solidFill>
                  <a:srgbClr val="FF3300"/>
                </a:solidFill>
                <a:latin typeface="Helvetica" panose="020B0604020202020204" pitchFamily="34" charset="0"/>
              </a:rPr>
              <a:t>Weak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626817" y="4501312"/>
            <a:ext cx="2253757" cy="10772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Helvetica" panose="020B0604020202020204" pitchFamily="34" charset="0"/>
              </a:rPr>
              <a:t>With Core!</a:t>
            </a:r>
          </a:p>
          <a:p>
            <a:pPr algn="ctr"/>
            <a:r>
              <a:rPr lang="en-US" altLang="en-US" sz="3200" b="1" i="1" dirty="0">
                <a:solidFill>
                  <a:srgbClr val="FF3300"/>
                </a:solidFill>
                <a:latin typeface="Helvetica" panose="020B0604020202020204" pitchFamily="34" charset="0"/>
              </a:rPr>
              <a:t>Strong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0" y="215207"/>
            <a:ext cx="9144000" cy="57996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dirty="0">
                <a:latin typeface="+mj-lt"/>
              </a:rPr>
              <a:t>Effect of </a:t>
            </a:r>
            <a:r>
              <a:rPr lang="en-US" altLang="en-US" dirty="0" smtClean="0">
                <a:latin typeface="+mj-lt"/>
              </a:rPr>
              <a:t>Core:  Aligned </a:t>
            </a:r>
            <a:r>
              <a:rPr lang="en-US" altLang="en-US" dirty="0">
                <a:latin typeface="+mj-lt"/>
              </a:rPr>
              <a:t>magnets create LARGE magnetic field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00735"/>
              </p:ext>
            </p:extLst>
          </p:nvPr>
        </p:nvGraphicFramePr>
        <p:xfrm>
          <a:off x="1692210" y="3994314"/>
          <a:ext cx="960021" cy="226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PhotoPaint.Image.10" r:id="rId4" imgW="1612698" imgH="3796825" progId="CorelPhotoPaint.Image.10">
                  <p:embed/>
                </p:oleObj>
              </mc:Choice>
              <mc:Fallback>
                <p:oleObj name="CorelPhotoPaint.Image.10" r:id="rId4" imgW="1612698" imgH="3796825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10" y="3994314"/>
                        <a:ext cx="960021" cy="2260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18445" y="5734066"/>
            <a:ext cx="11031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latin typeface="Helvetica" panose="020B0604020202020204" pitchFamily="34" charset="0"/>
              </a:rPr>
              <a:t>Current off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29396" y="4465224"/>
            <a:ext cx="1092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latin typeface="Helvetica" panose="020B0604020202020204" pitchFamily="34" charset="0"/>
              </a:rPr>
              <a:t>Current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49970</TotalTime>
  <Words>2210</Words>
  <Application>Microsoft Office PowerPoint</Application>
  <PresentationFormat>On-screen Show (4:3)</PresentationFormat>
  <Paragraphs>323</Paragraphs>
  <Slides>40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Unicode MS</vt:lpstr>
      <vt:lpstr>Helvetica</vt:lpstr>
      <vt:lpstr>Symbol</vt:lpstr>
      <vt:lpstr>Times New Roman</vt:lpstr>
      <vt:lpstr>Wingdings</vt:lpstr>
      <vt:lpstr>Default Design</vt:lpstr>
      <vt:lpstr>Equation</vt:lpstr>
      <vt:lpstr>CorelPhotoPaint.Image.10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i-clicker-1</vt:lpstr>
      <vt:lpstr>PowerPoint Presentation</vt:lpstr>
      <vt:lpstr>PowerPoint Presentation</vt:lpstr>
      <vt:lpstr>PowerPoint Presentation</vt:lpstr>
      <vt:lpstr>PowerPoint Presentation</vt:lpstr>
      <vt:lpstr>Electric circuit with a resistor</vt:lpstr>
      <vt:lpstr>Ohm’s Law</vt:lpstr>
      <vt:lpstr>PowerPoint Presentation</vt:lpstr>
      <vt:lpstr>Power in Ohmic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Observations About Power Distr.</vt:lpstr>
      <vt:lpstr>Power Transmission</vt:lpstr>
      <vt:lpstr>Voltage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Transformer</vt:lpstr>
      <vt:lpstr>Current and Voltage</vt:lpstr>
      <vt:lpstr>PowerPoint Presentation</vt:lpstr>
      <vt:lpstr>Step Down Transformer</vt:lpstr>
      <vt:lpstr>Step Up Transformer</vt:lpstr>
      <vt:lpstr>i-clicker-5:</vt:lpstr>
    </vt:vector>
  </TitlesOfParts>
  <Company>WFU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</dc:creator>
  <cp:lastModifiedBy>Guthold, Martin</cp:lastModifiedBy>
  <cp:revision>282</cp:revision>
  <cp:lastPrinted>2019-04-16T15:31:24Z</cp:lastPrinted>
  <dcterms:created xsi:type="dcterms:W3CDTF">2002-01-17T14:34:39Z</dcterms:created>
  <dcterms:modified xsi:type="dcterms:W3CDTF">2019-04-18T15:01:20Z</dcterms:modified>
</cp:coreProperties>
</file>