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312" r:id="rId3"/>
    <p:sldId id="261" r:id="rId4"/>
    <p:sldId id="307" r:id="rId5"/>
    <p:sldId id="308" r:id="rId6"/>
    <p:sldId id="277" r:id="rId7"/>
    <p:sldId id="278" r:id="rId8"/>
    <p:sldId id="279" r:id="rId9"/>
    <p:sldId id="309" r:id="rId10"/>
    <p:sldId id="281" r:id="rId11"/>
    <p:sldId id="283" r:id="rId12"/>
    <p:sldId id="282" r:id="rId13"/>
    <p:sldId id="310" r:id="rId14"/>
    <p:sldId id="262" r:id="rId15"/>
    <p:sldId id="284" r:id="rId16"/>
    <p:sldId id="295" r:id="rId17"/>
    <p:sldId id="302" r:id="rId18"/>
    <p:sldId id="301" r:id="rId19"/>
    <p:sldId id="311" r:id="rId20"/>
    <p:sldId id="303" r:id="rId21"/>
    <p:sldId id="305" r:id="rId22"/>
    <p:sldId id="306" r:id="rId23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 snapToGrid="0">
      <p:cViewPr varScale="1">
        <p:scale>
          <a:sx n="52" d="100"/>
          <a:sy n="52" d="100"/>
        </p:scale>
        <p:origin x="1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69BA4FBE-886C-4633-A147-DA8BEB9C4A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9313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4363"/>
            <a:ext cx="51530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FF0DDC15-6556-486D-B9E7-2701453A10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D24F0C-8BDC-42AF-9557-20C7F679CD6D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662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b="1" smtClean="0"/>
              <a:t>Demonstration: Drop Ball</a:t>
            </a:r>
          </a:p>
          <a:p>
            <a:pPr eaLnBrk="1" hangingPunct="1">
              <a:buFontTx/>
              <a:buChar char="•"/>
            </a:pPr>
            <a:r>
              <a:rPr lang="en-US" altLang="en-US" b="1" smtClean="0"/>
              <a:t>Demonstration: Toss Ball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C60224-D27B-4835-B890-D97B0696356A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b="1" smtClean="0"/>
              <a:t>Demonstration: Drop a Ball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D012E2F-90F3-428D-976A-AFA0CA1AABA5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5863" y="696913"/>
            <a:ext cx="4659312" cy="34940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1" tIns="46656" rIns="93311" bIns="46656"/>
          <a:lstStyle/>
          <a:p>
            <a:pPr eaLnBrk="1" hangingPunct="1"/>
            <a:r>
              <a:rPr lang="en-US" altLang="en-US" smtClean="0"/>
              <a:t>Draw on board the components of vector as the trajectory changes. Point out that we need to keep the ball in the air!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F7DC8-F162-4D29-8A7A-549B24CFE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11A82-A922-457C-A8CC-F125DD52B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7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EF94C-4DE5-4C08-88F5-A8BCB3F06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5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AD309-F2FF-4ACB-94BF-194C356DC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16706-B07D-41BB-B347-168A0281D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64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28DE9-5180-45D7-BC65-0A13C63CA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69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8D798-DD9C-499C-9467-ACE022D4A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93C40-D025-42E7-823B-2A396AD33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37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71997-4BAE-43C6-9BED-692DF2714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0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952AE-436D-4FBD-8CDF-CB46DD291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09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B012-69D5-422F-B69E-1D9CE3184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23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B4A4B6-2F18-4DDF-A641-C3FEF356B6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98525" y="354013"/>
            <a:ext cx="7407275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/>
              <a:t>Chapter 1:  The laws of motion, Part I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/>
              <a:t>First two chapters: Introduce the “language of physics”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/>
              <a:t>Subsequent chapters: Explore objects and underlying physical concepts</a:t>
            </a:r>
            <a:endParaRPr lang="en-US" altLang="en-US" sz="18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" y="2133600"/>
            <a:ext cx="8991600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/>
              <a:t>  Reading assignment for today: 		Chapter </a:t>
            </a:r>
            <a:r>
              <a:rPr lang="en-US" altLang="en-US" dirty="0" smtClean="0"/>
              <a:t>1.2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/>
              <a:t> </a:t>
            </a:r>
            <a:r>
              <a:rPr lang="en-US" altLang="en-US" dirty="0" smtClean="0"/>
              <a:t> Also purchase book, lab manual and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-clicker (or REEF)</a:t>
            </a:r>
            <a:endParaRPr lang="en-US" altLang="en-US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/>
              <a:t>  </a:t>
            </a:r>
            <a:r>
              <a:rPr lang="en-US" altLang="en-US" u="sng" dirty="0"/>
              <a:t>Homework </a:t>
            </a:r>
            <a:r>
              <a:rPr lang="en-US" altLang="en-US" u="sng" dirty="0" smtClean="0"/>
              <a:t>1.2</a:t>
            </a:r>
            <a:r>
              <a:rPr lang="en-US" altLang="en-US" dirty="0" smtClean="0"/>
              <a:t>:    </a:t>
            </a:r>
            <a:endParaRPr lang="en-US" altLang="en-US" dirty="0"/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en-US" altLang="en-US" dirty="0"/>
              <a:t>  due </a:t>
            </a:r>
            <a:r>
              <a:rPr lang="en-US" altLang="en-US" b="1" dirty="0"/>
              <a:t>Thursday, Jan. </a:t>
            </a:r>
            <a:r>
              <a:rPr lang="en-US" altLang="en-US" b="1" dirty="0" smtClean="0"/>
              <a:t>24 </a:t>
            </a:r>
            <a:r>
              <a:rPr lang="en-US" altLang="en-US" dirty="0"/>
              <a:t>in class: 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	Exercises: 14, 15, 18, 19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	Problem: 3, 4, 5, 6, 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242888"/>
            <a:ext cx="7678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latin typeface="Helvetica" panose="020B0604020202020204" pitchFamily="34" charset="0"/>
              </a:rPr>
              <a:t>How can we quantitatively describe motion?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406525" y="4267200"/>
            <a:ext cx="3403600" cy="8318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Helvetica" panose="020B0604020202020204" pitchFamily="34" charset="0"/>
              </a:rPr>
              <a:t>Position:   </a:t>
            </a:r>
          </a:p>
          <a:p>
            <a:r>
              <a:rPr lang="en-US" altLang="en-US" b="1">
                <a:latin typeface="Helvetica" panose="020B0604020202020204" pitchFamily="34" charset="0"/>
              </a:rPr>
              <a:t>x = x</a:t>
            </a:r>
            <a:r>
              <a:rPr lang="en-US" altLang="en-US" b="1" baseline="-25000">
                <a:latin typeface="Helvetica" panose="020B0604020202020204" pitchFamily="34" charset="0"/>
              </a:rPr>
              <a:t>0</a:t>
            </a:r>
            <a:r>
              <a:rPr lang="en-US" altLang="en-US" b="1">
                <a:latin typeface="Helvetica" panose="020B0604020202020204" pitchFamily="34" charset="0"/>
              </a:rPr>
              <a:t> + v</a:t>
            </a:r>
            <a:r>
              <a:rPr lang="en-US" altLang="en-US" b="1" baseline="-25000">
                <a:latin typeface="Helvetica" panose="020B0604020202020204" pitchFamily="34" charset="0"/>
              </a:rPr>
              <a:t>0</a:t>
            </a:r>
            <a:r>
              <a:rPr lang="en-US" altLang="en-US" b="1">
                <a:latin typeface="Helvetica" panose="020B0604020202020204" pitchFamily="34" charset="0"/>
              </a:rPr>
              <a:t> t + 1/2  a • t</a:t>
            </a:r>
            <a:r>
              <a:rPr lang="en-US" altLang="en-US" b="1" baseline="30000">
                <a:latin typeface="Helvetica" panose="020B0604020202020204" pitchFamily="34" charset="0"/>
              </a:rPr>
              <a:t>2</a:t>
            </a:r>
            <a:endParaRPr lang="en-US" altLang="en-US" b="1">
              <a:latin typeface="Helvetica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462838" cy="8318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Helvetica" panose="020B0604020202020204" pitchFamily="34" charset="0"/>
              </a:rPr>
              <a:t>    Velocity = starting velocity + acceleration x time</a:t>
            </a:r>
          </a:p>
          <a:p>
            <a:r>
              <a:rPr lang="en-US" altLang="en-US" b="1">
                <a:latin typeface="Helvetica" panose="020B0604020202020204" pitchFamily="34" charset="0"/>
              </a:rPr>
              <a:t>               v  = v</a:t>
            </a:r>
            <a:r>
              <a:rPr lang="en-US" altLang="en-US" b="1" baseline="-25000">
                <a:latin typeface="Helvetica" panose="020B0604020202020204" pitchFamily="34" charset="0"/>
              </a:rPr>
              <a:t>0   </a:t>
            </a:r>
            <a:r>
              <a:rPr lang="en-US" altLang="en-US" b="1">
                <a:latin typeface="Helvetica" panose="020B0604020202020204" pitchFamily="34" charset="0"/>
              </a:rPr>
              <a:t>+  a • 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16138" y="889000"/>
            <a:ext cx="43830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Helvetica" panose="020B0604020202020204" pitchFamily="34" charset="0"/>
              </a:rPr>
              <a:t>Motion with constant acceleration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/>
              <a:t>1. Velocity</a:t>
            </a:r>
            <a:r>
              <a:rPr lang="en-US" altLang="en-US"/>
              <a:t>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4525" y="3733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/>
              <a:t>2. Position: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981200" y="5410200"/>
            <a:ext cx="5105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0</a:t>
            </a:r>
            <a:r>
              <a:rPr lang="en-US" altLang="en-US"/>
              <a:t>… starting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0</a:t>
            </a:r>
            <a:r>
              <a:rPr lang="en-US" altLang="en-US"/>
              <a:t>… starting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981075"/>
            <a:ext cx="4706937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73050" y="4940300"/>
            <a:ext cx="41211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3. Position changes rapidly</a:t>
            </a:r>
          </a:p>
          <a:p>
            <a:pPr algn="ctr"/>
            <a:r>
              <a:rPr lang="en-US" altLang="en-US" b="1">
                <a:latin typeface="Helvetica" panose="020B0604020202020204" pitchFamily="34" charset="0"/>
              </a:rPr>
              <a:t>x = x</a:t>
            </a:r>
            <a:r>
              <a:rPr lang="en-US" altLang="en-US" b="1" baseline="-25000">
                <a:latin typeface="Helvetica" panose="020B0604020202020204" pitchFamily="34" charset="0"/>
              </a:rPr>
              <a:t>0</a:t>
            </a:r>
            <a:r>
              <a:rPr lang="en-US" altLang="en-US" b="1">
                <a:latin typeface="Helvetica" panose="020B0604020202020204" pitchFamily="34" charset="0"/>
              </a:rPr>
              <a:t> + v</a:t>
            </a:r>
            <a:r>
              <a:rPr lang="en-US" altLang="en-US" b="1" baseline="-25000">
                <a:latin typeface="Helvetica" panose="020B0604020202020204" pitchFamily="34" charset="0"/>
              </a:rPr>
              <a:t>0</a:t>
            </a:r>
            <a:r>
              <a:rPr lang="en-US" altLang="en-US" b="1">
                <a:latin typeface="Helvetica" panose="020B0604020202020204" pitchFamily="34" charset="0"/>
              </a:rPr>
              <a:t>t + 1/2 gt</a:t>
            </a:r>
            <a:r>
              <a:rPr lang="en-US" altLang="en-US" b="1" baseline="30000">
                <a:latin typeface="Helvetica" panose="020B0604020202020204" pitchFamily="34" charset="0"/>
              </a:rPr>
              <a:t>2</a:t>
            </a:r>
            <a:endParaRPr lang="en-US" altLang="en-US" b="1">
              <a:latin typeface="Helvetica" panose="020B0604020202020204" pitchFamily="34" charset="0"/>
            </a:endParaRPr>
          </a:p>
          <a:p>
            <a:pPr algn="ctr"/>
            <a:r>
              <a:rPr lang="en-US" altLang="en-US" b="1">
                <a:latin typeface="Helvetica" panose="020B0604020202020204" pitchFamily="34" charset="0"/>
              </a:rPr>
              <a:t>with x</a:t>
            </a:r>
            <a:r>
              <a:rPr lang="en-US" altLang="en-US" b="1" baseline="-25000">
                <a:latin typeface="Helvetica" panose="020B0604020202020204" pitchFamily="34" charset="0"/>
              </a:rPr>
              <a:t>0</a:t>
            </a:r>
            <a:r>
              <a:rPr lang="en-US" altLang="en-US" b="1">
                <a:latin typeface="Helvetica" panose="020B0604020202020204" pitchFamily="34" charset="0"/>
              </a:rPr>
              <a:t> = 0 and v</a:t>
            </a:r>
            <a:r>
              <a:rPr lang="en-US" altLang="en-US" b="1" baseline="-25000">
                <a:latin typeface="Helvetica" panose="020B0604020202020204" pitchFamily="34" charset="0"/>
              </a:rPr>
              <a:t>0</a:t>
            </a:r>
            <a:r>
              <a:rPr lang="en-US" altLang="en-US" b="1">
                <a:latin typeface="Helvetica" panose="020B0604020202020204" pitchFamily="34" charset="0"/>
              </a:rPr>
              <a:t> = 0</a:t>
            </a:r>
          </a:p>
          <a:p>
            <a:pPr algn="ctr"/>
            <a:r>
              <a:rPr lang="en-US" altLang="en-US" b="1">
                <a:latin typeface="Helvetica" panose="020B0604020202020204" pitchFamily="34" charset="0"/>
              </a:rPr>
              <a:t>we have </a:t>
            </a:r>
          </a:p>
          <a:p>
            <a:pPr algn="ctr"/>
            <a:r>
              <a:rPr lang="en-US" altLang="en-US" b="1">
                <a:latin typeface="Helvetica" panose="020B0604020202020204" pitchFamily="34" charset="0"/>
              </a:rPr>
              <a:t>x = 0.5•(</a:t>
            </a:r>
            <a:r>
              <a:rPr lang="en-US" altLang="en-US" b="1">
                <a:solidFill>
                  <a:srgbClr val="009900"/>
                </a:solidFill>
                <a:latin typeface="Helvetica" panose="020B0604020202020204" pitchFamily="34" charset="0"/>
              </a:rPr>
              <a:t>-9.8</a:t>
            </a:r>
            <a:r>
              <a:rPr lang="en-US" altLang="en-US" b="1">
                <a:latin typeface="Helvetica" panose="020B0604020202020204" pitchFamily="34" charset="0"/>
              </a:rPr>
              <a:t> </a:t>
            </a:r>
            <a:r>
              <a:rPr lang="en-US" altLang="en-US" sz="1600" b="1">
                <a:solidFill>
                  <a:srgbClr val="009900"/>
                </a:solidFill>
                <a:latin typeface="Helvetica" panose="020B0604020202020204" pitchFamily="34" charset="0"/>
              </a:rPr>
              <a:t>m/s</a:t>
            </a:r>
            <a:r>
              <a:rPr lang="en-US" altLang="en-US" sz="1600" b="1" baseline="30000">
                <a:solidFill>
                  <a:srgbClr val="009900"/>
                </a:solidFill>
                <a:latin typeface="Helvetica" panose="020B0604020202020204" pitchFamily="34" charset="0"/>
              </a:rPr>
              <a:t>2</a:t>
            </a: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b="1">
                <a:latin typeface="Helvetica" panose="020B0604020202020204" pitchFamily="34" charset="0"/>
              </a:rPr>
              <a:t>) •</a:t>
            </a:r>
            <a:r>
              <a:rPr lang="en-US" altLang="en-US" b="1" baseline="30000">
                <a:latin typeface="Helvetica" panose="020B0604020202020204" pitchFamily="34" charset="0"/>
              </a:rPr>
              <a:t> </a:t>
            </a:r>
            <a:r>
              <a:rPr lang="en-US" altLang="en-US" b="1">
                <a:latin typeface="Helvetica" panose="020B0604020202020204" pitchFamily="34" charset="0"/>
              </a:rPr>
              <a:t>t</a:t>
            </a:r>
            <a:r>
              <a:rPr lang="en-US" altLang="en-US" b="1" baseline="30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2365375"/>
            <a:ext cx="34242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2. Velocity increases</a:t>
            </a:r>
          </a:p>
          <a:p>
            <a:pPr algn="ctr"/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v = v</a:t>
            </a:r>
            <a:r>
              <a:rPr lang="en-US" altLang="en-US" b="1" baseline="-25000">
                <a:solidFill>
                  <a:schemeClr val="accent2"/>
                </a:solidFill>
                <a:latin typeface="Helvetica" panose="020B0604020202020204" pitchFamily="34" charset="0"/>
              </a:rPr>
              <a:t>0</a:t>
            </a: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 + g•t</a:t>
            </a:r>
          </a:p>
          <a:p>
            <a:pPr algn="ctr"/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But  v</a:t>
            </a:r>
            <a:r>
              <a:rPr lang="en-US" altLang="en-US" b="1" baseline="-25000">
                <a:solidFill>
                  <a:schemeClr val="accent2"/>
                </a:solidFill>
                <a:latin typeface="Helvetica" panose="020B0604020202020204" pitchFamily="34" charset="0"/>
              </a:rPr>
              <a:t>0</a:t>
            </a: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 = 0 </a:t>
            </a:r>
          </a:p>
          <a:p>
            <a:pPr algn="ctr"/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because ball released from rest so</a:t>
            </a:r>
          </a:p>
          <a:p>
            <a:pPr algn="ctr"/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v = </a:t>
            </a:r>
            <a:r>
              <a:rPr lang="en-US" altLang="en-US" b="1">
                <a:solidFill>
                  <a:srgbClr val="009900"/>
                </a:solidFill>
                <a:latin typeface="Helvetica" panose="020B0604020202020204" pitchFamily="34" charset="0"/>
              </a:rPr>
              <a:t>- 9.8</a:t>
            </a: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600" b="1">
                <a:solidFill>
                  <a:schemeClr val="accent2"/>
                </a:solidFill>
                <a:latin typeface="Helvetica" panose="020B0604020202020204" pitchFamily="34" charset="0"/>
              </a:rPr>
              <a:t>m/s</a:t>
            </a:r>
            <a:r>
              <a:rPr lang="en-US" altLang="en-US" sz="1600" b="1" baseline="30000">
                <a:solidFill>
                  <a:schemeClr val="accent2"/>
                </a:solidFill>
                <a:latin typeface="Helvetica" panose="020B0604020202020204" pitchFamily="34" charset="0"/>
              </a:rPr>
              <a:t>2</a:t>
            </a: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 • 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838200"/>
            <a:ext cx="229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u="sng">
                <a:latin typeface="Helvetica" panose="020B0604020202020204" pitchFamily="34" charset="0"/>
              </a:rPr>
              <a:t>Quantitatively</a:t>
            </a:r>
            <a:r>
              <a:rPr lang="en-US" altLang="en-US" b="1">
                <a:latin typeface="Helvetica" panose="020B0604020202020204" pitchFamily="34" charset="0"/>
              </a:rPr>
              <a:t>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4788" y="1336675"/>
            <a:ext cx="4044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9900"/>
                </a:solidFill>
                <a:latin typeface="Helvetica" panose="020B0604020202020204" pitchFamily="34" charset="0"/>
              </a:rPr>
              <a:t>1. Acceleration is constant</a:t>
            </a:r>
          </a:p>
          <a:p>
            <a:pPr algn="ctr"/>
            <a:r>
              <a:rPr lang="en-US" altLang="en-US" b="1">
                <a:solidFill>
                  <a:srgbClr val="009900"/>
                </a:solidFill>
                <a:latin typeface="Helvetica" panose="020B0604020202020204" pitchFamily="34" charset="0"/>
              </a:rPr>
              <a:t>a = g = - 9.8 m/s</a:t>
            </a:r>
            <a:r>
              <a:rPr lang="en-US" altLang="en-US" b="1" baseline="30000">
                <a:solidFill>
                  <a:srgbClr val="009900"/>
                </a:solidFill>
                <a:latin typeface="Helvetica" panose="020B0604020202020204" pitchFamily="34" charset="0"/>
              </a:rPr>
              <a:t>2</a:t>
            </a:r>
            <a:endParaRPr lang="en-US" altLang="en-US" b="1">
              <a:latin typeface="Helvetica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543800" y="831850"/>
            <a:ext cx="1524000" cy="5921375"/>
          </a:xfrm>
          <a:prstGeom prst="rect">
            <a:avLst/>
          </a:prstGeom>
          <a:solidFill>
            <a:srgbClr val="009900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91250" y="849313"/>
            <a:ext cx="1243013" cy="5921375"/>
          </a:xfrm>
          <a:prstGeom prst="rect">
            <a:avLst/>
          </a:prstGeom>
          <a:solidFill>
            <a:schemeClr val="accent2">
              <a:alpha val="50195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b="1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971800" y="76200"/>
            <a:ext cx="2667000" cy="52863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A dropping 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2971800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Black board examples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2608263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If it takes you 1.4 s to reach the water from a 10 m platform, how fast will you go just before you enter the water? 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/>
              <a:t>How far will you fall during a 5-second free fall?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09600"/>
            <a:ext cx="54864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 Falling Ball, Part 2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85800" y="2514600"/>
            <a:ext cx="77724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A falling ball can start by heading upward!</a:t>
            </a:r>
            <a:endParaRPr lang="en-US" altLang="en-US" sz="2800"/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Velocity starts in the upward direction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Velocity becomes less and less upward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Altitude increases at an ever slower rate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At some point, velocity is momentarily zero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Velocity becomes more and more downward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Altitude decreases at ever faster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66900" y="334963"/>
            <a:ext cx="573405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err="1">
                <a:solidFill>
                  <a:schemeClr val="tx2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tx2"/>
                </a:solidFill>
                <a:latin typeface="+mj-lt"/>
              </a:rPr>
              <a:t>-clicker question-3: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1908175"/>
            <a:ext cx="85375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You have the ability to throw a rock with a speed of 30 m/s (67 mi/h). </a:t>
            </a:r>
          </a:p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In order to break the ice of a pond, do you throw the rock up or down?*</a:t>
            </a:r>
          </a:p>
          <a:p>
            <a:pPr eaLnBrk="0" hangingPunct="0">
              <a:defRPr/>
            </a:pPr>
            <a:endParaRPr lang="en-US" sz="3200" b="1" dirty="0">
              <a:latin typeface="+mj-lt"/>
            </a:endParaRPr>
          </a:p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a. Straight up</a:t>
            </a:r>
          </a:p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b. Straight down</a:t>
            </a:r>
          </a:p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c. Doesn’t matter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88" y="6137275"/>
            <a:ext cx="7737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j-lt"/>
              </a:rPr>
              <a:t>* We are ignoring friction, drag, buoyant force, same release  height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538"/>
            <a:ext cx="44545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840413" y="80963"/>
            <a:ext cx="1243012" cy="5921375"/>
          </a:xfrm>
          <a:prstGeom prst="rect">
            <a:avLst/>
          </a:prstGeom>
          <a:solidFill>
            <a:schemeClr val="accent2">
              <a:alpha val="50195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b="1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077075" y="76200"/>
            <a:ext cx="1524000" cy="5921375"/>
          </a:xfrm>
          <a:prstGeom prst="rect">
            <a:avLst/>
          </a:prstGeom>
          <a:solidFill>
            <a:srgbClr val="009900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371600" y="515938"/>
            <a:ext cx="2286000" cy="10763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Throwing a ball upward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3048000" cy="24749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Note that the up and down motions are symmetric!!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It takes the same time to go up as it does to come back down.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84"/>
          <a:stretch>
            <a:fillRect/>
          </a:stretch>
        </p:blipFill>
        <p:spPr bwMode="auto">
          <a:xfrm>
            <a:off x="1431925" y="1296988"/>
            <a:ext cx="2711450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82763" y="166688"/>
            <a:ext cx="557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Throwing a ball straight up and down</a:t>
            </a:r>
          </a:p>
        </p:txBody>
      </p:sp>
      <p:pic>
        <p:nvPicPr>
          <p:cNvPr id="19460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53"/>
          <a:stretch>
            <a:fillRect/>
          </a:stretch>
        </p:blipFill>
        <p:spPr bwMode="auto">
          <a:xfrm>
            <a:off x="4279900" y="695325"/>
            <a:ext cx="2824163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1813" y="2690813"/>
            <a:ext cx="151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3300"/>
                </a:solidFill>
                <a:latin typeface="Helvetica" panose="020B0604020202020204" pitchFamily="34" charset="0"/>
              </a:rPr>
              <a:t>Going up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005638" y="264477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3300"/>
                </a:solidFill>
                <a:latin typeface="Helvetica" panose="020B0604020202020204" pitchFamily="34" charset="0"/>
              </a:rPr>
              <a:t>Going down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3154363" y="5268913"/>
            <a:ext cx="0" cy="434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6029325" y="5249863"/>
            <a:ext cx="0" cy="434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 flipV="1">
            <a:off x="3162300" y="1998663"/>
            <a:ext cx="0" cy="212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 flipV="1">
            <a:off x="3152775" y="3375025"/>
            <a:ext cx="0" cy="323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026150" y="2054225"/>
            <a:ext cx="12700" cy="2254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6027738" y="3417888"/>
            <a:ext cx="0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ChangeArrowheads="1"/>
          </p:cNvSpPr>
          <p:nvPr/>
        </p:nvSpPr>
        <p:spPr bwMode="auto">
          <a:xfrm>
            <a:off x="152400" y="228600"/>
            <a:ext cx="41910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Throws and Arcs</a:t>
            </a:r>
          </a:p>
        </p:txBody>
      </p:sp>
      <p:pic>
        <p:nvPicPr>
          <p:cNvPr id="20483" name="Picture 1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81000" y="1905000"/>
            <a:ext cx="403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Gravity only affects vertical motion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A ball can coast horizontally while falling vertically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841375"/>
            <a:ext cx="4849812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43213" y="3956050"/>
            <a:ext cx="1982787" cy="1587500"/>
            <a:chOff x="1791" y="2492"/>
            <a:chExt cx="1249" cy="1000"/>
          </a:xfrm>
        </p:grpSpPr>
        <p:sp>
          <p:nvSpPr>
            <p:cNvPr id="21509" name="Line 4"/>
            <p:cNvSpPr>
              <a:spLocks noChangeShapeType="1"/>
            </p:cNvSpPr>
            <p:nvPr/>
          </p:nvSpPr>
          <p:spPr bwMode="auto">
            <a:xfrm>
              <a:off x="1791" y="3492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5"/>
            <p:cNvSpPr>
              <a:spLocks noChangeShapeType="1"/>
            </p:cNvSpPr>
            <p:nvPr/>
          </p:nvSpPr>
          <p:spPr bwMode="auto">
            <a:xfrm>
              <a:off x="1791" y="3276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Line 6"/>
            <p:cNvSpPr>
              <a:spLocks noChangeShapeType="1"/>
            </p:cNvSpPr>
            <p:nvPr/>
          </p:nvSpPr>
          <p:spPr bwMode="auto">
            <a:xfrm>
              <a:off x="1791" y="3076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7"/>
            <p:cNvSpPr>
              <a:spLocks noChangeShapeType="1"/>
            </p:cNvSpPr>
            <p:nvPr/>
          </p:nvSpPr>
          <p:spPr bwMode="auto">
            <a:xfrm>
              <a:off x="1791" y="2908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>
              <a:off x="1791" y="2740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>
              <a:off x="1791" y="2604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>
              <a:off x="1791" y="2492"/>
              <a:ext cx="1249" cy="0"/>
            </a:xfrm>
            <a:prstGeom prst="line">
              <a:avLst/>
            </a:prstGeom>
            <a:noFill/>
            <a:ln w="28575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1527175" y="2222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Bouncing Balls: Same Time up as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2286000"/>
            <a:ext cx="4419600" cy="4114800"/>
            <a:chOff x="4300" y="0"/>
            <a:chExt cx="1460" cy="1533"/>
          </a:xfrm>
        </p:grpSpPr>
        <p:pic>
          <p:nvPicPr>
            <p:cNvPr id="22532" name="Picture 3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7" y="179"/>
              <a:ext cx="1120" cy="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Rectangle 4"/>
            <p:cNvSpPr>
              <a:spLocks noChangeArrowheads="1"/>
            </p:cNvSpPr>
            <p:nvPr/>
          </p:nvSpPr>
          <p:spPr bwMode="auto">
            <a:xfrm>
              <a:off x="4300" y="0"/>
              <a:ext cx="1460" cy="1508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7924800" cy="10763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Vertical and horizontal components of a vector (velocity, acceleration, force,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884238" y="1100138"/>
            <a:ext cx="1187450" cy="882650"/>
            <a:chOff x="0" y="1247"/>
            <a:chExt cx="748" cy="556"/>
          </a:xfrm>
        </p:grpSpPr>
        <p:sp>
          <p:nvSpPr>
            <p:cNvPr id="7234" name="Rectangle 5"/>
            <p:cNvSpPr>
              <a:spLocks noChangeArrowheads="1"/>
            </p:cNvSpPr>
            <p:nvPr/>
          </p:nvSpPr>
          <p:spPr bwMode="auto">
            <a:xfrm>
              <a:off x="0" y="1247"/>
              <a:ext cx="748" cy="556"/>
            </a:xfrm>
            <a:prstGeom prst="rect">
              <a:avLst/>
            </a:prstGeom>
            <a:solidFill>
              <a:srgbClr val="FBF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235" name="Group 6"/>
            <p:cNvGrpSpPr>
              <a:grpSpLocks/>
            </p:cNvGrpSpPr>
            <p:nvPr/>
          </p:nvGrpSpPr>
          <p:grpSpPr bwMode="auto">
            <a:xfrm>
              <a:off x="0" y="1247"/>
              <a:ext cx="748" cy="556"/>
              <a:chOff x="0" y="1247"/>
              <a:chExt cx="748" cy="556"/>
            </a:xfrm>
          </p:grpSpPr>
          <p:sp>
            <p:nvSpPr>
              <p:cNvPr id="7236" name="Rectangle 7"/>
              <p:cNvSpPr>
                <a:spLocks noChangeArrowheads="1"/>
              </p:cNvSpPr>
              <p:nvPr/>
            </p:nvSpPr>
            <p:spPr bwMode="auto">
              <a:xfrm>
                <a:off x="43" y="1247"/>
                <a:ext cx="662" cy="556"/>
              </a:xfrm>
              <a:prstGeom prst="rect">
                <a:avLst/>
              </a:prstGeom>
              <a:solidFill>
                <a:srgbClr val="FBF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zh-CN" sz="1400" b="1">
                    <a:ea typeface="SimSun" panose="02010600030101010101" pitchFamily="2" charset="-122"/>
                  </a:rPr>
                  <a:t>MONDAY</a:t>
                </a:r>
                <a:endParaRPr lang="en-US" altLang="zh-CN" sz="2600" b="1">
                  <a:ea typeface="SimSun" panose="02010600030101010101" pitchFamily="2" charset="-122"/>
                </a:endParaRPr>
              </a:p>
              <a:p>
                <a:endParaRPr lang="en-US" altLang="zh-CN" sz="2400">
                  <a:ea typeface="SimSun" panose="02010600030101010101" pitchFamily="2" charset="-122"/>
                </a:endParaRPr>
              </a:p>
            </p:txBody>
          </p:sp>
          <p:sp>
            <p:nvSpPr>
              <p:cNvPr id="7237" name="Rectangle 8"/>
              <p:cNvSpPr>
                <a:spLocks noChangeArrowheads="1"/>
              </p:cNvSpPr>
              <p:nvPr/>
            </p:nvSpPr>
            <p:spPr bwMode="auto">
              <a:xfrm>
                <a:off x="0" y="1247"/>
                <a:ext cx="748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2071688" y="1100138"/>
            <a:ext cx="1222375" cy="882650"/>
            <a:chOff x="748" y="1247"/>
            <a:chExt cx="770" cy="556"/>
          </a:xfrm>
        </p:grpSpPr>
        <p:sp>
          <p:nvSpPr>
            <p:cNvPr id="7230" name="Rectangle 10"/>
            <p:cNvSpPr>
              <a:spLocks noChangeArrowheads="1"/>
            </p:cNvSpPr>
            <p:nvPr/>
          </p:nvSpPr>
          <p:spPr bwMode="auto">
            <a:xfrm>
              <a:off x="748" y="1247"/>
              <a:ext cx="770" cy="556"/>
            </a:xfrm>
            <a:prstGeom prst="rect">
              <a:avLst/>
            </a:prstGeom>
            <a:solidFill>
              <a:srgbClr val="FBF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231" name="Group 11"/>
            <p:cNvGrpSpPr>
              <a:grpSpLocks/>
            </p:cNvGrpSpPr>
            <p:nvPr/>
          </p:nvGrpSpPr>
          <p:grpSpPr bwMode="auto">
            <a:xfrm>
              <a:off x="748" y="1247"/>
              <a:ext cx="770" cy="556"/>
              <a:chOff x="748" y="1247"/>
              <a:chExt cx="770" cy="556"/>
            </a:xfrm>
          </p:grpSpPr>
          <p:sp>
            <p:nvSpPr>
              <p:cNvPr id="7232" name="Rectangle 12"/>
              <p:cNvSpPr>
                <a:spLocks noChangeArrowheads="1"/>
              </p:cNvSpPr>
              <p:nvPr/>
            </p:nvSpPr>
            <p:spPr bwMode="auto">
              <a:xfrm>
                <a:off x="791" y="1247"/>
                <a:ext cx="684" cy="556"/>
              </a:xfrm>
              <a:prstGeom prst="rect">
                <a:avLst/>
              </a:prstGeom>
              <a:solidFill>
                <a:srgbClr val="FBF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zh-CN" sz="1400" b="1">
                    <a:ea typeface="SimSun" panose="02010600030101010101" pitchFamily="2" charset="-122"/>
                  </a:rPr>
                  <a:t>TUESDAY</a:t>
                </a:r>
                <a:endParaRPr lang="en-US" altLang="zh-CN" sz="2600" b="1">
                  <a:ea typeface="SimSun" panose="02010600030101010101" pitchFamily="2" charset="-122"/>
                </a:endParaRPr>
              </a:p>
              <a:p>
                <a:endParaRPr lang="en-US" altLang="zh-CN" sz="2400">
                  <a:ea typeface="SimSun" panose="02010600030101010101" pitchFamily="2" charset="-122"/>
                </a:endParaRPr>
              </a:p>
            </p:txBody>
          </p:sp>
          <p:sp>
            <p:nvSpPr>
              <p:cNvPr id="7233" name="Rectangle 13"/>
              <p:cNvSpPr>
                <a:spLocks noChangeArrowheads="1"/>
              </p:cNvSpPr>
              <p:nvPr/>
            </p:nvSpPr>
            <p:spPr bwMode="auto">
              <a:xfrm>
                <a:off x="748" y="1247"/>
                <a:ext cx="770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>
            <a:off x="3294063" y="1100138"/>
            <a:ext cx="1560512" cy="882650"/>
            <a:chOff x="1518" y="1247"/>
            <a:chExt cx="983" cy="556"/>
          </a:xfrm>
        </p:grpSpPr>
        <p:sp>
          <p:nvSpPr>
            <p:cNvPr id="7226" name="Rectangle 15"/>
            <p:cNvSpPr>
              <a:spLocks noChangeArrowheads="1"/>
            </p:cNvSpPr>
            <p:nvPr/>
          </p:nvSpPr>
          <p:spPr bwMode="auto">
            <a:xfrm>
              <a:off x="1518" y="1247"/>
              <a:ext cx="983" cy="556"/>
            </a:xfrm>
            <a:prstGeom prst="rect">
              <a:avLst/>
            </a:prstGeom>
            <a:solidFill>
              <a:srgbClr val="FBF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227" name="Group 16"/>
            <p:cNvGrpSpPr>
              <a:grpSpLocks/>
            </p:cNvGrpSpPr>
            <p:nvPr/>
          </p:nvGrpSpPr>
          <p:grpSpPr bwMode="auto">
            <a:xfrm>
              <a:off x="1518" y="1247"/>
              <a:ext cx="983" cy="556"/>
              <a:chOff x="1518" y="1247"/>
              <a:chExt cx="983" cy="556"/>
            </a:xfrm>
          </p:grpSpPr>
          <p:sp>
            <p:nvSpPr>
              <p:cNvPr id="7228" name="Rectangle 17"/>
              <p:cNvSpPr>
                <a:spLocks noChangeArrowheads="1"/>
              </p:cNvSpPr>
              <p:nvPr/>
            </p:nvSpPr>
            <p:spPr bwMode="auto">
              <a:xfrm>
                <a:off x="1561" y="1247"/>
                <a:ext cx="897" cy="556"/>
              </a:xfrm>
              <a:prstGeom prst="rect">
                <a:avLst/>
              </a:prstGeom>
              <a:solidFill>
                <a:srgbClr val="FBF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zh-CN" sz="1400" b="1">
                    <a:ea typeface="SimSun" panose="02010600030101010101" pitchFamily="2" charset="-122"/>
                  </a:rPr>
                  <a:t>WEDNESDAY</a:t>
                </a:r>
                <a:endParaRPr lang="en-US" altLang="zh-CN" sz="2600" b="1">
                  <a:ea typeface="SimSun" panose="02010600030101010101" pitchFamily="2" charset="-122"/>
                </a:endParaRPr>
              </a:p>
              <a:p>
                <a:endParaRPr lang="en-US" altLang="zh-CN" sz="2400">
                  <a:ea typeface="SimSun" panose="02010600030101010101" pitchFamily="2" charset="-122"/>
                </a:endParaRPr>
              </a:p>
            </p:txBody>
          </p:sp>
          <p:sp>
            <p:nvSpPr>
              <p:cNvPr id="7229" name="Rectangle 18"/>
              <p:cNvSpPr>
                <a:spLocks noChangeArrowheads="1"/>
              </p:cNvSpPr>
              <p:nvPr/>
            </p:nvSpPr>
            <p:spPr bwMode="auto">
              <a:xfrm>
                <a:off x="1518" y="1247"/>
                <a:ext cx="983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173" name="Group 19"/>
          <p:cNvGrpSpPr>
            <a:grpSpLocks/>
          </p:cNvGrpSpPr>
          <p:nvPr/>
        </p:nvGrpSpPr>
        <p:grpSpPr bwMode="auto">
          <a:xfrm>
            <a:off x="4854575" y="1100138"/>
            <a:ext cx="1387475" cy="882650"/>
            <a:chOff x="2501" y="1247"/>
            <a:chExt cx="874" cy="556"/>
          </a:xfrm>
        </p:grpSpPr>
        <p:sp>
          <p:nvSpPr>
            <p:cNvPr id="7222" name="Rectangle 20"/>
            <p:cNvSpPr>
              <a:spLocks noChangeArrowheads="1"/>
            </p:cNvSpPr>
            <p:nvPr/>
          </p:nvSpPr>
          <p:spPr bwMode="auto">
            <a:xfrm>
              <a:off x="2501" y="1247"/>
              <a:ext cx="874" cy="556"/>
            </a:xfrm>
            <a:prstGeom prst="rect">
              <a:avLst/>
            </a:prstGeom>
            <a:solidFill>
              <a:srgbClr val="FBF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223" name="Group 21"/>
            <p:cNvGrpSpPr>
              <a:grpSpLocks/>
            </p:cNvGrpSpPr>
            <p:nvPr/>
          </p:nvGrpSpPr>
          <p:grpSpPr bwMode="auto">
            <a:xfrm>
              <a:off x="2501" y="1247"/>
              <a:ext cx="874" cy="556"/>
              <a:chOff x="2501" y="1247"/>
              <a:chExt cx="874" cy="556"/>
            </a:xfrm>
          </p:grpSpPr>
          <p:sp>
            <p:nvSpPr>
              <p:cNvPr id="7224" name="Rectangle 22"/>
              <p:cNvSpPr>
                <a:spLocks noChangeArrowheads="1"/>
              </p:cNvSpPr>
              <p:nvPr/>
            </p:nvSpPr>
            <p:spPr bwMode="auto">
              <a:xfrm>
                <a:off x="2544" y="1247"/>
                <a:ext cx="788" cy="556"/>
              </a:xfrm>
              <a:prstGeom prst="rect">
                <a:avLst/>
              </a:prstGeom>
              <a:solidFill>
                <a:srgbClr val="FBF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zh-CN" sz="1400" b="1">
                    <a:ea typeface="SimSun" panose="02010600030101010101" pitchFamily="2" charset="-122"/>
                  </a:rPr>
                  <a:t>THURSDAY</a:t>
                </a:r>
                <a:endParaRPr lang="en-US" altLang="zh-CN" sz="1200">
                  <a:ea typeface="SimSun" panose="02010600030101010101" pitchFamily="2" charset="-122"/>
                </a:endParaRPr>
              </a:p>
              <a:p>
                <a:endParaRPr lang="en-US" altLang="zh-CN" sz="2400">
                  <a:ea typeface="SimSun" panose="02010600030101010101" pitchFamily="2" charset="-122"/>
                </a:endParaRPr>
              </a:p>
            </p:txBody>
          </p:sp>
          <p:sp>
            <p:nvSpPr>
              <p:cNvPr id="7225" name="Rectangle 23"/>
              <p:cNvSpPr>
                <a:spLocks noChangeArrowheads="1"/>
              </p:cNvSpPr>
              <p:nvPr/>
            </p:nvSpPr>
            <p:spPr bwMode="auto">
              <a:xfrm>
                <a:off x="2501" y="1247"/>
                <a:ext cx="874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174" name="Group 24"/>
          <p:cNvGrpSpPr>
            <a:grpSpLocks/>
          </p:cNvGrpSpPr>
          <p:nvPr/>
        </p:nvGrpSpPr>
        <p:grpSpPr bwMode="auto">
          <a:xfrm>
            <a:off x="6242050" y="1100138"/>
            <a:ext cx="1030288" cy="882650"/>
            <a:chOff x="3375" y="1247"/>
            <a:chExt cx="649" cy="556"/>
          </a:xfrm>
        </p:grpSpPr>
        <p:sp>
          <p:nvSpPr>
            <p:cNvPr id="7218" name="Rectangle 25"/>
            <p:cNvSpPr>
              <a:spLocks noChangeArrowheads="1"/>
            </p:cNvSpPr>
            <p:nvPr/>
          </p:nvSpPr>
          <p:spPr bwMode="auto">
            <a:xfrm>
              <a:off x="3375" y="1247"/>
              <a:ext cx="649" cy="556"/>
            </a:xfrm>
            <a:prstGeom prst="rect">
              <a:avLst/>
            </a:prstGeom>
            <a:solidFill>
              <a:srgbClr val="FBF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219" name="Group 26"/>
            <p:cNvGrpSpPr>
              <a:grpSpLocks/>
            </p:cNvGrpSpPr>
            <p:nvPr/>
          </p:nvGrpSpPr>
          <p:grpSpPr bwMode="auto">
            <a:xfrm>
              <a:off x="3375" y="1247"/>
              <a:ext cx="649" cy="556"/>
              <a:chOff x="3375" y="1247"/>
              <a:chExt cx="649" cy="556"/>
            </a:xfrm>
          </p:grpSpPr>
          <p:sp>
            <p:nvSpPr>
              <p:cNvPr id="7220" name="Rectangle 27"/>
              <p:cNvSpPr>
                <a:spLocks noChangeArrowheads="1"/>
              </p:cNvSpPr>
              <p:nvPr/>
            </p:nvSpPr>
            <p:spPr bwMode="auto">
              <a:xfrm>
                <a:off x="3418" y="1247"/>
                <a:ext cx="563" cy="556"/>
              </a:xfrm>
              <a:prstGeom prst="rect">
                <a:avLst/>
              </a:prstGeom>
              <a:solidFill>
                <a:srgbClr val="FBF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zh-CN" sz="1400" b="1">
                    <a:ea typeface="SimSun" panose="02010600030101010101" pitchFamily="2" charset="-122"/>
                  </a:rPr>
                  <a:t>FRIDAY     </a:t>
                </a:r>
                <a:endParaRPr lang="en-US" altLang="zh-CN" sz="1200">
                  <a:ea typeface="SimSun" panose="02010600030101010101" pitchFamily="2" charset="-122"/>
                </a:endParaRPr>
              </a:p>
              <a:p>
                <a:endParaRPr lang="en-US" altLang="zh-CN" sz="2400">
                  <a:ea typeface="SimSun" panose="02010600030101010101" pitchFamily="2" charset="-122"/>
                </a:endParaRPr>
              </a:p>
            </p:txBody>
          </p:sp>
          <p:sp>
            <p:nvSpPr>
              <p:cNvPr id="7221" name="Rectangle 28"/>
              <p:cNvSpPr>
                <a:spLocks noChangeArrowheads="1"/>
              </p:cNvSpPr>
              <p:nvPr/>
            </p:nvSpPr>
            <p:spPr bwMode="auto">
              <a:xfrm>
                <a:off x="3375" y="1247"/>
                <a:ext cx="64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175" name="Group 29"/>
          <p:cNvGrpSpPr>
            <a:grpSpLocks/>
          </p:cNvGrpSpPr>
          <p:nvPr/>
        </p:nvGrpSpPr>
        <p:grpSpPr bwMode="auto">
          <a:xfrm>
            <a:off x="7272338" y="1100138"/>
            <a:ext cx="1120775" cy="882650"/>
            <a:chOff x="4024" y="1247"/>
            <a:chExt cx="706" cy="556"/>
          </a:xfrm>
        </p:grpSpPr>
        <p:sp>
          <p:nvSpPr>
            <p:cNvPr id="7214" name="Rectangle 30"/>
            <p:cNvSpPr>
              <a:spLocks noChangeArrowheads="1"/>
            </p:cNvSpPr>
            <p:nvPr/>
          </p:nvSpPr>
          <p:spPr bwMode="auto">
            <a:xfrm>
              <a:off x="4024" y="1247"/>
              <a:ext cx="706" cy="556"/>
            </a:xfrm>
            <a:prstGeom prst="rect">
              <a:avLst/>
            </a:prstGeom>
            <a:solidFill>
              <a:srgbClr val="FBF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215" name="Group 31"/>
            <p:cNvGrpSpPr>
              <a:grpSpLocks/>
            </p:cNvGrpSpPr>
            <p:nvPr/>
          </p:nvGrpSpPr>
          <p:grpSpPr bwMode="auto">
            <a:xfrm>
              <a:off x="4024" y="1247"/>
              <a:ext cx="706" cy="556"/>
              <a:chOff x="4024" y="1247"/>
              <a:chExt cx="706" cy="556"/>
            </a:xfrm>
          </p:grpSpPr>
          <p:sp>
            <p:nvSpPr>
              <p:cNvPr id="7216" name="Rectangle 32"/>
              <p:cNvSpPr>
                <a:spLocks noChangeArrowheads="1"/>
              </p:cNvSpPr>
              <p:nvPr/>
            </p:nvSpPr>
            <p:spPr bwMode="auto">
              <a:xfrm>
                <a:off x="4067" y="1247"/>
                <a:ext cx="620" cy="556"/>
              </a:xfrm>
              <a:prstGeom prst="rect">
                <a:avLst/>
              </a:prstGeom>
              <a:solidFill>
                <a:srgbClr val="FBFB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zh-CN" sz="1400" b="1">
                    <a:ea typeface="SimSun" panose="02010600030101010101" pitchFamily="2" charset="-122"/>
                  </a:rPr>
                  <a:t>SUNDAY</a:t>
                </a:r>
                <a:endParaRPr lang="en-US" altLang="zh-CN" sz="1200">
                  <a:ea typeface="SimSun" panose="02010600030101010101" pitchFamily="2" charset="-122"/>
                </a:endParaRPr>
              </a:p>
              <a:p>
                <a:endParaRPr lang="en-US" altLang="zh-CN" sz="2400">
                  <a:ea typeface="SimSun" panose="02010600030101010101" pitchFamily="2" charset="-122"/>
                </a:endParaRPr>
              </a:p>
            </p:txBody>
          </p:sp>
          <p:sp>
            <p:nvSpPr>
              <p:cNvPr id="7217" name="Rectangle 33"/>
              <p:cNvSpPr>
                <a:spLocks noChangeArrowheads="1"/>
              </p:cNvSpPr>
              <p:nvPr/>
            </p:nvSpPr>
            <p:spPr bwMode="auto">
              <a:xfrm>
                <a:off x="4024" y="1247"/>
                <a:ext cx="706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176" name="Group 34"/>
          <p:cNvGrpSpPr>
            <a:grpSpLocks/>
          </p:cNvGrpSpPr>
          <p:nvPr/>
        </p:nvGrpSpPr>
        <p:grpSpPr bwMode="auto">
          <a:xfrm>
            <a:off x="884238" y="1982788"/>
            <a:ext cx="1187450" cy="822325"/>
            <a:chOff x="0" y="1803"/>
            <a:chExt cx="748" cy="518"/>
          </a:xfrm>
        </p:grpSpPr>
        <p:sp>
          <p:nvSpPr>
            <p:cNvPr id="7212" name="Rectangle 35"/>
            <p:cNvSpPr>
              <a:spLocks noChangeArrowheads="1"/>
            </p:cNvSpPr>
            <p:nvPr/>
          </p:nvSpPr>
          <p:spPr bwMode="auto">
            <a:xfrm>
              <a:off x="43" y="1803"/>
              <a:ext cx="66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 sz="1200">
                <a:ea typeface="SimSun" panose="02010600030101010101" pitchFamily="2" charset="-122"/>
              </a:endParaRP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13" name="Rectangle 36"/>
            <p:cNvSpPr>
              <a:spLocks noChangeArrowheads="1"/>
            </p:cNvSpPr>
            <p:nvPr/>
          </p:nvSpPr>
          <p:spPr bwMode="auto">
            <a:xfrm>
              <a:off x="0" y="1803"/>
              <a:ext cx="748" cy="51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77" name="Group 37"/>
          <p:cNvGrpSpPr>
            <a:grpSpLocks/>
          </p:cNvGrpSpPr>
          <p:nvPr/>
        </p:nvGrpSpPr>
        <p:grpSpPr bwMode="auto">
          <a:xfrm>
            <a:off x="2071688" y="1982788"/>
            <a:ext cx="1222375" cy="822325"/>
            <a:chOff x="748" y="1803"/>
            <a:chExt cx="770" cy="518"/>
          </a:xfrm>
        </p:grpSpPr>
        <p:sp>
          <p:nvSpPr>
            <p:cNvPr id="7210" name="Rectangle 38"/>
            <p:cNvSpPr>
              <a:spLocks noChangeArrowheads="1"/>
            </p:cNvSpPr>
            <p:nvPr/>
          </p:nvSpPr>
          <p:spPr bwMode="auto">
            <a:xfrm>
              <a:off x="791" y="1803"/>
              <a:ext cx="6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11" name="Rectangle 39"/>
            <p:cNvSpPr>
              <a:spLocks noChangeArrowheads="1"/>
            </p:cNvSpPr>
            <p:nvPr/>
          </p:nvSpPr>
          <p:spPr bwMode="auto">
            <a:xfrm>
              <a:off x="748" y="1803"/>
              <a:ext cx="770" cy="51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78" name="Group 40"/>
          <p:cNvGrpSpPr>
            <a:grpSpLocks/>
          </p:cNvGrpSpPr>
          <p:nvPr/>
        </p:nvGrpSpPr>
        <p:grpSpPr bwMode="auto">
          <a:xfrm>
            <a:off x="3294063" y="1982788"/>
            <a:ext cx="1560512" cy="822325"/>
            <a:chOff x="1518" y="1803"/>
            <a:chExt cx="983" cy="518"/>
          </a:xfrm>
        </p:grpSpPr>
        <p:sp>
          <p:nvSpPr>
            <p:cNvPr id="7208" name="Rectangle 41"/>
            <p:cNvSpPr>
              <a:spLocks noChangeArrowheads="1"/>
            </p:cNvSpPr>
            <p:nvPr/>
          </p:nvSpPr>
          <p:spPr bwMode="auto">
            <a:xfrm>
              <a:off x="1561" y="1803"/>
              <a:ext cx="89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 sz="1200">
                <a:ea typeface="SimSun" panose="02010600030101010101" pitchFamily="2" charset="-122"/>
              </a:endParaRP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09" name="Rectangle 42"/>
            <p:cNvSpPr>
              <a:spLocks noChangeArrowheads="1"/>
            </p:cNvSpPr>
            <p:nvPr/>
          </p:nvSpPr>
          <p:spPr bwMode="auto">
            <a:xfrm>
              <a:off x="1518" y="1803"/>
              <a:ext cx="983" cy="51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79" name="Group 43"/>
          <p:cNvGrpSpPr>
            <a:grpSpLocks/>
          </p:cNvGrpSpPr>
          <p:nvPr/>
        </p:nvGrpSpPr>
        <p:grpSpPr bwMode="auto">
          <a:xfrm>
            <a:off x="4854575" y="1982788"/>
            <a:ext cx="1387475" cy="822325"/>
            <a:chOff x="2501" y="1803"/>
            <a:chExt cx="874" cy="518"/>
          </a:xfrm>
        </p:grpSpPr>
        <p:sp>
          <p:nvSpPr>
            <p:cNvPr id="7206" name="Rectangle 44"/>
            <p:cNvSpPr>
              <a:spLocks noChangeArrowheads="1"/>
            </p:cNvSpPr>
            <p:nvPr/>
          </p:nvSpPr>
          <p:spPr bwMode="auto">
            <a:xfrm>
              <a:off x="2544" y="1803"/>
              <a:ext cx="7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 sz="1200">
                <a:ea typeface="SimSun" panose="02010600030101010101" pitchFamily="2" charset="-122"/>
              </a:endParaRP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07" name="Rectangle 45"/>
            <p:cNvSpPr>
              <a:spLocks noChangeArrowheads="1"/>
            </p:cNvSpPr>
            <p:nvPr/>
          </p:nvSpPr>
          <p:spPr bwMode="auto">
            <a:xfrm>
              <a:off x="2501" y="1803"/>
              <a:ext cx="874" cy="51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0" name="Group 46"/>
          <p:cNvGrpSpPr>
            <a:grpSpLocks/>
          </p:cNvGrpSpPr>
          <p:nvPr/>
        </p:nvGrpSpPr>
        <p:grpSpPr bwMode="auto">
          <a:xfrm>
            <a:off x="6242050" y="1982788"/>
            <a:ext cx="1030288" cy="822325"/>
            <a:chOff x="3375" y="1803"/>
            <a:chExt cx="649" cy="518"/>
          </a:xfrm>
        </p:grpSpPr>
        <p:sp>
          <p:nvSpPr>
            <p:cNvPr id="7204" name="Rectangle 47"/>
            <p:cNvSpPr>
              <a:spLocks noChangeArrowheads="1"/>
            </p:cNvSpPr>
            <p:nvPr/>
          </p:nvSpPr>
          <p:spPr bwMode="auto">
            <a:xfrm>
              <a:off x="3418" y="1803"/>
              <a:ext cx="56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05" name="Rectangle 48"/>
            <p:cNvSpPr>
              <a:spLocks noChangeArrowheads="1"/>
            </p:cNvSpPr>
            <p:nvPr/>
          </p:nvSpPr>
          <p:spPr bwMode="auto">
            <a:xfrm>
              <a:off x="3375" y="1803"/>
              <a:ext cx="649" cy="51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1" name="Group 49"/>
          <p:cNvGrpSpPr>
            <a:grpSpLocks/>
          </p:cNvGrpSpPr>
          <p:nvPr/>
        </p:nvGrpSpPr>
        <p:grpSpPr bwMode="auto">
          <a:xfrm>
            <a:off x="7272338" y="1982788"/>
            <a:ext cx="1120775" cy="822325"/>
            <a:chOff x="4024" y="1803"/>
            <a:chExt cx="706" cy="518"/>
          </a:xfrm>
        </p:grpSpPr>
        <p:sp>
          <p:nvSpPr>
            <p:cNvPr id="7202" name="Rectangle 50"/>
            <p:cNvSpPr>
              <a:spLocks noChangeArrowheads="1"/>
            </p:cNvSpPr>
            <p:nvPr/>
          </p:nvSpPr>
          <p:spPr bwMode="auto">
            <a:xfrm>
              <a:off x="4067" y="1803"/>
              <a:ext cx="62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03" name="Rectangle 51"/>
            <p:cNvSpPr>
              <a:spLocks noChangeArrowheads="1"/>
            </p:cNvSpPr>
            <p:nvPr/>
          </p:nvSpPr>
          <p:spPr bwMode="auto">
            <a:xfrm>
              <a:off x="4024" y="1803"/>
              <a:ext cx="706" cy="51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2" name="Group 52"/>
          <p:cNvGrpSpPr>
            <a:grpSpLocks/>
          </p:cNvGrpSpPr>
          <p:nvPr/>
        </p:nvGrpSpPr>
        <p:grpSpPr bwMode="auto">
          <a:xfrm>
            <a:off x="884238" y="2805113"/>
            <a:ext cx="1187450" cy="639762"/>
            <a:chOff x="0" y="2321"/>
            <a:chExt cx="748" cy="403"/>
          </a:xfrm>
        </p:grpSpPr>
        <p:sp>
          <p:nvSpPr>
            <p:cNvPr id="7200" name="Rectangle 53"/>
            <p:cNvSpPr>
              <a:spLocks noChangeArrowheads="1"/>
            </p:cNvSpPr>
            <p:nvPr/>
          </p:nvSpPr>
          <p:spPr bwMode="auto">
            <a:xfrm>
              <a:off x="43" y="2321"/>
              <a:ext cx="66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 sz="1200">
                  <a:ea typeface="SimSun" panose="02010600030101010101" pitchFamily="2" charset="-122"/>
                </a:rPr>
                <a:t> </a:t>
              </a: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201" name="Rectangle 54"/>
            <p:cNvSpPr>
              <a:spLocks noChangeArrowheads="1"/>
            </p:cNvSpPr>
            <p:nvPr/>
          </p:nvSpPr>
          <p:spPr bwMode="auto">
            <a:xfrm>
              <a:off x="0" y="2321"/>
              <a:ext cx="748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3" name="Group 58"/>
          <p:cNvGrpSpPr>
            <a:grpSpLocks/>
          </p:cNvGrpSpPr>
          <p:nvPr/>
        </p:nvGrpSpPr>
        <p:grpSpPr bwMode="auto">
          <a:xfrm>
            <a:off x="3294063" y="2805113"/>
            <a:ext cx="1560512" cy="639762"/>
            <a:chOff x="1518" y="2321"/>
            <a:chExt cx="983" cy="403"/>
          </a:xfrm>
        </p:grpSpPr>
        <p:sp>
          <p:nvSpPr>
            <p:cNvPr id="7198" name="Rectangle 59"/>
            <p:cNvSpPr>
              <a:spLocks noChangeArrowheads="1"/>
            </p:cNvSpPr>
            <p:nvPr/>
          </p:nvSpPr>
          <p:spPr bwMode="auto">
            <a:xfrm>
              <a:off x="1561" y="2321"/>
              <a:ext cx="89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 sz="1200">
                  <a:ea typeface="SimSun" panose="02010600030101010101" pitchFamily="2" charset="-122"/>
                </a:rPr>
                <a:t> </a:t>
              </a: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199" name="Rectangle 60"/>
            <p:cNvSpPr>
              <a:spLocks noChangeArrowheads="1"/>
            </p:cNvSpPr>
            <p:nvPr/>
          </p:nvSpPr>
          <p:spPr bwMode="auto">
            <a:xfrm>
              <a:off x="1518" y="2321"/>
              <a:ext cx="983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4" name="Group 61"/>
          <p:cNvGrpSpPr>
            <a:grpSpLocks/>
          </p:cNvGrpSpPr>
          <p:nvPr/>
        </p:nvGrpSpPr>
        <p:grpSpPr bwMode="auto">
          <a:xfrm>
            <a:off x="4854575" y="2805113"/>
            <a:ext cx="1387475" cy="639762"/>
            <a:chOff x="2501" y="2321"/>
            <a:chExt cx="874" cy="403"/>
          </a:xfrm>
        </p:grpSpPr>
        <p:sp>
          <p:nvSpPr>
            <p:cNvPr id="7196" name="Rectangle 62"/>
            <p:cNvSpPr>
              <a:spLocks noChangeArrowheads="1"/>
            </p:cNvSpPr>
            <p:nvPr/>
          </p:nvSpPr>
          <p:spPr bwMode="auto">
            <a:xfrm>
              <a:off x="2544" y="2321"/>
              <a:ext cx="78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 sz="1200">
                  <a:ea typeface="SimSun" panose="02010600030101010101" pitchFamily="2" charset="-122"/>
                </a:rPr>
                <a:t> </a:t>
              </a: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197" name="Rectangle 63"/>
            <p:cNvSpPr>
              <a:spLocks noChangeArrowheads="1"/>
            </p:cNvSpPr>
            <p:nvPr/>
          </p:nvSpPr>
          <p:spPr bwMode="auto">
            <a:xfrm>
              <a:off x="2501" y="2321"/>
              <a:ext cx="874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5" name="Group 64"/>
          <p:cNvGrpSpPr>
            <a:grpSpLocks/>
          </p:cNvGrpSpPr>
          <p:nvPr/>
        </p:nvGrpSpPr>
        <p:grpSpPr bwMode="auto">
          <a:xfrm>
            <a:off x="6242050" y="2805113"/>
            <a:ext cx="1030288" cy="639762"/>
            <a:chOff x="3375" y="2321"/>
            <a:chExt cx="649" cy="403"/>
          </a:xfrm>
        </p:grpSpPr>
        <p:sp>
          <p:nvSpPr>
            <p:cNvPr id="7194" name="Rectangle 65"/>
            <p:cNvSpPr>
              <a:spLocks noChangeArrowheads="1"/>
            </p:cNvSpPr>
            <p:nvPr/>
          </p:nvSpPr>
          <p:spPr bwMode="auto">
            <a:xfrm>
              <a:off x="3418" y="2321"/>
              <a:ext cx="563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 sz="1200">
                  <a:ea typeface="SimSun" panose="02010600030101010101" pitchFamily="2" charset="-122"/>
                </a:rPr>
                <a:t> </a:t>
              </a: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195" name="Rectangle 66"/>
            <p:cNvSpPr>
              <a:spLocks noChangeArrowheads="1"/>
            </p:cNvSpPr>
            <p:nvPr/>
          </p:nvSpPr>
          <p:spPr bwMode="auto">
            <a:xfrm>
              <a:off x="3375" y="2321"/>
              <a:ext cx="649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86" name="Group 67"/>
          <p:cNvGrpSpPr>
            <a:grpSpLocks/>
          </p:cNvGrpSpPr>
          <p:nvPr/>
        </p:nvGrpSpPr>
        <p:grpSpPr bwMode="auto">
          <a:xfrm>
            <a:off x="7272338" y="2805113"/>
            <a:ext cx="1120775" cy="639762"/>
            <a:chOff x="4024" y="2321"/>
            <a:chExt cx="706" cy="403"/>
          </a:xfrm>
        </p:grpSpPr>
        <p:sp>
          <p:nvSpPr>
            <p:cNvPr id="7192" name="Rectangle 68"/>
            <p:cNvSpPr>
              <a:spLocks noChangeArrowheads="1"/>
            </p:cNvSpPr>
            <p:nvPr/>
          </p:nvSpPr>
          <p:spPr bwMode="auto">
            <a:xfrm>
              <a:off x="4067" y="2321"/>
              <a:ext cx="62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 sz="1200">
                  <a:ea typeface="SimSun" panose="02010600030101010101" pitchFamily="2" charset="-122"/>
                </a:rPr>
                <a:t> </a:t>
              </a:r>
            </a:p>
            <a:p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7193" name="Rectangle 69"/>
            <p:cNvSpPr>
              <a:spLocks noChangeArrowheads="1"/>
            </p:cNvSpPr>
            <p:nvPr/>
          </p:nvSpPr>
          <p:spPr bwMode="auto">
            <a:xfrm>
              <a:off x="4024" y="2321"/>
              <a:ext cx="70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187" name="Rectangle 70"/>
          <p:cNvSpPr>
            <a:spLocks noChangeArrowheads="1"/>
          </p:cNvSpPr>
          <p:nvPr/>
        </p:nvSpPr>
        <p:spPr bwMode="auto">
          <a:xfrm>
            <a:off x="879475" y="1095375"/>
            <a:ext cx="7518400" cy="2354263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Rectangle 71"/>
          <p:cNvSpPr>
            <a:spLocks noChangeArrowheads="1"/>
          </p:cNvSpPr>
          <p:nvPr/>
        </p:nvSpPr>
        <p:spPr bwMode="auto">
          <a:xfrm>
            <a:off x="349250" y="127000"/>
            <a:ext cx="8337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zh-CN" sz="2400" b="1">
                <a:ea typeface="SimSun" panose="02010600030101010101" pitchFamily="2" charset="-122"/>
              </a:rPr>
              <a:t>PHY110 TUTOR SESSIONS</a:t>
            </a:r>
          </a:p>
          <a:p>
            <a:pPr algn="ctr"/>
            <a:r>
              <a:rPr lang="en-US" altLang="zh-CN" sz="2400" b="1">
                <a:ea typeface="SimSun" panose="02010600030101010101" pitchFamily="2" charset="-122"/>
              </a:rPr>
              <a:t>(Hours to come soon)</a:t>
            </a:r>
            <a:endParaRPr lang="en-US" altLang="zh-CN" sz="2400">
              <a:ea typeface="SimSun" panose="02010600030101010101" pitchFamily="2" charset="-122"/>
            </a:endParaRPr>
          </a:p>
        </p:txBody>
      </p:sp>
      <p:sp>
        <p:nvSpPr>
          <p:cNvPr id="7189" name="Text Box 72"/>
          <p:cNvSpPr txBox="1">
            <a:spLocks noChangeArrowheads="1"/>
          </p:cNvSpPr>
          <p:nvPr/>
        </p:nvSpPr>
        <p:spPr bwMode="auto">
          <a:xfrm>
            <a:off x="349250" y="3549650"/>
            <a:ext cx="85137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1200" dirty="0">
                <a:ea typeface="SimSun" panose="02010600030101010101" pitchFamily="2" charset="-122"/>
              </a:rPr>
              <a:t> </a:t>
            </a:r>
          </a:p>
          <a:p>
            <a:r>
              <a:rPr lang="en-US" altLang="zh-CN" sz="1800" dirty="0">
                <a:ea typeface="SimSun" panose="02010600030101010101" pitchFamily="2" charset="-122"/>
              </a:rPr>
              <a:t>The </a:t>
            </a:r>
            <a:r>
              <a:rPr lang="en-US" altLang="zh-CN" sz="1800" dirty="0" smtClean="0">
                <a:ea typeface="SimSun" panose="02010600030101010101" pitchFamily="2" charset="-122"/>
              </a:rPr>
              <a:t>tutors: Daniel Vickers, Martin Gamer, Ray Clark, </a:t>
            </a:r>
            <a:r>
              <a:rPr lang="en-US" altLang="zh-CN" sz="1800" dirty="0" err="1" smtClean="0">
                <a:ea typeface="SimSun" panose="02010600030101010101" pitchFamily="2" charset="-122"/>
              </a:rPr>
              <a:t>Dizhou</a:t>
            </a:r>
            <a:r>
              <a:rPr lang="en-US" altLang="zh-CN" sz="1800" dirty="0" smtClean="0">
                <a:ea typeface="SimSun" panose="02010600030101010101" pitchFamily="2" charset="-122"/>
              </a:rPr>
              <a:t> Wu, Lucas </a:t>
            </a:r>
            <a:r>
              <a:rPr lang="en-US" altLang="zh-CN" sz="1800" dirty="0" err="1" smtClean="0">
                <a:ea typeface="SimSun" panose="02010600030101010101" pitchFamily="2" charset="-122"/>
              </a:rPr>
              <a:t>Tommervik</a:t>
            </a:r>
            <a:endParaRPr lang="de-DE" altLang="zh-CN" sz="1800" dirty="0">
              <a:ea typeface="SimSun" panose="02010600030101010101" pitchFamily="2" charset="-122"/>
            </a:endParaRPr>
          </a:p>
          <a:p>
            <a:endParaRPr lang="en-US" altLang="zh-CN" sz="1600" dirty="0">
              <a:ea typeface="SimSun" panose="02010600030101010101" pitchFamily="2" charset="-122"/>
            </a:endParaRPr>
          </a:p>
          <a:p>
            <a:r>
              <a:rPr lang="en-US" altLang="zh-CN" sz="1600" dirty="0">
                <a:ea typeface="SimSun" panose="02010600030101010101" pitchFamily="2" charset="-122"/>
              </a:rPr>
              <a:t>The tutor sessions in semesters past were </a:t>
            </a:r>
            <a:r>
              <a:rPr lang="en-US" altLang="zh-CN" sz="1600" dirty="0" smtClean="0">
                <a:ea typeface="SimSun" panose="02010600030101010101" pitchFamily="2" charset="-122"/>
              </a:rPr>
              <a:t>successful </a:t>
            </a:r>
            <a:r>
              <a:rPr lang="en-US" altLang="zh-CN" sz="1600" dirty="0">
                <a:ea typeface="SimSun" panose="02010600030101010101" pitchFamily="2" charset="-122"/>
              </a:rPr>
              <a:t>and received high marks from many students. </a:t>
            </a:r>
          </a:p>
          <a:p>
            <a:r>
              <a:rPr lang="en-US" altLang="zh-CN" sz="1600" dirty="0">
                <a:ea typeface="SimSun" panose="02010600030101010101" pitchFamily="2" charset="-122"/>
              </a:rPr>
              <a:t>All students are encouraged to take advantage of this opportunity.</a:t>
            </a:r>
          </a:p>
          <a:p>
            <a:r>
              <a:rPr lang="en-US" altLang="zh-CN" sz="1600" dirty="0">
                <a:ea typeface="SimSun" panose="02010600030101010101" pitchFamily="2" charset="-122"/>
              </a:rPr>
              <a:t> </a:t>
            </a:r>
          </a:p>
          <a:p>
            <a:r>
              <a:rPr lang="en-US" altLang="zh-CN" sz="1600" dirty="0">
                <a:ea typeface="SimSun" panose="02010600030101010101" pitchFamily="2" charset="-122"/>
              </a:rPr>
              <a:t> </a:t>
            </a:r>
          </a:p>
          <a:p>
            <a:pPr algn="ctr"/>
            <a:r>
              <a:rPr lang="en-US" altLang="zh-CN" sz="1600" b="1" dirty="0">
                <a:ea typeface="SimSun" panose="02010600030101010101" pitchFamily="2" charset="-122"/>
              </a:rPr>
              <a:t>Tutor sessions will </a:t>
            </a:r>
            <a:r>
              <a:rPr lang="en-US" altLang="zh-CN" sz="1600" b="1" dirty="0" smtClean="0">
                <a:ea typeface="SimSun" panose="02010600030101010101" pitchFamily="2" charset="-122"/>
              </a:rPr>
              <a:t>last </a:t>
            </a:r>
            <a:r>
              <a:rPr lang="en-US" altLang="zh-CN" sz="1600" b="1" dirty="0">
                <a:ea typeface="SimSun" panose="02010600030101010101" pitchFamily="2" charset="-122"/>
              </a:rPr>
              <a:t>two hours.  Time/room to be announced.</a:t>
            </a:r>
            <a:endParaRPr lang="en-US" altLang="en-US" sz="1600" b="1" dirty="0">
              <a:ea typeface="SimSun" panose="02010600030101010101" pitchFamily="2" charset="-122"/>
            </a:endParaRPr>
          </a:p>
        </p:txBody>
      </p:sp>
      <p:sp>
        <p:nvSpPr>
          <p:cNvPr id="7190" name="TextBox 69"/>
          <p:cNvSpPr txBox="1">
            <a:spLocks noChangeArrowheads="1"/>
          </p:cNvSpPr>
          <p:nvPr/>
        </p:nvSpPr>
        <p:spPr bwMode="auto">
          <a:xfrm>
            <a:off x="658813" y="6410325"/>
            <a:ext cx="8335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/>
              <a:t>Private tutors are also available: see </a:t>
            </a:r>
            <a:r>
              <a:rPr lang="en-US" altLang="en-US" sz="1800" dirty="0" err="1" smtClean="0"/>
              <a:t>Kittye</a:t>
            </a:r>
            <a:r>
              <a:rPr lang="en-US" altLang="en-US" sz="1800" dirty="0" smtClean="0"/>
              <a:t> McBride </a:t>
            </a:r>
            <a:r>
              <a:rPr lang="en-US" altLang="en-US" sz="1800" dirty="0"/>
              <a:t>in department office (Olin 100)</a:t>
            </a:r>
          </a:p>
        </p:txBody>
      </p:sp>
      <p:cxnSp>
        <p:nvCxnSpPr>
          <p:cNvPr id="7191" name="Straight Connector 71"/>
          <p:cNvCxnSpPr>
            <a:cxnSpLocks noChangeShapeType="1"/>
          </p:cNvCxnSpPr>
          <p:nvPr/>
        </p:nvCxnSpPr>
        <p:spPr bwMode="auto">
          <a:xfrm>
            <a:off x="280988" y="6321425"/>
            <a:ext cx="85820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32197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304800"/>
            <a:ext cx="58293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685800" y="3886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1600200"/>
            <a:ext cx="1676400" cy="3581400"/>
            <a:chOff x="816" y="1008"/>
            <a:chExt cx="1056" cy="2256"/>
          </a:xfrm>
        </p:grpSpPr>
        <p:grpSp>
          <p:nvGrpSpPr>
            <p:cNvPr id="23572" name="Group 5"/>
            <p:cNvGrpSpPr>
              <a:grpSpLocks/>
            </p:cNvGrpSpPr>
            <p:nvPr/>
          </p:nvGrpSpPr>
          <p:grpSpPr bwMode="auto">
            <a:xfrm>
              <a:off x="816" y="2448"/>
              <a:ext cx="480" cy="816"/>
              <a:chOff x="528" y="1776"/>
              <a:chExt cx="480" cy="816"/>
            </a:xfrm>
          </p:grpSpPr>
          <p:sp>
            <p:nvSpPr>
              <p:cNvPr id="23575" name="Line 6"/>
              <p:cNvSpPr>
                <a:spLocks noChangeShapeType="1"/>
              </p:cNvSpPr>
              <p:nvPr/>
            </p:nvSpPr>
            <p:spPr bwMode="auto">
              <a:xfrm flipV="1">
                <a:off x="528" y="1776"/>
                <a:ext cx="432" cy="816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Line 7"/>
              <p:cNvSpPr>
                <a:spLocks noChangeShapeType="1"/>
              </p:cNvSpPr>
              <p:nvPr/>
            </p:nvSpPr>
            <p:spPr bwMode="auto">
              <a:xfrm>
                <a:off x="528" y="2592"/>
                <a:ext cx="480" cy="0"/>
              </a:xfrm>
              <a:prstGeom prst="line">
                <a:avLst/>
              </a:prstGeom>
              <a:noFill/>
              <a:ln w="76200" cmpd="tri">
                <a:solidFill>
                  <a:srgbClr val="00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8"/>
              <p:cNvSpPr>
                <a:spLocks noChangeShapeType="1"/>
              </p:cNvSpPr>
              <p:nvPr/>
            </p:nvSpPr>
            <p:spPr bwMode="auto">
              <a:xfrm flipV="1">
                <a:off x="528" y="1776"/>
                <a:ext cx="0" cy="816"/>
              </a:xfrm>
              <a:prstGeom prst="line">
                <a:avLst/>
              </a:prstGeom>
              <a:noFill/>
              <a:ln w="38100" cmpd="dbl">
                <a:solidFill>
                  <a:srgbClr val="00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3" name="Oval 9"/>
            <p:cNvSpPr>
              <a:spLocks noChangeArrowheads="1"/>
            </p:cNvSpPr>
            <p:nvPr/>
          </p:nvSpPr>
          <p:spPr bwMode="auto">
            <a:xfrm>
              <a:off x="1776" y="1008"/>
              <a:ext cx="96" cy="96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4" name="Freeform 10"/>
            <p:cNvSpPr>
              <a:spLocks/>
            </p:cNvSpPr>
            <p:nvPr/>
          </p:nvSpPr>
          <p:spPr bwMode="auto">
            <a:xfrm>
              <a:off x="1000" y="1084"/>
              <a:ext cx="736" cy="1254"/>
            </a:xfrm>
            <a:custGeom>
              <a:avLst/>
              <a:gdLst>
                <a:gd name="T0" fmla="*/ 736 w 736"/>
                <a:gd name="T1" fmla="*/ 0 h 1254"/>
                <a:gd name="T2" fmla="*/ 609 w 736"/>
                <a:gd name="T3" fmla="*/ 9 h 1254"/>
                <a:gd name="T4" fmla="*/ 228 w 736"/>
                <a:gd name="T5" fmla="*/ 364 h 1254"/>
                <a:gd name="T6" fmla="*/ 127 w 736"/>
                <a:gd name="T7" fmla="*/ 686 h 1254"/>
                <a:gd name="T8" fmla="*/ 76 w 736"/>
                <a:gd name="T9" fmla="*/ 907 h 1254"/>
                <a:gd name="T10" fmla="*/ 33 w 736"/>
                <a:gd name="T11" fmla="*/ 1144 h 1254"/>
                <a:gd name="T12" fmla="*/ 0 w 736"/>
                <a:gd name="T13" fmla="*/ 1254 h 1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6"/>
                <a:gd name="T22" fmla="*/ 0 h 1254"/>
                <a:gd name="T23" fmla="*/ 736 w 736"/>
                <a:gd name="T24" fmla="*/ 1254 h 12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6" h="1254">
                  <a:moveTo>
                    <a:pt x="736" y="0"/>
                  </a:moveTo>
                  <a:cubicBezTo>
                    <a:pt x="694" y="3"/>
                    <a:pt x="651" y="3"/>
                    <a:pt x="609" y="9"/>
                  </a:cubicBezTo>
                  <a:cubicBezTo>
                    <a:pt x="428" y="36"/>
                    <a:pt x="329" y="236"/>
                    <a:pt x="228" y="364"/>
                  </a:cubicBezTo>
                  <a:cubicBezTo>
                    <a:pt x="197" y="472"/>
                    <a:pt x="158" y="578"/>
                    <a:pt x="127" y="686"/>
                  </a:cubicBezTo>
                  <a:cubicBezTo>
                    <a:pt x="118" y="753"/>
                    <a:pt x="101" y="845"/>
                    <a:pt x="76" y="907"/>
                  </a:cubicBezTo>
                  <a:cubicBezTo>
                    <a:pt x="65" y="986"/>
                    <a:pt x="51" y="1066"/>
                    <a:pt x="33" y="1144"/>
                  </a:cubicBezTo>
                  <a:cubicBezTo>
                    <a:pt x="28" y="1166"/>
                    <a:pt x="21" y="1230"/>
                    <a:pt x="0" y="1254"/>
                  </a:cubicBezTo>
                </a:path>
              </a:pathLst>
            </a:custGeom>
            <a:noFill/>
            <a:ln w="28575" cmpd="sng">
              <a:solidFill>
                <a:srgbClr val="009900"/>
              </a:solidFill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79713" y="1676400"/>
            <a:ext cx="2097087" cy="3556000"/>
            <a:chOff x="1751" y="1056"/>
            <a:chExt cx="1321" cy="2240"/>
          </a:xfrm>
        </p:grpSpPr>
        <p:grpSp>
          <p:nvGrpSpPr>
            <p:cNvPr id="23566" name="Group 12"/>
            <p:cNvGrpSpPr>
              <a:grpSpLocks/>
            </p:cNvGrpSpPr>
            <p:nvPr/>
          </p:nvGrpSpPr>
          <p:grpSpPr bwMode="auto">
            <a:xfrm>
              <a:off x="2400" y="2480"/>
              <a:ext cx="672" cy="816"/>
              <a:chOff x="2400" y="2304"/>
              <a:chExt cx="672" cy="816"/>
            </a:xfrm>
          </p:grpSpPr>
          <p:sp>
            <p:nvSpPr>
              <p:cNvPr id="23569" name="Line 13"/>
              <p:cNvSpPr>
                <a:spLocks noChangeShapeType="1"/>
              </p:cNvSpPr>
              <p:nvPr/>
            </p:nvSpPr>
            <p:spPr bwMode="auto">
              <a:xfrm rot="815522" flipV="1">
                <a:off x="2496" y="2304"/>
                <a:ext cx="432" cy="816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0" name="Line 14"/>
              <p:cNvSpPr>
                <a:spLocks noChangeShapeType="1"/>
              </p:cNvSpPr>
              <p:nvPr/>
            </p:nvSpPr>
            <p:spPr bwMode="auto">
              <a:xfrm>
                <a:off x="2400" y="3072"/>
                <a:ext cx="672" cy="0"/>
              </a:xfrm>
              <a:prstGeom prst="line">
                <a:avLst/>
              </a:prstGeom>
              <a:noFill/>
              <a:ln w="76200" cmpd="tri">
                <a:solidFill>
                  <a:srgbClr val="99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Line 15"/>
              <p:cNvSpPr>
                <a:spLocks noChangeShapeType="1"/>
              </p:cNvSpPr>
              <p:nvPr/>
            </p:nvSpPr>
            <p:spPr bwMode="auto">
              <a:xfrm flipV="1">
                <a:off x="2400" y="2352"/>
                <a:ext cx="0" cy="720"/>
              </a:xfrm>
              <a:prstGeom prst="line">
                <a:avLst/>
              </a:prstGeom>
              <a:noFill/>
              <a:ln w="38100" cmpd="dbl">
                <a:solidFill>
                  <a:srgbClr val="99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7" name="Oval 16"/>
            <p:cNvSpPr>
              <a:spLocks noChangeArrowheads="1"/>
            </p:cNvSpPr>
            <p:nvPr/>
          </p:nvSpPr>
          <p:spPr bwMode="auto">
            <a:xfrm>
              <a:off x="1920" y="1056"/>
              <a:ext cx="96" cy="96"/>
            </a:xfrm>
            <a:prstGeom prst="ellipse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8" name="Freeform 17"/>
            <p:cNvSpPr>
              <a:spLocks/>
            </p:cNvSpPr>
            <p:nvPr/>
          </p:nvSpPr>
          <p:spPr bwMode="auto">
            <a:xfrm>
              <a:off x="1751" y="1160"/>
              <a:ext cx="528" cy="1364"/>
            </a:xfrm>
            <a:custGeom>
              <a:avLst/>
              <a:gdLst>
                <a:gd name="T0" fmla="*/ 206 w 528"/>
                <a:gd name="T1" fmla="*/ 0 h 1364"/>
                <a:gd name="T2" fmla="*/ 28 w 528"/>
                <a:gd name="T3" fmla="*/ 272 h 1364"/>
                <a:gd name="T4" fmla="*/ 28 w 528"/>
                <a:gd name="T5" fmla="*/ 560 h 1364"/>
                <a:gd name="T6" fmla="*/ 79 w 528"/>
                <a:gd name="T7" fmla="*/ 687 h 1364"/>
                <a:gd name="T8" fmla="*/ 172 w 528"/>
                <a:gd name="T9" fmla="*/ 907 h 1364"/>
                <a:gd name="T10" fmla="*/ 214 w 528"/>
                <a:gd name="T11" fmla="*/ 1008 h 1364"/>
                <a:gd name="T12" fmla="*/ 273 w 528"/>
                <a:gd name="T13" fmla="*/ 1093 h 1364"/>
                <a:gd name="T14" fmla="*/ 290 w 528"/>
                <a:gd name="T15" fmla="*/ 1136 h 1364"/>
                <a:gd name="T16" fmla="*/ 384 w 528"/>
                <a:gd name="T17" fmla="*/ 1220 h 1364"/>
                <a:gd name="T18" fmla="*/ 460 w 528"/>
                <a:gd name="T19" fmla="*/ 1296 h 1364"/>
                <a:gd name="T20" fmla="*/ 477 w 528"/>
                <a:gd name="T21" fmla="*/ 1322 h 1364"/>
                <a:gd name="T22" fmla="*/ 502 w 528"/>
                <a:gd name="T23" fmla="*/ 1330 h 1364"/>
                <a:gd name="T24" fmla="*/ 528 w 528"/>
                <a:gd name="T25" fmla="*/ 1364 h 13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8"/>
                <a:gd name="T40" fmla="*/ 0 h 1364"/>
                <a:gd name="T41" fmla="*/ 528 w 528"/>
                <a:gd name="T42" fmla="*/ 1364 h 13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8" h="1364">
                  <a:moveTo>
                    <a:pt x="206" y="0"/>
                  </a:moveTo>
                  <a:cubicBezTo>
                    <a:pt x="98" y="109"/>
                    <a:pt x="74" y="133"/>
                    <a:pt x="28" y="272"/>
                  </a:cubicBezTo>
                  <a:cubicBezTo>
                    <a:pt x="8" y="411"/>
                    <a:pt x="0" y="401"/>
                    <a:pt x="28" y="560"/>
                  </a:cubicBezTo>
                  <a:cubicBezTo>
                    <a:pt x="35" y="600"/>
                    <a:pt x="67" y="649"/>
                    <a:pt x="79" y="687"/>
                  </a:cubicBezTo>
                  <a:cubicBezTo>
                    <a:pt x="110" y="784"/>
                    <a:pt x="117" y="816"/>
                    <a:pt x="172" y="907"/>
                  </a:cubicBezTo>
                  <a:cubicBezTo>
                    <a:pt x="191" y="938"/>
                    <a:pt x="200" y="974"/>
                    <a:pt x="214" y="1008"/>
                  </a:cubicBezTo>
                  <a:cubicBezTo>
                    <a:pt x="227" y="1040"/>
                    <a:pt x="260" y="1061"/>
                    <a:pt x="273" y="1093"/>
                  </a:cubicBezTo>
                  <a:cubicBezTo>
                    <a:pt x="279" y="1107"/>
                    <a:pt x="282" y="1123"/>
                    <a:pt x="290" y="1136"/>
                  </a:cubicBezTo>
                  <a:cubicBezTo>
                    <a:pt x="312" y="1171"/>
                    <a:pt x="351" y="1198"/>
                    <a:pt x="384" y="1220"/>
                  </a:cubicBezTo>
                  <a:cubicBezTo>
                    <a:pt x="414" y="1240"/>
                    <a:pt x="430" y="1274"/>
                    <a:pt x="460" y="1296"/>
                  </a:cubicBezTo>
                  <a:cubicBezTo>
                    <a:pt x="466" y="1305"/>
                    <a:pt x="469" y="1315"/>
                    <a:pt x="477" y="1322"/>
                  </a:cubicBezTo>
                  <a:cubicBezTo>
                    <a:pt x="484" y="1328"/>
                    <a:pt x="495" y="1324"/>
                    <a:pt x="502" y="1330"/>
                  </a:cubicBezTo>
                  <a:cubicBezTo>
                    <a:pt x="513" y="1339"/>
                    <a:pt x="517" y="1355"/>
                    <a:pt x="528" y="1364"/>
                  </a:cubicBezTo>
                </a:path>
              </a:pathLst>
            </a:custGeom>
            <a:noFill/>
            <a:ln w="28575" cmpd="sng">
              <a:solidFill>
                <a:srgbClr val="990099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048000" y="1905000"/>
            <a:ext cx="4648200" cy="3644900"/>
            <a:chOff x="1920" y="1200"/>
            <a:chExt cx="2928" cy="2296"/>
          </a:xfrm>
        </p:grpSpPr>
        <p:grpSp>
          <p:nvGrpSpPr>
            <p:cNvPr id="23560" name="Group 19"/>
            <p:cNvGrpSpPr>
              <a:grpSpLocks/>
            </p:cNvGrpSpPr>
            <p:nvPr/>
          </p:nvGrpSpPr>
          <p:grpSpPr bwMode="auto">
            <a:xfrm>
              <a:off x="3984" y="2680"/>
              <a:ext cx="864" cy="816"/>
              <a:chOff x="3984" y="2448"/>
              <a:chExt cx="864" cy="816"/>
            </a:xfrm>
          </p:grpSpPr>
          <p:sp>
            <p:nvSpPr>
              <p:cNvPr id="23563" name="Line 20"/>
              <p:cNvSpPr>
                <a:spLocks noChangeShapeType="1"/>
              </p:cNvSpPr>
              <p:nvPr/>
            </p:nvSpPr>
            <p:spPr bwMode="auto">
              <a:xfrm rot="2338429" flipV="1">
                <a:off x="4176" y="2448"/>
                <a:ext cx="432" cy="81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Line 21"/>
              <p:cNvSpPr>
                <a:spLocks noChangeShapeType="1"/>
              </p:cNvSpPr>
              <p:nvPr/>
            </p:nvSpPr>
            <p:spPr bwMode="auto">
              <a:xfrm>
                <a:off x="3984" y="3024"/>
                <a:ext cx="864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Line 22"/>
              <p:cNvSpPr>
                <a:spLocks noChangeShapeType="1"/>
              </p:cNvSpPr>
              <p:nvPr/>
            </p:nvSpPr>
            <p:spPr bwMode="auto">
              <a:xfrm flipV="1">
                <a:off x="3984" y="2640"/>
                <a:ext cx="0" cy="384"/>
              </a:xfrm>
              <a:prstGeom prst="line">
                <a:avLst/>
              </a:prstGeom>
              <a:noFill/>
              <a:ln w="38100" cmpd="dbl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1" name="Oval 23"/>
            <p:cNvSpPr>
              <a:spLocks noChangeArrowheads="1"/>
            </p:cNvSpPr>
            <p:nvPr/>
          </p:nvSpPr>
          <p:spPr bwMode="auto">
            <a:xfrm>
              <a:off x="1920" y="12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2" name="Freeform 24"/>
            <p:cNvSpPr>
              <a:spLocks/>
            </p:cNvSpPr>
            <p:nvPr/>
          </p:nvSpPr>
          <p:spPr bwMode="auto">
            <a:xfrm>
              <a:off x="2058" y="1254"/>
              <a:ext cx="2381" cy="1363"/>
            </a:xfrm>
            <a:custGeom>
              <a:avLst/>
              <a:gdLst>
                <a:gd name="T0" fmla="*/ 0 w 2381"/>
                <a:gd name="T1" fmla="*/ 0 h 1363"/>
                <a:gd name="T2" fmla="*/ 1974 w 2381"/>
                <a:gd name="T3" fmla="*/ 601 h 1363"/>
                <a:gd name="T4" fmla="*/ 1999 w 2381"/>
                <a:gd name="T5" fmla="*/ 652 h 1363"/>
                <a:gd name="T6" fmla="*/ 2093 w 2381"/>
                <a:gd name="T7" fmla="*/ 779 h 1363"/>
                <a:gd name="T8" fmla="*/ 2118 w 2381"/>
                <a:gd name="T9" fmla="*/ 864 h 1363"/>
                <a:gd name="T10" fmla="*/ 2245 w 2381"/>
                <a:gd name="T11" fmla="*/ 1092 h 1363"/>
                <a:gd name="T12" fmla="*/ 2279 w 2381"/>
                <a:gd name="T13" fmla="*/ 1169 h 1363"/>
                <a:gd name="T14" fmla="*/ 2330 w 2381"/>
                <a:gd name="T15" fmla="*/ 1253 h 1363"/>
                <a:gd name="T16" fmla="*/ 2381 w 2381"/>
                <a:gd name="T17" fmla="*/ 1363 h 1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81"/>
                <a:gd name="T28" fmla="*/ 0 h 1363"/>
                <a:gd name="T29" fmla="*/ 2381 w 2381"/>
                <a:gd name="T30" fmla="*/ 1363 h 13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81" h="1363">
                  <a:moveTo>
                    <a:pt x="0" y="0"/>
                  </a:moveTo>
                  <a:cubicBezTo>
                    <a:pt x="1519" y="337"/>
                    <a:pt x="1400" y="27"/>
                    <a:pt x="1974" y="601"/>
                  </a:cubicBezTo>
                  <a:cubicBezTo>
                    <a:pt x="1982" y="618"/>
                    <a:pt x="1988" y="636"/>
                    <a:pt x="1999" y="652"/>
                  </a:cubicBezTo>
                  <a:cubicBezTo>
                    <a:pt x="2028" y="696"/>
                    <a:pt x="2093" y="779"/>
                    <a:pt x="2093" y="779"/>
                  </a:cubicBezTo>
                  <a:cubicBezTo>
                    <a:pt x="2102" y="807"/>
                    <a:pt x="2105" y="838"/>
                    <a:pt x="2118" y="864"/>
                  </a:cubicBezTo>
                  <a:cubicBezTo>
                    <a:pt x="2226" y="1079"/>
                    <a:pt x="2106" y="778"/>
                    <a:pt x="2245" y="1092"/>
                  </a:cubicBezTo>
                  <a:cubicBezTo>
                    <a:pt x="2256" y="1118"/>
                    <a:pt x="2266" y="1144"/>
                    <a:pt x="2279" y="1169"/>
                  </a:cubicBezTo>
                  <a:cubicBezTo>
                    <a:pt x="2294" y="1198"/>
                    <a:pt x="2330" y="1253"/>
                    <a:pt x="2330" y="1253"/>
                  </a:cubicBezTo>
                  <a:cubicBezTo>
                    <a:pt x="2342" y="1291"/>
                    <a:pt x="2350" y="1335"/>
                    <a:pt x="2381" y="1363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17525" y="5524500"/>
            <a:ext cx="839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The vertical velocity gets smaller as the horizontal component gets larger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152650" y="234950"/>
            <a:ext cx="4545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chemeClr val="accent2"/>
                </a:solidFill>
                <a:latin typeface="Helvetica" panose="020B0604020202020204" pitchFamily="34" charset="0"/>
              </a:rPr>
              <a:t>i-clicker question-4:</a:t>
            </a:r>
            <a:endParaRPr lang="en-US" altLang="en-US" b="1">
              <a:latin typeface="Helvetica" panose="020B0604020202020204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76325" y="1954213"/>
            <a:ext cx="7504113" cy="19462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Helvetica" panose="020B0604020202020204" pitchFamily="34" charset="0"/>
              </a:rPr>
              <a:t>An apple drops at the same time a shot is fired. Do we aim</a:t>
            </a:r>
          </a:p>
          <a:p>
            <a:pPr>
              <a:buFontTx/>
              <a:buAutoNum type="alphaLcParenR"/>
            </a:pPr>
            <a:r>
              <a:rPr lang="en-US" altLang="en-US" b="1">
                <a:latin typeface="Helvetica" panose="020B0604020202020204" pitchFamily="34" charset="0"/>
              </a:rPr>
              <a:t>At the target?</a:t>
            </a:r>
          </a:p>
          <a:p>
            <a:pPr>
              <a:buFontTx/>
              <a:buAutoNum type="alphaLcParenR"/>
            </a:pPr>
            <a:r>
              <a:rPr lang="en-US" altLang="en-US" b="1">
                <a:latin typeface="Helvetica" panose="020B0604020202020204" pitchFamily="34" charset="0"/>
              </a:rPr>
              <a:t>Above the target?</a:t>
            </a:r>
          </a:p>
          <a:p>
            <a:pPr>
              <a:buFontTx/>
              <a:buAutoNum type="alphaLcParenR"/>
            </a:pPr>
            <a:r>
              <a:rPr lang="en-US" altLang="en-US" b="1">
                <a:latin typeface="Helvetica" panose="020B0604020202020204" pitchFamily="34" charset="0"/>
              </a:rPr>
              <a:t>Below the target?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422775"/>
            <a:ext cx="44196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 descr="na010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4422775"/>
            <a:ext cx="166687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3767138" y="46291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866900" y="334963"/>
            <a:ext cx="573405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err="1">
                <a:solidFill>
                  <a:schemeClr val="tx2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tx2"/>
                </a:solidFill>
                <a:latin typeface="+mj-lt"/>
              </a:rPr>
              <a:t>-clicker question-4: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43413" y="896938"/>
          <a:ext cx="4505325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Image" r:id="rId3" imgW="6010589" imgH="7815037" progId="Photoshop.Image.4">
                  <p:embed/>
                </p:oleObj>
              </mc:Choice>
              <mc:Fallback>
                <p:oleObj name="Image" r:id="rId3" imgW="6010589" imgH="7815037" progId="Photoshop.Image.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896938"/>
                        <a:ext cx="4505325" cy="585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989513" y="1341438"/>
            <a:ext cx="228600" cy="5346700"/>
            <a:chOff x="1880" y="664"/>
            <a:chExt cx="144" cy="3368"/>
          </a:xfrm>
        </p:grpSpPr>
        <p:grpSp>
          <p:nvGrpSpPr>
            <p:cNvPr id="2083" name="Group 4"/>
            <p:cNvGrpSpPr>
              <a:grpSpLocks/>
            </p:cNvGrpSpPr>
            <p:nvPr/>
          </p:nvGrpSpPr>
          <p:grpSpPr bwMode="auto">
            <a:xfrm>
              <a:off x="1880" y="856"/>
              <a:ext cx="144" cy="3176"/>
              <a:chOff x="1880" y="856"/>
              <a:chExt cx="144" cy="3176"/>
            </a:xfrm>
          </p:grpSpPr>
          <p:sp>
            <p:nvSpPr>
              <p:cNvPr id="2086" name="Oval 5"/>
              <p:cNvSpPr>
                <a:spLocks noChangeArrowheads="1"/>
              </p:cNvSpPr>
              <p:nvPr/>
            </p:nvSpPr>
            <p:spPr bwMode="auto">
              <a:xfrm>
                <a:off x="1880" y="245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7" name="Oval 6"/>
              <p:cNvSpPr>
                <a:spLocks noChangeArrowheads="1"/>
              </p:cNvSpPr>
              <p:nvPr/>
            </p:nvSpPr>
            <p:spPr bwMode="auto">
              <a:xfrm>
                <a:off x="1880" y="100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8" name="Oval 7"/>
              <p:cNvSpPr>
                <a:spLocks noChangeArrowheads="1"/>
              </p:cNvSpPr>
              <p:nvPr/>
            </p:nvSpPr>
            <p:spPr bwMode="auto">
              <a:xfrm>
                <a:off x="1880" y="1200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9" name="Oval 8"/>
              <p:cNvSpPr>
                <a:spLocks noChangeArrowheads="1"/>
              </p:cNvSpPr>
              <p:nvPr/>
            </p:nvSpPr>
            <p:spPr bwMode="auto">
              <a:xfrm>
                <a:off x="1880" y="1440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0" name="Oval 9"/>
              <p:cNvSpPr>
                <a:spLocks noChangeArrowheads="1"/>
              </p:cNvSpPr>
              <p:nvPr/>
            </p:nvSpPr>
            <p:spPr bwMode="auto">
              <a:xfrm>
                <a:off x="1880" y="173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1" name="Oval 10"/>
              <p:cNvSpPr>
                <a:spLocks noChangeArrowheads="1"/>
              </p:cNvSpPr>
              <p:nvPr/>
            </p:nvSpPr>
            <p:spPr bwMode="auto">
              <a:xfrm>
                <a:off x="1880" y="85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2" name="Oval 11"/>
              <p:cNvSpPr>
                <a:spLocks noChangeArrowheads="1"/>
              </p:cNvSpPr>
              <p:nvPr/>
            </p:nvSpPr>
            <p:spPr bwMode="auto">
              <a:xfrm>
                <a:off x="1880" y="388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3" name="Oval 12"/>
              <p:cNvSpPr>
                <a:spLocks noChangeArrowheads="1"/>
              </p:cNvSpPr>
              <p:nvPr/>
            </p:nvSpPr>
            <p:spPr bwMode="auto">
              <a:xfrm>
                <a:off x="1880" y="336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4" name="Oval 13"/>
              <p:cNvSpPr>
                <a:spLocks noChangeArrowheads="1"/>
              </p:cNvSpPr>
              <p:nvPr/>
            </p:nvSpPr>
            <p:spPr bwMode="auto">
              <a:xfrm>
                <a:off x="1880" y="289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5" name="Oval 14"/>
              <p:cNvSpPr>
                <a:spLocks noChangeArrowheads="1"/>
              </p:cNvSpPr>
              <p:nvPr/>
            </p:nvSpPr>
            <p:spPr bwMode="auto">
              <a:xfrm>
                <a:off x="1880" y="208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084" name="Oval 15"/>
            <p:cNvSpPr>
              <a:spLocks noChangeArrowheads="1"/>
            </p:cNvSpPr>
            <p:nvPr/>
          </p:nvSpPr>
          <p:spPr bwMode="auto">
            <a:xfrm>
              <a:off x="1880" y="752"/>
              <a:ext cx="144" cy="14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5" name="Oval 16"/>
            <p:cNvSpPr>
              <a:spLocks noChangeArrowheads="1"/>
            </p:cNvSpPr>
            <p:nvPr/>
          </p:nvSpPr>
          <p:spPr bwMode="auto">
            <a:xfrm>
              <a:off x="1880" y="664"/>
              <a:ext cx="144" cy="14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034213" y="1341438"/>
            <a:ext cx="228600" cy="5346700"/>
            <a:chOff x="1880" y="664"/>
            <a:chExt cx="144" cy="3368"/>
          </a:xfrm>
        </p:grpSpPr>
        <p:grpSp>
          <p:nvGrpSpPr>
            <p:cNvPr id="2070" name="Group 18"/>
            <p:cNvGrpSpPr>
              <a:grpSpLocks/>
            </p:cNvGrpSpPr>
            <p:nvPr/>
          </p:nvGrpSpPr>
          <p:grpSpPr bwMode="auto">
            <a:xfrm>
              <a:off x="1880" y="856"/>
              <a:ext cx="144" cy="3176"/>
              <a:chOff x="1880" y="856"/>
              <a:chExt cx="144" cy="3176"/>
            </a:xfrm>
          </p:grpSpPr>
          <p:sp>
            <p:nvSpPr>
              <p:cNvPr id="2073" name="Oval 19"/>
              <p:cNvSpPr>
                <a:spLocks noChangeArrowheads="1"/>
              </p:cNvSpPr>
              <p:nvPr/>
            </p:nvSpPr>
            <p:spPr bwMode="auto">
              <a:xfrm>
                <a:off x="1880" y="245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4" name="Oval 20"/>
              <p:cNvSpPr>
                <a:spLocks noChangeArrowheads="1"/>
              </p:cNvSpPr>
              <p:nvPr/>
            </p:nvSpPr>
            <p:spPr bwMode="auto">
              <a:xfrm>
                <a:off x="1880" y="100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5" name="Oval 21"/>
              <p:cNvSpPr>
                <a:spLocks noChangeArrowheads="1"/>
              </p:cNvSpPr>
              <p:nvPr/>
            </p:nvSpPr>
            <p:spPr bwMode="auto">
              <a:xfrm>
                <a:off x="1880" y="1200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6" name="Oval 22"/>
              <p:cNvSpPr>
                <a:spLocks noChangeArrowheads="1"/>
              </p:cNvSpPr>
              <p:nvPr/>
            </p:nvSpPr>
            <p:spPr bwMode="auto">
              <a:xfrm>
                <a:off x="1880" y="1440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7" name="Oval 23"/>
              <p:cNvSpPr>
                <a:spLocks noChangeArrowheads="1"/>
              </p:cNvSpPr>
              <p:nvPr/>
            </p:nvSpPr>
            <p:spPr bwMode="auto">
              <a:xfrm>
                <a:off x="1880" y="173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8" name="Oval 24"/>
              <p:cNvSpPr>
                <a:spLocks noChangeArrowheads="1"/>
              </p:cNvSpPr>
              <p:nvPr/>
            </p:nvSpPr>
            <p:spPr bwMode="auto">
              <a:xfrm>
                <a:off x="1880" y="85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9" name="Oval 25"/>
              <p:cNvSpPr>
                <a:spLocks noChangeArrowheads="1"/>
              </p:cNvSpPr>
              <p:nvPr/>
            </p:nvSpPr>
            <p:spPr bwMode="auto">
              <a:xfrm>
                <a:off x="1880" y="388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0" name="Oval 26"/>
              <p:cNvSpPr>
                <a:spLocks noChangeArrowheads="1"/>
              </p:cNvSpPr>
              <p:nvPr/>
            </p:nvSpPr>
            <p:spPr bwMode="auto">
              <a:xfrm>
                <a:off x="1880" y="336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1" name="Oval 27"/>
              <p:cNvSpPr>
                <a:spLocks noChangeArrowheads="1"/>
              </p:cNvSpPr>
              <p:nvPr/>
            </p:nvSpPr>
            <p:spPr bwMode="auto">
              <a:xfrm>
                <a:off x="1880" y="289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2" name="Oval 28"/>
              <p:cNvSpPr>
                <a:spLocks noChangeArrowheads="1"/>
              </p:cNvSpPr>
              <p:nvPr/>
            </p:nvSpPr>
            <p:spPr bwMode="auto">
              <a:xfrm>
                <a:off x="1880" y="208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071" name="Oval 29"/>
            <p:cNvSpPr>
              <a:spLocks noChangeArrowheads="1"/>
            </p:cNvSpPr>
            <p:nvPr/>
          </p:nvSpPr>
          <p:spPr bwMode="auto">
            <a:xfrm>
              <a:off x="1880" y="752"/>
              <a:ext cx="144" cy="14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2" name="Oval 30"/>
            <p:cNvSpPr>
              <a:spLocks noChangeArrowheads="1"/>
            </p:cNvSpPr>
            <p:nvPr/>
          </p:nvSpPr>
          <p:spPr bwMode="auto">
            <a:xfrm>
              <a:off x="1880" y="664"/>
              <a:ext cx="144" cy="14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935913" y="1341438"/>
            <a:ext cx="228600" cy="5346700"/>
            <a:chOff x="1880" y="664"/>
            <a:chExt cx="144" cy="3368"/>
          </a:xfrm>
        </p:grpSpPr>
        <p:grpSp>
          <p:nvGrpSpPr>
            <p:cNvPr id="2057" name="Group 32"/>
            <p:cNvGrpSpPr>
              <a:grpSpLocks/>
            </p:cNvGrpSpPr>
            <p:nvPr/>
          </p:nvGrpSpPr>
          <p:grpSpPr bwMode="auto">
            <a:xfrm>
              <a:off x="1880" y="856"/>
              <a:ext cx="144" cy="3176"/>
              <a:chOff x="1880" y="856"/>
              <a:chExt cx="144" cy="3176"/>
            </a:xfrm>
          </p:grpSpPr>
          <p:sp>
            <p:nvSpPr>
              <p:cNvPr id="2060" name="Oval 33"/>
              <p:cNvSpPr>
                <a:spLocks noChangeArrowheads="1"/>
              </p:cNvSpPr>
              <p:nvPr/>
            </p:nvSpPr>
            <p:spPr bwMode="auto">
              <a:xfrm>
                <a:off x="1880" y="245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1" name="Oval 34"/>
              <p:cNvSpPr>
                <a:spLocks noChangeArrowheads="1"/>
              </p:cNvSpPr>
              <p:nvPr/>
            </p:nvSpPr>
            <p:spPr bwMode="auto">
              <a:xfrm>
                <a:off x="1880" y="100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2" name="Oval 35"/>
              <p:cNvSpPr>
                <a:spLocks noChangeArrowheads="1"/>
              </p:cNvSpPr>
              <p:nvPr/>
            </p:nvSpPr>
            <p:spPr bwMode="auto">
              <a:xfrm>
                <a:off x="1880" y="1200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3" name="Oval 36"/>
              <p:cNvSpPr>
                <a:spLocks noChangeArrowheads="1"/>
              </p:cNvSpPr>
              <p:nvPr/>
            </p:nvSpPr>
            <p:spPr bwMode="auto">
              <a:xfrm>
                <a:off x="1880" y="1440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4" name="Oval 37"/>
              <p:cNvSpPr>
                <a:spLocks noChangeArrowheads="1"/>
              </p:cNvSpPr>
              <p:nvPr/>
            </p:nvSpPr>
            <p:spPr bwMode="auto">
              <a:xfrm>
                <a:off x="1880" y="173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5" name="Oval 38"/>
              <p:cNvSpPr>
                <a:spLocks noChangeArrowheads="1"/>
              </p:cNvSpPr>
              <p:nvPr/>
            </p:nvSpPr>
            <p:spPr bwMode="auto">
              <a:xfrm>
                <a:off x="1880" y="85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6" name="Oval 39"/>
              <p:cNvSpPr>
                <a:spLocks noChangeArrowheads="1"/>
              </p:cNvSpPr>
              <p:nvPr/>
            </p:nvSpPr>
            <p:spPr bwMode="auto">
              <a:xfrm>
                <a:off x="1880" y="388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7" name="Oval 40"/>
              <p:cNvSpPr>
                <a:spLocks noChangeArrowheads="1"/>
              </p:cNvSpPr>
              <p:nvPr/>
            </p:nvSpPr>
            <p:spPr bwMode="auto">
              <a:xfrm>
                <a:off x="1880" y="336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8" name="Oval 41"/>
              <p:cNvSpPr>
                <a:spLocks noChangeArrowheads="1"/>
              </p:cNvSpPr>
              <p:nvPr/>
            </p:nvSpPr>
            <p:spPr bwMode="auto">
              <a:xfrm>
                <a:off x="1880" y="2896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9" name="Oval 42"/>
              <p:cNvSpPr>
                <a:spLocks noChangeArrowheads="1"/>
              </p:cNvSpPr>
              <p:nvPr/>
            </p:nvSpPr>
            <p:spPr bwMode="auto">
              <a:xfrm>
                <a:off x="1880" y="2088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058" name="Oval 43"/>
            <p:cNvSpPr>
              <a:spLocks noChangeArrowheads="1"/>
            </p:cNvSpPr>
            <p:nvPr/>
          </p:nvSpPr>
          <p:spPr bwMode="auto">
            <a:xfrm>
              <a:off x="1880" y="752"/>
              <a:ext cx="144" cy="14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9" name="Oval 44"/>
            <p:cNvSpPr>
              <a:spLocks noChangeArrowheads="1"/>
            </p:cNvSpPr>
            <p:nvPr/>
          </p:nvSpPr>
          <p:spPr bwMode="auto">
            <a:xfrm>
              <a:off x="1880" y="664"/>
              <a:ext cx="144" cy="14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54" name="Text Box 45"/>
          <p:cNvSpPr txBox="1">
            <a:spLocks noChangeArrowheads="1"/>
          </p:cNvSpPr>
          <p:nvPr/>
        </p:nvSpPr>
        <p:spPr bwMode="auto">
          <a:xfrm>
            <a:off x="296863" y="1711325"/>
            <a:ext cx="3736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latin typeface="Helvetica" panose="020B0604020202020204" pitchFamily="34" charset="0"/>
              </a:rPr>
              <a:t>Dropping balls</a:t>
            </a:r>
            <a:endParaRPr lang="en-US" altLang="en-US" b="1">
              <a:latin typeface="Helvetica" panose="020B0604020202020204" pitchFamily="34" charset="0"/>
            </a:endParaRPr>
          </a:p>
        </p:txBody>
      </p:sp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493713" y="2646363"/>
            <a:ext cx="3373437" cy="26765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Helvetica" panose="020B0604020202020204" pitchFamily="34" charset="0"/>
              </a:rPr>
              <a:t>Which ball will hit the ground first?</a:t>
            </a:r>
          </a:p>
          <a:p>
            <a:endParaRPr lang="en-US" altLang="en-US" b="1">
              <a:latin typeface="Helvetica" panose="020B0604020202020204" pitchFamily="34" charset="0"/>
            </a:endParaRP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en-US" altLang="en-US" b="1">
                <a:latin typeface="Helvetica" panose="020B0604020202020204" pitchFamily="34" charset="0"/>
              </a:rPr>
              <a:t>Straight drop</a:t>
            </a:r>
          </a:p>
          <a:p>
            <a:pPr>
              <a:buFontTx/>
              <a:buAutoNum type="alphaUcPeriod"/>
            </a:pPr>
            <a:r>
              <a:rPr lang="en-US" altLang="en-US" b="1">
                <a:latin typeface="Helvetica" panose="020B0604020202020204" pitchFamily="34" charset="0"/>
              </a:rPr>
              <a:t>Straight out</a:t>
            </a:r>
          </a:p>
          <a:p>
            <a:pPr>
              <a:buFontTx/>
              <a:buAutoNum type="alphaUcPeriod"/>
            </a:pPr>
            <a:r>
              <a:rPr lang="en-US" altLang="en-US" b="1">
                <a:latin typeface="Helvetica" panose="020B0604020202020204" pitchFamily="34" charset="0"/>
              </a:rPr>
              <a:t>Both at the same time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0" y="0"/>
            <a:ext cx="5734050" cy="7778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2"/>
                </a:solidFill>
                <a:latin typeface="+mj-lt"/>
              </a:rPr>
              <a:t>i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-clicker question-5: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0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450"/>
            <a:ext cx="8859838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24200" y="381000"/>
            <a:ext cx="2473325" cy="10779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latin typeface="+mj-lt"/>
              </a:rPr>
              <a:t>Chapter 1.2 </a:t>
            </a:r>
          </a:p>
          <a:p>
            <a:pPr eaLnBrk="0" hangingPunct="0">
              <a:defRPr/>
            </a:pPr>
            <a:r>
              <a:rPr lang="en-US" sz="3200" b="1">
                <a:latin typeface="+mj-lt"/>
              </a:rPr>
              <a:t>Falling balls: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3721100"/>
            <a:ext cx="3581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latin typeface="+mj-lt"/>
              </a:rPr>
              <a:t>Falling balls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Two falling balls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Throwing balls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Shooting a falling apple (target)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10138" y="3492500"/>
            <a:ext cx="37766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latin typeface="+mj-lt"/>
              </a:rPr>
              <a:t>Gravity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Weight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Everything falls at the same rate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Symmetry of up and down motion</a:t>
            </a:r>
          </a:p>
          <a:p>
            <a:pPr eaLnBrk="0" hangingPunct="0">
              <a:defRPr/>
            </a:pPr>
            <a:r>
              <a:rPr lang="en-US">
                <a:latin typeface="+mj-lt"/>
              </a:rPr>
              <a:t>Vector components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09600" y="63246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33400" y="32893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24350" y="2362200"/>
            <a:ext cx="0" cy="394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2528888"/>
            <a:ext cx="3676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latin typeface="+mj-lt"/>
              </a:rPr>
              <a:t>Demos and Objects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57800" y="2487613"/>
            <a:ext cx="1965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latin typeface="+mj-lt"/>
              </a:rPr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7171" grpId="0" autoUpdateAnimBg="0"/>
      <p:bldP spid="71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00150" y="255588"/>
            <a:ext cx="645795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i-clicker question-1: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958975"/>
            <a:ext cx="77724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Suppose that I throw a ball upward into the air*. After the ball leaves my hand, 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AutoNum type="alphaUcPeriod"/>
            </a:pPr>
            <a:r>
              <a:rPr lang="en-US" altLang="en-US" sz="3200"/>
              <a:t>there is a force pushing the ball upward.  </a:t>
            </a:r>
          </a:p>
          <a:p>
            <a:pPr eaLnBrk="1" hangingPunct="1">
              <a:spcBef>
                <a:spcPct val="20000"/>
              </a:spcBef>
              <a:buFontTx/>
              <a:buAutoNum type="alphaUcPeriod"/>
            </a:pPr>
            <a:r>
              <a:rPr lang="en-US" altLang="en-US" sz="3200"/>
              <a:t>there is a force pushing the ball downward.  </a:t>
            </a:r>
          </a:p>
          <a:p>
            <a:pPr eaLnBrk="1" hangingPunct="1">
              <a:spcBef>
                <a:spcPct val="20000"/>
              </a:spcBef>
              <a:buFontTx/>
              <a:buAutoNum type="alphaUcPeriod"/>
            </a:pPr>
            <a:r>
              <a:rPr lang="en-US" altLang="en-US" sz="3200"/>
              <a:t>there is no force acting on the ball.  </a:t>
            </a:r>
          </a:p>
          <a:p>
            <a:pPr eaLnBrk="1" hangingPunct="1">
              <a:spcBef>
                <a:spcPct val="20000"/>
              </a:spcBef>
              <a:buFontTx/>
              <a:buAutoNum type="alphaUcPeriod"/>
            </a:pPr>
            <a:r>
              <a:rPr lang="en-US" altLang="en-US" sz="3200"/>
              <a:t>it moves at constant velocity.  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765175" y="6264275"/>
            <a:ext cx="7270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* We are ignoring friction, drag, buoyant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Observations About Falling Balls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85800" y="1600200"/>
            <a:ext cx="80010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A dropped ball: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Begins a rest, but soon acquires downward speed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Covers more and more distance each second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A tossed ball: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Rises to a certain height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Comes briefly to a stop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Begins to descend, much like a dropped ball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6049963"/>
            <a:ext cx="8610600" cy="58896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ym typeface="Wingdings" panose="05000000000000000000" pitchFamily="2" charset="2"/>
              </a:rPr>
              <a:t> </a:t>
            </a:r>
            <a:r>
              <a:rPr lang="en-US" altLang="en-US" sz="3200"/>
              <a:t>There is a _________ </a:t>
            </a:r>
            <a:r>
              <a:rPr lang="en-US" altLang="en-US" sz="3200" b="1"/>
              <a:t>force</a:t>
            </a:r>
            <a:r>
              <a:rPr lang="en-US" altLang="en-US" sz="3200"/>
              <a:t> acting on the ball!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1000" y="2135188"/>
            <a:ext cx="838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/>
              <a:t>You are throwing a ball straight up in the air.</a:t>
            </a:r>
          </a:p>
          <a:p>
            <a:pPr eaLnBrk="0" hangingPunct="0">
              <a:defRPr/>
            </a:pPr>
            <a:r>
              <a:rPr lang="en-US" sz="3200" dirty="0"/>
              <a:t>At the highest point, the ball’s</a:t>
            </a:r>
          </a:p>
          <a:p>
            <a:pPr eaLnBrk="0" hangingPunct="0">
              <a:defRPr/>
            </a:pPr>
            <a:endParaRPr lang="en-US" sz="3200" dirty="0"/>
          </a:p>
          <a:p>
            <a:pPr marL="514350" indent="-514350" eaLnBrk="0" hangingPunct="0">
              <a:buFont typeface="+mj-lt"/>
              <a:buAutoNum type="alphaUcPeriod"/>
              <a:defRPr/>
            </a:pPr>
            <a:r>
              <a:rPr lang="en-US" sz="3200" dirty="0"/>
              <a:t>velocity and acceleration are zero.</a:t>
            </a:r>
          </a:p>
          <a:p>
            <a:pPr marL="514350" indent="-514350" eaLnBrk="0" hangingPunct="0">
              <a:buFont typeface="+mj-lt"/>
              <a:buAutoNum type="alphaUcPeriod"/>
              <a:defRPr/>
            </a:pPr>
            <a:r>
              <a:rPr lang="en-US" sz="3200" dirty="0"/>
              <a:t>velocity is nonzero but its acceleration is zero.</a:t>
            </a:r>
          </a:p>
          <a:p>
            <a:pPr marL="514350" indent="-514350" eaLnBrk="0" hangingPunct="0">
              <a:buFont typeface="+mj-lt"/>
              <a:buAutoNum type="alphaUcPeriod"/>
              <a:defRPr/>
            </a:pPr>
            <a:r>
              <a:rPr lang="en-US" sz="3200" dirty="0"/>
              <a:t>acceleration is nonzero, but its velocity is zero.</a:t>
            </a:r>
          </a:p>
          <a:p>
            <a:pPr marL="514350" indent="-514350" eaLnBrk="0" hangingPunct="0">
              <a:buFont typeface="+mj-lt"/>
              <a:buAutoNum type="alphaUcPeriod"/>
              <a:defRPr/>
            </a:pPr>
            <a:r>
              <a:rPr lang="en-US" sz="3200" dirty="0"/>
              <a:t>velocity and acceleration are both nonzero.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65125" y="255588"/>
            <a:ext cx="8207375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i-clicker question-2: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28600" y="138113"/>
            <a:ext cx="8434388" cy="461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Brief Aside: Gravity and Newton’s Law of Universal Gravitation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495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Every particle in the Universe attracts every other particle with a force of: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00200" y="1701800"/>
          <a:ext cx="1600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079280" imgH="393480" progId="Equation.3">
                  <p:embed/>
                </p:oleObj>
              </mc:Choice>
              <mc:Fallback>
                <p:oleObj name="Equation" r:id="rId3" imgW="1079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01800"/>
                        <a:ext cx="16002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99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38200" y="2497138"/>
            <a:ext cx="40386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G… Gravitational constant G = 6.673</a:t>
            </a:r>
            <a:r>
              <a:rPr lang="en-US" altLang="en-US" sz="1400">
                <a:cs typeface="Times New Roman" panose="02020603050405020304" pitchFamily="18" charset="0"/>
              </a:rPr>
              <a:t>·10</a:t>
            </a:r>
            <a:r>
              <a:rPr lang="en-US" altLang="en-US" sz="1400" baseline="30000">
                <a:cs typeface="Times New Roman" panose="02020603050405020304" pitchFamily="18" charset="0"/>
              </a:rPr>
              <a:t>-11</a:t>
            </a:r>
            <a:r>
              <a:rPr lang="en-US" altLang="en-US" sz="1400">
                <a:cs typeface="Times New Roman" panose="02020603050405020304" pitchFamily="18" charset="0"/>
              </a:rPr>
              <a:t> N·m</a:t>
            </a:r>
            <a:r>
              <a:rPr lang="en-US" altLang="en-US" sz="1400" baseline="30000">
                <a:cs typeface="Times New Roman" panose="02020603050405020304" pitchFamily="18" charset="0"/>
              </a:rPr>
              <a:t>2</a:t>
            </a:r>
            <a:r>
              <a:rPr lang="en-US" altLang="en-US" sz="1400">
                <a:cs typeface="Times New Roman" panose="02020603050405020304" pitchFamily="18" charset="0"/>
              </a:rPr>
              <a:t>/kg</a:t>
            </a:r>
            <a:r>
              <a:rPr lang="en-US" altLang="en-US" sz="1400" baseline="30000">
                <a:cs typeface="Times New Roman" panose="02020603050405020304" pitchFamily="18" charset="0"/>
              </a:rPr>
              <a:t>2</a:t>
            </a:r>
            <a:endParaRPr lang="en-US" altLang="en-US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cs typeface="Times New Roman" panose="02020603050405020304" pitchFamily="18" charset="0"/>
              </a:rPr>
              <a:t>m</a:t>
            </a:r>
            <a:r>
              <a:rPr lang="en-US" altLang="en-US" sz="1400" baseline="-25000">
                <a:cs typeface="Times New Roman" panose="02020603050405020304" pitchFamily="18" charset="0"/>
              </a:rPr>
              <a:t>1</a:t>
            </a:r>
            <a:r>
              <a:rPr lang="en-US" altLang="en-US" sz="1400">
                <a:cs typeface="Times New Roman" panose="02020603050405020304" pitchFamily="18" charset="0"/>
              </a:rPr>
              <a:t>, m</a:t>
            </a:r>
            <a:r>
              <a:rPr lang="en-US" altLang="en-US" sz="1400" baseline="-25000">
                <a:cs typeface="Times New Roman" panose="02020603050405020304" pitchFamily="18" charset="0"/>
              </a:rPr>
              <a:t>2</a:t>
            </a:r>
            <a:r>
              <a:rPr lang="en-US" altLang="en-US" sz="1400" baseline="30000">
                <a:cs typeface="Times New Roman" panose="02020603050405020304" pitchFamily="18" charset="0"/>
              </a:rPr>
              <a:t> </a:t>
            </a:r>
            <a:r>
              <a:rPr lang="en-US" altLang="en-US" sz="1400">
                <a:cs typeface="Times New Roman" panose="02020603050405020304" pitchFamily="18" charset="0"/>
              </a:rPr>
              <a:t>…masses of particles 1 and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cs typeface="Times New Roman" panose="02020603050405020304" pitchFamily="18" charset="0"/>
              </a:rPr>
              <a:t>r… distance separating these particles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400" baseline="-25000">
              <a:cs typeface="Times New Roman" panose="02020603050405020304" pitchFamily="18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3657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3886200"/>
            <a:ext cx="7772400" cy="210978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/>
              <a:t>On earths surface: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/>
              <a:t>  Gravity creates a downward force on any object.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/>
              <a:t>  Object attracted directly to towards the center of the earth.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/>
              <a:t>  </a:t>
            </a:r>
            <a:r>
              <a:rPr lang="en-US" altLang="en-US" b="1"/>
              <a:t>Gravitational force</a:t>
            </a:r>
            <a:r>
              <a:rPr lang="en-US" altLang="en-US"/>
              <a:t> is equal to the objects </a:t>
            </a:r>
            <a:r>
              <a:rPr lang="en-US" altLang="en-US" b="1"/>
              <a:t>weight.  </a:t>
            </a:r>
          </a:p>
        </p:txBody>
      </p:sp>
      <p:pic>
        <p:nvPicPr>
          <p:cNvPr id="1032" name="Picture 8" descr="Earthbig"/>
          <p:cNvPicPr>
            <a:picLocks noChangeAspect="1" noChangeArrowheads="1"/>
          </p:cNvPicPr>
          <p:nvPr/>
        </p:nvPicPr>
        <p:blipFill>
          <a:blip r:embed="rId5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62000"/>
            <a:ext cx="3489325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165475" y="6172200"/>
            <a:ext cx="2438400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Weight </a:t>
            </a:r>
            <a:r>
              <a:rPr lang="en-US" altLang="en-US"/>
              <a:t>= F = m</a:t>
            </a:r>
            <a:r>
              <a:rPr lang="en-US" altLang="en-US">
                <a:cs typeface="Times New Roman" panose="02020603050405020304" pitchFamily="18" charset="0"/>
              </a:rPr>
              <a:t>·g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696200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Mass, weight and gravity from a physicists point of view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7696200" cy="411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The </a:t>
            </a:r>
            <a:r>
              <a:rPr lang="en-US" altLang="en-US" b="1"/>
              <a:t>mass</a:t>
            </a:r>
            <a:r>
              <a:rPr lang="en-US" altLang="en-US"/>
              <a:t> of an object, m,  does not change. It is measured in kilogram.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The </a:t>
            </a:r>
            <a:r>
              <a:rPr lang="en-US" altLang="en-US" b="1"/>
              <a:t>weight</a:t>
            </a:r>
            <a:r>
              <a:rPr lang="en-US" altLang="en-US"/>
              <a:t> of an object is given by </a:t>
            </a:r>
            <a:r>
              <a:rPr lang="en-US" altLang="en-US" b="1"/>
              <a:t>W = m</a:t>
            </a:r>
            <a:r>
              <a:rPr lang="en-US" altLang="en-US" b="1">
                <a:cs typeface="Times New Roman" panose="02020603050405020304" pitchFamily="18" charset="0"/>
              </a:rPr>
              <a:t>·g,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	 g: </a:t>
            </a:r>
            <a:r>
              <a:rPr lang="en-US" altLang="en-US" b="1">
                <a:cs typeface="Times New Roman" panose="02020603050405020304" pitchFamily="18" charset="0"/>
              </a:rPr>
              <a:t>acceleration due to gravity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	 m: mass of the object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Weight</a:t>
            </a:r>
            <a:r>
              <a:rPr lang="en-US" altLang="en-US">
                <a:cs typeface="Times New Roman" panose="02020603050405020304" pitchFamily="18" charset="0"/>
              </a:rPr>
              <a:t> is a force!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cs typeface="Times New Roman" panose="02020603050405020304" pitchFamily="18" charset="0"/>
              </a:rPr>
              <a:t>  </a:t>
            </a:r>
            <a:r>
              <a:rPr lang="en-US" altLang="en-US" b="1">
                <a:cs typeface="Times New Roman" panose="02020603050405020304" pitchFamily="18" charset="0"/>
              </a:rPr>
              <a:t>Gravity</a:t>
            </a:r>
            <a:r>
              <a:rPr lang="en-US" altLang="en-US">
                <a:cs typeface="Times New Roman" panose="02020603050405020304" pitchFamily="18" charset="0"/>
              </a:rPr>
              <a:t>:  attractive force between two objects.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(mainly between the earth and objects on earth)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43200" y="5562600"/>
            <a:ext cx="35052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On earth: g = 9.8 m/s</a:t>
            </a:r>
            <a:r>
              <a:rPr lang="en-US" altLang="en-US" baseline="30000"/>
              <a:t>2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On the moon: g = 1.6 m/s</a:t>
            </a:r>
            <a:r>
              <a:rPr lang="en-US" altLang="en-US" baseline="30000"/>
              <a:t>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09600"/>
            <a:ext cx="36576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 Falling Ball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85800" y="2514600"/>
            <a:ext cx="79248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Falling ball accelerates steadily downward</a:t>
            </a:r>
            <a:endParaRPr lang="en-US" altLang="en-US" sz="2800"/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Its acceleration is constant and downward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Its velocity increases in the downward direction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Falling from rest (stationary):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Velocity starts at zero and increases downward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Altitude decreases at an ever faster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950</Words>
  <Application>Microsoft Office PowerPoint</Application>
  <PresentationFormat>On-screen Show (4:3)</PresentationFormat>
  <Paragraphs>171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Times New Roman</vt:lpstr>
      <vt:lpstr>Arial</vt:lpstr>
      <vt:lpstr>SimSun</vt:lpstr>
      <vt:lpstr>Wingdings</vt:lpstr>
      <vt:lpstr>Helvetica</vt:lpstr>
      <vt:lpstr>Default Design</vt:lpstr>
      <vt:lpstr>Microsoft Equation 3.0</vt:lpstr>
      <vt:lpstr>Adobe Photoshop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89</cp:revision>
  <dcterms:created xsi:type="dcterms:W3CDTF">2002-01-17T14:34:39Z</dcterms:created>
  <dcterms:modified xsi:type="dcterms:W3CDTF">2019-01-16T09:47:53Z</dcterms:modified>
</cp:coreProperties>
</file>