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0" r:id="rId2"/>
    <p:sldId id="261" r:id="rId3"/>
    <p:sldId id="282" r:id="rId4"/>
    <p:sldId id="275" r:id="rId5"/>
    <p:sldId id="284" r:id="rId6"/>
    <p:sldId id="295" r:id="rId7"/>
    <p:sldId id="277" r:id="rId8"/>
    <p:sldId id="285" r:id="rId9"/>
    <p:sldId id="286" r:id="rId10"/>
    <p:sldId id="296" r:id="rId11"/>
    <p:sldId id="301" r:id="rId12"/>
    <p:sldId id="297" r:id="rId13"/>
    <p:sldId id="287" r:id="rId14"/>
    <p:sldId id="281" r:id="rId15"/>
    <p:sldId id="293" r:id="rId16"/>
    <p:sldId id="294" r:id="rId17"/>
    <p:sldId id="299" r:id="rId18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FFCC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58" d="100"/>
          <a:sy n="58" d="100"/>
        </p:scale>
        <p:origin x="59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08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2" Type="http://schemas.openxmlformats.org/officeDocument/2006/relationships/slide" Target="slides/slide5.xml"/><Relationship Id="rId1" Type="http://schemas.openxmlformats.org/officeDocument/2006/relationships/slide" Target="slides/slide3.xml"/><Relationship Id="rId5" Type="http://schemas.openxmlformats.org/officeDocument/2006/relationships/slide" Target="slides/slide13.xml"/><Relationship Id="rId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defTabSz="93354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1450" y="0"/>
            <a:ext cx="3044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algn="r" defTabSz="93354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550"/>
            <a:ext cx="3044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defTabSz="93354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1450" y="8845550"/>
            <a:ext cx="3044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01EBB79A-DF54-40DA-AC29-CE3B0D935F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defTabSz="93354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1450" y="0"/>
            <a:ext cx="3044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algn="r" defTabSz="93354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59313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4363"/>
            <a:ext cx="51530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44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defTabSz="93354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1450" y="8845550"/>
            <a:ext cx="3044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F215E0EE-4B37-42DD-B2CF-6AD5A0BD48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5873E-E0F4-4301-A61D-AB034F7E18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97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3128D-EECF-4C8C-9ADE-5C2D771F0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38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B0A46-FBDA-4B77-863A-B34F1804AD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20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3F6BC-5A81-4569-B71A-FF255C8FCB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96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166A2-4186-4465-949C-82E173B574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37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8E057-3F1C-43F7-AF5D-1C6B9AB8FD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87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C70748-9D3B-4C31-A7B0-C69A04CD9C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88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DEB9BB-4B7A-4704-9EB2-400D3BFF6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0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DF6A2-DFDB-4C3C-9C6A-DA81308320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64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A6A2B-92DC-47F9-B39A-7D63B12849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71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DD055-84BD-46F0-BC25-0ACA77ED13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2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5FA949-6B06-4355-AF0C-8185574147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1828800" y="152400"/>
            <a:ext cx="5557838" cy="646113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u="sng"/>
              <a:t>Chapter 3.3 Announcements</a:t>
            </a:r>
            <a:r>
              <a:rPr lang="en-US" altLang="en-US" sz="3600"/>
              <a:t>: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57150" y="1082675"/>
            <a:ext cx="8991600" cy="1323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u="sng" dirty="0"/>
              <a:t>Homework 3.3: </a:t>
            </a:r>
            <a:r>
              <a:rPr lang="en-US" altLang="en-US" sz="2000" dirty="0"/>
              <a:t>due Tuesday, March </a:t>
            </a:r>
            <a:r>
              <a:rPr lang="en-US" altLang="en-US" sz="2000" dirty="0" smtClean="0"/>
              <a:t>5, </a:t>
            </a:r>
            <a:r>
              <a:rPr lang="en-US" altLang="en-US" sz="2000" dirty="0"/>
              <a:t>in </a:t>
            </a:r>
            <a:r>
              <a:rPr lang="en-US" altLang="en-US" sz="2000" dirty="0" smtClean="0"/>
              <a:t>class</a:t>
            </a:r>
            <a:endParaRPr lang="en-US" altLang="en-US" sz="2000" dirty="0"/>
          </a:p>
          <a:p>
            <a:pPr>
              <a:spcBef>
                <a:spcPct val="50000"/>
              </a:spcBef>
            </a:pPr>
            <a:r>
              <a:rPr lang="en-US" altLang="en-US" sz="2000" dirty="0"/>
              <a:t>		Exercises:  26, 27, 29, 30, 31, 35, 37, 38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		Problems:  5, 6, 7, 8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57150" y="2858312"/>
            <a:ext cx="8991600" cy="6617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All grades will continue to be posted at:   http://www.wfu.edu/~gutholdm/Physics110/phy110.htm</a:t>
            </a:r>
          </a:p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Listed by last four digits of student ID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7150" y="4074764"/>
            <a:ext cx="8991600" cy="2278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We’ll now cover only parts of each chapter (tentative outline): 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5.1 Balloons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7.1 Woodstoves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7.2 Heat and Phase transitions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9.1 Clocks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 9.2 Musical Instruments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10.3 Flashlights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816475" y="4810125"/>
            <a:ext cx="414178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spcAft>
                <a:spcPts val="600"/>
              </a:spcAft>
            </a:pPr>
            <a:r>
              <a:rPr lang="en-US" altLang="en-US" sz="1600"/>
              <a:t> - 11.1 Household Magnets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11.2 Electric Power Distribution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11.3 Hybrid Automobile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15.1. Optics, cameras, lenses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16.1 Nuclear Weapons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E06_02"/>
          <p:cNvPicPr>
            <a:picLocks noChangeAspect="1" noChangeArrowheads="1"/>
          </p:cNvPicPr>
          <p:nvPr/>
        </p:nvPicPr>
        <p:blipFill>
          <a:blip r:embed="rId2">
            <a:lum bright="-36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7" t="8803" r="18871" b="5963"/>
          <a:stretch>
            <a:fillRect/>
          </a:stretch>
        </p:blipFill>
        <p:spPr bwMode="auto">
          <a:xfrm>
            <a:off x="5122863" y="2533650"/>
            <a:ext cx="3903662" cy="418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19063" y="165100"/>
            <a:ext cx="8745537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sng"/>
              <a:t>Uniform Circular motion: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 The velocity of the particle is along the __________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 The centripetal acceleration is  towards the __________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 The centripetal force acting on the particle is towards the ________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88913" y="4273550"/>
            <a:ext cx="47434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magnitude of the centripetal acceleration is: a =______________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" y="5373688"/>
            <a:ext cx="4694238" cy="1379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Newton’s law: The force on the particle is (centripetal force)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F= m</a:t>
            </a:r>
            <a:r>
              <a:rPr lang="en-US" altLang="en-US">
                <a:cs typeface="Times New Roman" panose="02020603050405020304" pitchFamily="18" charset="0"/>
              </a:rPr>
              <a:t>·a = ______________</a:t>
            </a:r>
            <a:endParaRPr lang="en-US" alt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22263" y="2743200"/>
            <a:ext cx="46529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 Centripetal force causes a change in the ________________ but </a:t>
            </a:r>
            <a:r>
              <a:rPr lang="en-US" altLang="en-US" b="1"/>
              <a:t>no</a:t>
            </a:r>
            <a:r>
              <a:rPr lang="en-US" altLang="en-US"/>
              <a:t> change in ________________.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84" b="12888"/>
          <a:stretch>
            <a:fillRect/>
          </a:stretch>
        </p:blipFill>
        <p:spPr bwMode="auto">
          <a:xfrm>
            <a:off x="1081088" y="3587750"/>
            <a:ext cx="6884987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663" y="1520825"/>
            <a:ext cx="1997075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430213" y="527050"/>
            <a:ext cx="8283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 rider in a “barrel of fun” finds herself stuck with her back to the wall.  </a:t>
            </a:r>
          </a:p>
          <a:p>
            <a:r>
              <a:rPr lang="en-US" altLang="en-US"/>
              <a:t>Which diagram correctly shows the forces acting on her?</a:t>
            </a:r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2051050" y="6054725"/>
            <a:ext cx="6011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A	    B		C	    D	       E</a:t>
            </a:r>
          </a:p>
        </p:txBody>
      </p:sp>
      <p:sp>
        <p:nvSpPr>
          <p:cNvPr id="9222" name="TextBox 7"/>
          <p:cNvSpPr txBox="1">
            <a:spLocks noChangeArrowheads="1"/>
          </p:cNvSpPr>
          <p:nvPr/>
        </p:nvSpPr>
        <p:spPr bwMode="auto">
          <a:xfrm>
            <a:off x="277813" y="2147888"/>
            <a:ext cx="1897062" cy="584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/>
              <a:t>i-clicker-1</a:t>
            </a:r>
          </a:p>
        </p:txBody>
      </p:sp>
    </p:spTree>
    <p:extLst>
      <p:ext uri="{BB962C8B-B14F-4D97-AF65-F5344CB8AC3E}">
        <p14:creationId xmlns:p14="http://schemas.microsoft.com/office/powerpoint/2010/main" val="73748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404938" y="2668588"/>
          <a:ext cx="1909762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520560" imgH="139680" progId="Equation.3">
                  <p:embed/>
                </p:oleObj>
              </mc:Choice>
              <mc:Fallback>
                <p:oleObj name="Equation" r:id="rId3" imgW="520560" imgH="139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2668588"/>
                        <a:ext cx="1909762" cy="512762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SE06_02"/>
          <p:cNvPicPr>
            <a:picLocks noChangeAspect="1" noChangeArrowheads="1"/>
          </p:cNvPicPr>
          <p:nvPr/>
        </p:nvPicPr>
        <p:blipFill>
          <a:blip r:embed="rId5">
            <a:lum bright="-36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7" t="8803" r="18871" b="5963"/>
          <a:stretch>
            <a:fillRect/>
          </a:stretch>
        </p:blipFill>
        <p:spPr bwMode="auto">
          <a:xfrm>
            <a:off x="4960938" y="274638"/>
            <a:ext cx="3903662" cy="418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60363" y="595313"/>
            <a:ext cx="4211637" cy="1563687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Relationship between linear speed v and angular speed </a:t>
            </a:r>
            <a:r>
              <a:rPr lang="en-US" altLang="en-US" sz="3200">
                <a:latin typeface="Symbol" panose="05050102010706020507" pitchFamily="18" charset="2"/>
              </a:rPr>
              <a:t>w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7350" y="4919663"/>
            <a:ext cx="69294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v is the linear speed of an object that is rotating (m/s).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Symbol" panose="05050102010706020507" pitchFamily="18" charset="2"/>
              </a:rPr>
              <a:t>w</a:t>
            </a:r>
            <a:r>
              <a:rPr lang="en-US" altLang="en-US"/>
              <a:t> is the angular speed of the object (rad/s).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r is the radius of the circle. </a:t>
            </a: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8285163" y="3624263"/>
            <a:ext cx="4159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09600"/>
            <a:ext cx="4232275" cy="1143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</a:rPr>
              <a:t>Question/Demo: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2336800"/>
            <a:ext cx="77724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/>
              <a:t>When the bucket of water was directly above my head, was there a real force pushing up on the bucket that kept it against the tray?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111125" y="179388"/>
            <a:ext cx="8896350" cy="6370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defRPr/>
            </a:pPr>
            <a:r>
              <a:rPr lang="en-US" dirty="0">
                <a:latin typeface="+mj-lt"/>
              </a:rPr>
              <a:t>Which of the following object is undergoing significant centripetal acceleration?</a:t>
            </a:r>
          </a:p>
          <a:p>
            <a:pPr marL="457200" indent="-457200" eaLnBrk="0" hangingPunct="0">
              <a:defRPr/>
            </a:pPr>
            <a:endParaRPr lang="en-US" dirty="0">
              <a:latin typeface="+mj-lt"/>
            </a:endParaRPr>
          </a:p>
          <a:p>
            <a:pPr marL="457200" indent="-457200" eaLnBrk="0" hangingPunct="0">
              <a:buFontTx/>
              <a:buAutoNum type="alphaLcParenR"/>
              <a:defRPr/>
            </a:pPr>
            <a:r>
              <a:rPr lang="en-US" dirty="0">
                <a:latin typeface="+mj-lt"/>
              </a:rPr>
              <a:t>Falling apple.   </a:t>
            </a:r>
          </a:p>
          <a:p>
            <a:pPr marL="457200" indent="-457200" eaLnBrk="0" hangingPunct="0">
              <a:defRPr/>
            </a:pPr>
            <a:r>
              <a:rPr lang="en-US" dirty="0">
                <a:latin typeface="+mj-lt"/>
              </a:rPr>
              <a:t>b)  Sprinter changing her velocity rapidly at the beginning of a race.  </a:t>
            </a:r>
          </a:p>
          <a:p>
            <a:pPr marL="457200" indent="-457200" eaLnBrk="0" hangingPunct="0">
              <a:defRPr/>
            </a:pPr>
            <a:r>
              <a:rPr lang="en-US" dirty="0">
                <a:latin typeface="+mj-lt"/>
              </a:rPr>
              <a:t>c)  Roller coaster car at the top of a hill. </a:t>
            </a:r>
          </a:p>
          <a:p>
            <a:pPr marL="457200" indent="-457200" eaLnBrk="0" hangingPunct="0">
              <a:defRPr/>
            </a:pPr>
            <a:r>
              <a:rPr lang="en-US" dirty="0">
                <a:latin typeface="+mj-lt"/>
              </a:rPr>
              <a:t>d)  Roller coaster car at the bottom of a trough.   </a:t>
            </a:r>
          </a:p>
          <a:p>
            <a:pPr marL="457200" indent="-457200" eaLnBrk="0" hangingPunct="0">
              <a:defRPr/>
            </a:pPr>
            <a:r>
              <a:rPr lang="en-US" dirty="0">
                <a:latin typeface="+mj-lt"/>
              </a:rPr>
              <a:t>e)  Car going around a bend in the road.  </a:t>
            </a:r>
          </a:p>
          <a:p>
            <a:pPr marL="457200" indent="-457200" eaLnBrk="0" hangingPunct="0">
              <a:defRPr/>
            </a:pPr>
            <a:r>
              <a:rPr lang="en-US" dirty="0">
                <a:latin typeface="+mj-lt"/>
              </a:rPr>
              <a:t>f)   Earth.   </a:t>
            </a:r>
          </a:p>
          <a:p>
            <a:pPr marL="457200" indent="-457200" eaLnBrk="0" hangingPunct="0">
              <a:buFontTx/>
              <a:buAutoNum type="alphaLcParenR" startAt="7"/>
              <a:defRPr/>
            </a:pPr>
            <a:r>
              <a:rPr lang="en-US" dirty="0">
                <a:latin typeface="+mj-lt"/>
              </a:rPr>
              <a:t>Moon.  </a:t>
            </a:r>
            <a:r>
              <a:rPr lang="en-US" dirty="0">
                <a:latin typeface="Helvetica" pitchFamily="34" charset="0"/>
              </a:rPr>
              <a:t/>
            </a:r>
            <a:br>
              <a:rPr lang="en-US" dirty="0">
                <a:latin typeface="Helvetica" pitchFamily="34" charset="0"/>
              </a:rPr>
            </a:br>
            <a:endParaRPr lang="en-US" dirty="0">
              <a:latin typeface="Helvetica" pitchFamily="34" charset="0"/>
            </a:endParaRPr>
          </a:p>
          <a:p>
            <a:pPr marL="457200" indent="-457200" eaLnBrk="0" hangingPunct="0">
              <a:defRPr/>
            </a:pPr>
            <a:r>
              <a:rPr lang="en-US" dirty="0">
                <a:latin typeface="Helvetica" pitchFamily="34" charset="0"/>
              </a:rPr>
              <a:t>   </a:t>
            </a:r>
          </a:p>
          <a:p>
            <a:pPr marL="2286000" indent="-457200" eaLnBrk="0" hangingPunct="0">
              <a:buFontTx/>
              <a:buAutoNum type="alphaUcParenR"/>
              <a:defRPr/>
            </a:pPr>
            <a:r>
              <a:rPr lang="en-US" dirty="0">
                <a:latin typeface="Helvetica" pitchFamily="34" charset="0"/>
              </a:rPr>
              <a:t>b e</a:t>
            </a:r>
          </a:p>
          <a:p>
            <a:pPr marL="2286000" indent="-457200" eaLnBrk="0" hangingPunct="0">
              <a:buFontTx/>
              <a:buAutoNum type="alphaUcParenR"/>
              <a:defRPr/>
            </a:pPr>
            <a:r>
              <a:rPr lang="en-US" dirty="0">
                <a:latin typeface="Helvetica" pitchFamily="34" charset="0"/>
              </a:rPr>
              <a:t>c d e f g</a:t>
            </a:r>
          </a:p>
          <a:p>
            <a:pPr marL="2286000" indent="-457200" eaLnBrk="0" hangingPunct="0">
              <a:buFontTx/>
              <a:buAutoNum type="alphaUcParenR"/>
              <a:defRPr/>
            </a:pPr>
            <a:r>
              <a:rPr lang="en-US" dirty="0">
                <a:latin typeface="Helvetica" pitchFamily="34" charset="0"/>
              </a:rPr>
              <a:t>a b c f</a:t>
            </a:r>
          </a:p>
          <a:p>
            <a:pPr marL="2286000" indent="-457200" eaLnBrk="0" hangingPunct="0">
              <a:buFontTx/>
              <a:buAutoNum type="alphaUcParenR"/>
              <a:defRPr/>
            </a:pPr>
            <a:r>
              <a:rPr lang="en-US" dirty="0">
                <a:latin typeface="Helvetica" pitchFamily="34" charset="0"/>
              </a:rPr>
              <a:t>a b c</a:t>
            </a:r>
          </a:p>
          <a:p>
            <a:pPr marL="2286000" indent="-457200" eaLnBrk="0" hangingPunct="0">
              <a:buFontTx/>
              <a:buAutoNum type="alphaUcParenR"/>
              <a:defRPr/>
            </a:pPr>
            <a:r>
              <a:rPr lang="en-US" dirty="0">
                <a:latin typeface="Helvetica" pitchFamily="34" charset="0"/>
              </a:rPr>
              <a:t>c d e 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6442075" y="3643313"/>
            <a:ext cx="1898650" cy="585787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/>
              <a:t>i-clicker-3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E06_05"/>
          <p:cNvPicPr>
            <a:picLocks noChangeAspect="1" noChangeArrowheads="1"/>
          </p:cNvPicPr>
          <p:nvPr/>
        </p:nvPicPr>
        <p:blipFill>
          <a:blip r:embed="rId2">
            <a:lum bright="-12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5" t="23593" r="7619" b="26016"/>
          <a:stretch>
            <a:fillRect/>
          </a:stretch>
        </p:blipFill>
        <p:spPr bwMode="auto">
          <a:xfrm>
            <a:off x="266700" y="182563"/>
            <a:ext cx="6942138" cy="3071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276225" y="3484563"/>
            <a:ext cx="86042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Jeff Gordon leads his race and must drive into a curve at top speed to win it all. 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 sz="2000"/>
              <a:t>What limits the speed at which he can negotiate the curve?  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 sz="2000"/>
              <a:t>If he goes into a curve of 200 m radius with a speed of 100 m/s, what centripetal acceleration does he experience? </a:t>
            </a:r>
          </a:p>
        </p:txBody>
      </p:sp>
      <p:pic>
        <p:nvPicPr>
          <p:cNvPr id="18436" name="Picture 5" descr="w0125e09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800100"/>
            <a:ext cx="161607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4059238" y="5556250"/>
            <a:ext cx="1898650" cy="584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/>
              <a:t>i-clicker-4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6594475" y="5022850"/>
            <a:ext cx="148272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UcParenR"/>
            </a:pPr>
            <a:r>
              <a:rPr lang="en-US" altLang="en-US" sz="2000">
                <a:latin typeface="Helvetica" panose="020B0604020202020204" pitchFamily="34" charset="0"/>
              </a:rPr>
              <a:t>  ~ 1g</a:t>
            </a:r>
          </a:p>
          <a:p>
            <a:pPr>
              <a:buFontTx/>
              <a:buAutoNum type="alphaUcParenR"/>
            </a:pPr>
            <a:r>
              <a:rPr lang="en-US" altLang="en-US" sz="2000">
                <a:latin typeface="Helvetica" panose="020B0604020202020204" pitchFamily="34" charset="0"/>
              </a:rPr>
              <a:t>  ~ 2g</a:t>
            </a:r>
          </a:p>
          <a:p>
            <a:pPr>
              <a:buFontTx/>
              <a:buAutoNum type="alphaUcParenR"/>
            </a:pPr>
            <a:r>
              <a:rPr lang="en-US" altLang="en-US" sz="2000">
                <a:latin typeface="Helvetica" panose="020B0604020202020204" pitchFamily="34" charset="0"/>
              </a:rPr>
              <a:t>  ~ 3g</a:t>
            </a:r>
          </a:p>
          <a:p>
            <a:pPr>
              <a:buFontTx/>
              <a:buAutoNum type="alphaUcParenR"/>
            </a:pPr>
            <a:r>
              <a:rPr lang="en-US" altLang="en-US" sz="2000">
                <a:latin typeface="Helvetica" panose="020B0604020202020204" pitchFamily="34" charset="0"/>
              </a:rPr>
              <a:t>  ~ 4g</a:t>
            </a:r>
          </a:p>
          <a:p>
            <a:pPr>
              <a:buFontTx/>
              <a:buAutoNum type="alphaUcParenR"/>
            </a:pPr>
            <a:r>
              <a:rPr lang="en-US" altLang="en-US" sz="2000">
                <a:latin typeface="Helvetica" panose="020B0604020202020204" pitchFamily="34" charset="0"/>
              </a:rPr>
              <a:t>  ~ 5g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73038" y="269875"/>
            <a:ext cx="4975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Brian rotates a stone that is attached to the end of a cord at constant speed (counterclockwise).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5851525" y="109538"/>
          <a:ext cx="2979738" cy="320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Photo Editor Photo" r:id="rId3" imgW="4761905" imgH="4761905" progId="MSPhotoEd.3">
                  <p:embed/>
                </p:oleObj>
              </mc:Choice>
              <mc:Fallback>
                <p:oleObj name="Photo Editor Photo" r:id="rId3" imgW="4761905" imgH="4761905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4367" b="18700"/>
                      <a:stretch>
                        <a:fillRect/>
                      </a:stretch>
                    </p:blipFill>
                    <p:spPr bwMode="auto">
                      <a:xfrm>
                        <a:off x="5851525" y="109538"/>
                        <a:ext cx="2979738" cy="32035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2052638"/>
            <a:ext cx="526415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/>
              <a:t>Which way is the stone accelerating?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/>
              <a:t>In which direction is the net force on the stone?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/>
              <a:t>In which direction is the ball traveling when it is right in front of him?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/>
              <a:t>If he lets the stone go in c, in which direction would it fly off?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/>
              <a:t>What effect does the string’s tug have on the stone?</a:t>
            </a:r>
          </a:p>
        </p:txBody>
      </p:sp>
      <p:pic>
        <p:nvPicPr>
          <p:cNvPr id="4101" name="Picture 7" descr="hamthrow-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12" t="10535" r="17253" b="21585"/>
          <a:stretch>
            <a:fillRect/>
          </a:stretch>
        </p:blipFill>
        <p:spPr bwMode="auto">
          <a:xfrm>
            <a:off x="5513388" y="3429000"/>
            <a:ext cx="3630612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263525" y="1082675"/>
            <a:ext cx="5208588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/>
              <a:t>When an object has </a:t>
            </a:r>
            <a:r>
              <a:rPr lang="en-US" altLang="en-US" b="1"/>
              <a:t>angular acceleration</a:t>
            </a:r>
            <a:r>
              <a:rPr lang="en-US" altLang="en-US"/>
              <a:t>, it is changing its angular velocity (rotating faster or slower). </a:t>
            </a:r>
            <a:r>
              <a:rPr lang="en-US" altLang="en-US" b="1"/>
              <a:t>Angular acceleration</a:t>
            </a:r>
            <a:r>
              <a:rPr lang="en-US" altLang="en-US"/>
              <a:t> is caused by an </a:t>
            </a:r>
            <a:r>
              <a:rPr lang="en-US" altLang="en-US" b="1"/>
              <a:t>applied torque</a:t>
            </a:r>
            <a:r>
              <a:rPr lang="en-US" altLang="en-US"/>
              <a:t>. 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/>
              <a:t> </a:t>
            </a:r>
            <a:r>
              <a:rPr lang="en-US" altLang="en-US" b="1"/>
              <a:t>Centripetal acceleration</a:t>
            </a:r>
            <a:r>
              <a:rPr lang="en-US" altLang="en-US"/>
              <a:t> does not speed up or slow down the rotation. It is needed to keep a rotating object on its circular track. Without </a:t>
            </a:r>
            <a:r>
              <a:rPr lang="en-US" altLang="en-US" b="1"/>
              <a:t>centripetal acceleration (centripetal force)</a:t>
            </a:r>
            <a:r>
              <a:rPr lang="en-US" altLang="en-US"/>
              <a:t> an object would fly off its circular track along the tangent of the circle. </a:t>
            </a:r>
            <a:endParaRPr lang="en-US" altLang="en-US">
              <a:latin typeface="Symbol" panose="05050102010706020507" pitchFamily="18" charset="2"/>
            </a:endParaRP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306388" y="220663"/>
            <a:ext cx="8539162" cy="4667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Don’t confuse angular acceleration </a:t>
            </a:r>
            <a:r>
              <a:rPr lang="en-US" altLang="en-US">
                <a:latin typeface="Symbol" panose="05050102010706020507" pitchFamily="18" charset="2"/>
              </a:rPr>
              <a:t>a</a:t>
            </a:r>
            <a:r>
              <a:rPr lang="en-US" altLang="en-US"/>
              <a:t> with centripetal acceleration a.</a:t>
            </a:r>
          </a:p>
        </p:txBody>
      </p:sp>
      <p:pic>
        <p:nvPicPr>
          <p:cNvPr id="5126" name="Picture 4" descr="SE06_02"/>
          <p:cNvPicPr>
            <a:picLocks noChangeAspect="1" noChangeArrowheads="1"/>
          </p:cNvPicPr>
          <p:nvPr/>
        </p:nvPicPr>
        <p:blipFill>
          <a:blip r:embed="rId2">
            <a:lum bright="-36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7" t="8803" r="18871" b="5963"/>
          <a:stretch>
            <a:fillRect/>
          </a:stretch>
        </p:blipFill>
        <p:spPr bwMode="auto">
          <a:xfrm>
            <a:off x="6215063" y="3762375"/>
            <a:ext cx="2670175" cy="2865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Line 5"/>
          <p:cNvSpPr>
            <a:spLocks noChangeShapeType="1"/>
          </p:cNvSpPr>
          <p:nvPr/>
        </p:nvSpPr>
        <p:spPr bwMode="auto">
          <a:xfrm flipH="1">
            <a:off x="7718425" y="4325938"/>
            <a:ext cx="509588" cy="4016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222250" y="3429000"/>
            <a:ext cx="860266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6137275" y="1260475"/>
            <a:ext cx="1635125" cy="1662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Arc 11"/>
          <p:cNvSpPr>
            <a:spLocks/>
          </p:cNvSpPr>
          <p:nvPr/>
        </p:nvSpPr>
        <p:spPr bwMode="auto">
          <a:xfrm flipH="1">
            <a:off x="6099175" y="1025525"/>
            <a:ext cx="776288" cy="5810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462218" y="912397"/>
                <a:ext cx="49635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2218" y="912397"/>
                <a:ext cx="496354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7244777" y="3822229"/>
                <a:ext cx="61074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777" y="3822229"/>
                <a:ext cx="610745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082800" y="152400"/>
            <a:ext cx="4992688" cy="10763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b="1">
                <a:latin typeface="Helvetica" panose="020B0604020202020204" pitchFamily="34" charset="0"/>
              </a:rPr>
              <a:t>Chapter 3.3</a:t>
            </a:r>
          </a:p>
          <a:p>
            <a:pPr algn="ctr"/>
            <a:r>
              <a:rPr lang="en-US" altLang="en-US" sz="3200" b="1">
                <a:latin typeface="Helvetica" panose="020B0604020202020204" pitchFamily="34" charset="0"/>
              </a:rPr>
              <a:t>Rotational motion (cont.)</a:t>
            </a:r>
          </a:p>
        </p:txBody>
      </p:sp>
      <p:sp>
        <p:nvSpPr>
          <p:cNvPr id="8195" name="Text Box 13"/>
          <p:cNvSpPr txBox="1">
            <a:spLocks noChangeArrowheads="1"/>
          </p:cNvSpPr>
          <p:nvPr/>
        </p:nvSpPr>
        <p:spPr bwMode="auto">
          <a:xfrm>
            <a:off x="330200" y="3086100"/>
            <a:ext cx="4038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-"/>
            </a:pPr>
            <a:r>
              <a:rPr lang="en-US" altLang="en-US" dirty="0">
                <a:latin typeface="Helvetica" panose="020B0604020202020204" pitchFamily="34" charset="0"/>
              </a:rPr>
              <a:t>accelerating </a:t>
            </a:r>
            <a:r>
              <a:rPr lang="en-US" altLang="en-US" dirty="0" smtClean="0">
                <a:latin typeface="Helvetica" panose="020B0604020202020204" pitchFamily="34" charset="0"/>
              </a:rPr>
              <a:t>things</a:t>
            </a:r>
          </a:p>
          <a:p>
            <a:pPr>
              <a:buFontTx/>
              <a:buChar char="-"/>
            </a:pPr>
            <a:r>
              <a:rPr lang="en-US" altLang="en-US" dirty="0" smtClean="0">
                <a:latin typeface="Helvetica" panose="020B0604020202020204" pitchFamily="34" charset="0"/>
              </a:rPr>
              <a:t>Carousel</a:t>
            </a:r>
          </a:p>
          <a:p>
            <a:pPr>
              <a:buFontTx/>
              <a:buChar char="-"/>
            </a:pPr>
            <a:r>
              <a:rPr lang="en-US" altLang="en-US" dirty="0" smtClean="0">
                <a:latin typeface="Helvetica" panose="020B0604020202020204" pitchFamily="34" charset="0"/>
              </a:rPr>
              <a:t>rotating </a:t>
            </a:r>
            <a:r>
              <a:rPr lang="en-US" altLang="en-US" dirty="0">
                <a:latin typeface="Helvetica" panose="020B0604020202020204" pitchFamily="34" charset="0"/>
              </a:rPr>
              <a:t>things on a string </a:t>
            </a:r>
            <a:endParaRPr lang="en-US" altLang="en-US" dirty="0" smtClean="0">
              <a:latin typeface="Helvetica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altLang="en-US" dirty="0" smtClean="0">
                <a:latin typeface="Helvetica" panose="020B0604020202020204" pitchFamily="34" charset="0"/>
              </a:rPr>
              <a:t>swing </a:t>
            </a:r>
            <a:r>
              <a:rPr lang="en-US" altLang="en-US" dirty="0">
                <a:latin typeface="Helvetica" panose="020B0604020202020204" pitchFamily="34" charset="0"/>
              </a:rPr>
              <a:t>a bucket of water over my head</a:t>
            </a:r>
          </a:p>
        </p:txBody>
      </p:sp>
      <p:sp>
        <p:nvSpPr>
          <p:cNvPr id="8196" name="Text Box 14"/>
          <p:cNvSpPr txBox="1">
            <a:spLocks noChangeArrowheads="1"/>
          </p:cNvSpPr>
          <p:nvPr/>
        </p:nvSpPr>
        <p:spPr bwMode="auto">
          <a:xfrm>
            <a:off x="4648200" y="2959100"/>
            <a:ext cx="4495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buFontTx/>
              <a:buChar char="-"/>
            </a:pPr>
            <a:r>
              <a:rPr lang="en-US" altLang="en-US" dirty="0" smtClean="0">
                <a:latin typeface="Helvetica" panose="020B0604020202020204" pitchFamily="34" charset="0"/>
              </a:rPr>
              <a:t>centripetal acceleration</a:t>
            </a:r>
          </a:p>
          <a:p>
            <a:pPr marL="342900" indent="-342900">
              <a:buFontTx/>
              <a:buChar char="-"/>
            </a:pPr>
            <a:r>
              <a:rPr lang="en-US" altLang="en-US" dirty="0" smtClean="0">
                <a:latin typeface="Helvetica" panose="020B0604020202020204" pitchFamily="34" charset="0"/>
              </a:rPr>
              <a:t>centripetal </a:t>
            </a:r>
            <a:r>
              <a:rPr lang="en-US" altLang="en-US" dirty="0">
                <a:latin typeface="Helvetica" panose="020B0604020202020204" pitchFamily="34" charset="0"/>
              </a:rPr>
              <a:t>force </a:t>
            </a:r>
            <a:endParaRPr lang="en-US" altLang="en-US" dirty="0" smtClean="0">
              <a:latin typeface="Helvetica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altLang="en-US" dirty="0" smtClean="0">
                <a:latin typeface="Helvetica" panose="020B0604020202020204" pitchFamily="34" charset="0"/>
              </a:rPr>
              <a:t>what </a:t>
            </a:r>
            <a:r>
              <a:rPr lang="en-US" altLang="en-US" dirty="0">
                <a:latin typeface="Helvetica" panose="020B0604020202020204" pitchFamily="34" charset="0"/>
              </a:rPr>
              <a:t>keeps a rotating object on its </a:t>
            </a:r>
            <a:r>
              <a:rPr lang="en-US" altLang="en-US" dirty="0" smtClean="0">
                <a:latin typeface="Helvetica" panose="020B0604020202020204" pitchFamily="34" charset="0"/>
              </a:rPr>
              <a:t>circular path?  </a:t>
            </a:r>
            <a:r>
              <a:rPr lang="en-US" altLang="en-US" dirty="0" smtClean="0">
                <a:latin typeface="Helvetica" panose="020B0604020202020204" pitchFamily="34" charset="0"/>
                <a:sym typeface="Wingdings" panose="05000000000000000000" pitchFamily="2" charset="2"/>
              </a:rPr>
              <a:t> Centripetal force</a:t>
            </a:r>
            <a:endParaRPr lang="en-US" altLang="en-US" dirty="0" smtClean="0">
              <a:latin typeface="Helvetica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en-US" altLang="en-US" dirty="0" smtClean="0">
              <a:latin typeface="Helvetica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altLang="en-US" sz="1800" dirty="0" smtClean="0">
                <a:latin typeface="Helvetica" panose="020B0604020202020204" pitchFamily="34" charset="0"/>
              </a:rPr>
              <a:t>acceleration </a:t>
            </a:r>
            <a:r>
              <a:rPr lang="en-US" altLang="en-US" sz="1800" dirty="0">
                <a:latin typeface="Helvetica" panose="020B0604020202020204" pitchFamily="34" charset="0"/>
              </a:rPr>
              <a:t>“feels” like a  fictitious force is acting on </a:t>
            </a:r>
            <a:r>
              <a:rPr lang="en-US" altLang="en-US" sz="1800" dirty="0" smtClean="0">
                <a:latin typeface="Helvetica" panose="020B0604020202020204" pitchFamily="34" charset="0"/>
              </a:rPr>
              <a:t>you</a:t>
            </a:r>
            <a:endParaRPr lang="en-US" altLang="en-US" sz="1800" dirty="0">
              <a:latin typeface="Helvetica" panose="020B0604020202020204" pitchFamily="34" charset="0"/>
            </a:endParaRPr>
          </a:p>
        </p:txBody>
      </p:sp>
      <p:sp>
        <p:nvSpPr>
          <p:cNvPr id="8197" name="Line 15"/>
          <p:cNvSpPr>
            <a:spLocks noChangeShapeType="1"/>
          </p:cNvSpPr>
          <p:nvPr/>
        </p:nvSpPr>
        <p:spPr bwMode="auto">
          <a:xfrm>
            <a:off x="609600" y="6477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16"/>
          <p:cNvSpPr>
            <a:spLocks noChangeShapeType="1"/>
          </p:cNvSpPr>
          <p:nvPr/>
        </p:nvSpPr>
        <p:spPr bwMode="auto">
          <a:xfrm>
            <a:off x="533400" y="26035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17"/>
          <p:cNvSpPr>
            <a:spLocks noChangeShapeType="1"/>
          </p:cNvSpPr>
          <p:nvPr/>
        </p:nvSpPr>
        <p:spPr bwMode="auto">
          <a:xfrm>
            <a:off x="4428779" y="2057400"/>
            <a:ext cx="0" cy="441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Text Box 18"/>
          <p:cNvSpPr txBox="1">
            <a:spLocks noChangeArrowheads="1"/>
          </p:cNvSpPr>
          <p:nvPr/>
        </p:nvSpPr>
        <p:spPr bwMode="auto">
          <a:xfrm>
            <a:off x="533400" y="1843088"/>
            <a:ext cx="367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Demos and Objects</a:t>
            </a:r>
          </a:p>
        </p:txBody>
      </p:sp>
      <p:sp>
        <p:nvSpPr>
          <p:cNvPr id="8201" name="Text Box 19"/>
          <p:cNvSpPr txBox="1">
            <a:spLocks noChangeArrowheads="1"/>
          </p:cNvSpPr>
          <p:nvPr/>
        </p:nvSpPr>
        <p:spPr bwMode="auto">
          <a:xfrm>
            <a:off x="5257800" y="1801813"/>
            <a:ext cx="1965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320800" y="304800"/>
            <a:ext cx="6480175" cy="1143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</a:rPr>
              <a:t>The Experience of Weight</a:t>
            </a:r>
          </a:p>
        </p:txBody>
      </p:sp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u="sng"/>
              <a:t>When you are at equilibrium (just standing):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a support force balances your weight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support force acts on your lower surfaces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weight force acts throughout your body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You feel internal stresses conveying support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You identify these stresses as weight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71638" y="3581400"/>
            <a:ext cx="5881687" cy="457200"/>
            <a:chOff x="1053" y="2368"/>
            <a:chExt cx="3705" cy="288"/>
          </a:xfrm>
        </p:grpSpPr>
        <p:sp>
          <p:nvSpPr>
            <p:cNvPr id="11278" name="Text Box 4"/>
            <p:cNvSpPr txBox="1">
              <a:spLocks noChangeArrowheads="1"/>
            </p:cNvSpPr>
            <p:nvPr/>
          </p:nvSpPr>
          <p:spPr bwMode="auto">
            <a:xfrm>
              <a:off x="1053" y="2368"/>
              <a:ext cx="37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b="1">
                  <a:latin typeface="Helvetica" panose="020B0604020202020204" pitchFamily="34" charset="0"/>
                </a:rPr>
                <a:t>Fictitious Force = - acceleration x mass</a:t>
              </a:r>
            </a:p>
          </p:txBody>
        </p:sp>
        <p:sp>
          <p:nvSpPr>
            <p:cNvPr id="11279" name="Line 5"/>
            <p:cNvSpPr>
              <a:spLocks noChangeShapeType="1"/>
            </p:cNvSpPr>
            <p:nvPr/>
          </p:nvSpPr>
          <p:spPr bwMode="auto">
            <a:xfrm>
              <a:off x="1200" y="2392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Line 6"/>
            <p:cNvSpPr>
              <a:spLocks noChangeShapeType="1"/>
            </p:cNvSpPr>
            <p:nvPr/>
          </p:nvSpPr>
          <p:spPr bwMode="auto">
            <a:xfrm>
              <a:off x="3024" y="2392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348038" y="4292600"/>
            <a:ext cx="1851025" cy="457200"/>
            <a:chOff x="2109" y="2816"/>
            <a:chExt cx="1166" cy="288"/>
          </a:xfrm>
        </p:grpSpPr>
        <p:sp>
          <p:nvSpPr>
            <p:cNvPr id="11275" name="Text Box 8"/>
            <p:cNvSpPr txBox="1">
              <a:spLocks noChangeArrowheads="1"/>
            </p:cNvSpPr>
            <p:nvPr/>
          </p:nvSpPr>
          <p:spPr bwMode="auto">
            <a:xfrm>
              <a:off x="2109" y="2816"/>
              <a:ext cx="11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3300"/>
                  </a:solidFill>
                  <a:latin typeface="Helvetica" panose="020B0604020202020204" pitchFamily="34" charset="0"/>
                </a:rPr>
                <a:t>But F = ma!</a:t>
              </a:r>
              <a:endParaRPr lang="en-US" altLang="en-US" b="1">
                <a:latin typeface="Helvetica" panose="020B0604020202020204" pitchFamily="34" charset="0"/>
              </a:endParaRPr>
            </a:p>
          </p:txBody>
        </p:sp>
        <p:sp>
          <p:nvSpPr>
            <p:cNvPr id="11276" name="Line 9"/>
            <p:cNvSpPr>
              <a:spLocks noChangeShapeType="1"/>
            </p:cNvSpPr>
            <p:nvPr/>
          </p:nvSpPr>
          <p:spPr bwMode="auto">
            <a:xfrm>
              <a:off x="2544" y="2816"/>
              <a:ext cx="1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Line 10"/>
            <p:cNvSpPr>
              <a:spLocks noChangeShapeType="1"/>
            </p:cNvSpPr>
            <p:nvPr/>
          </p:nvSpPr>
          <p:spPr bwMode="auto">
            <a:xfrm>
              <a:off x="2984" y="2832"/>
              <a:ext cx="1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23900" y="5245100"/>
            <a:ext cx="8031163" cy="457200"/>
            <a:chOff x="456" y="3416"/>
            <a:chExt cx="5059" cy="288"/>
          </a:xfrm>
        </p:grpSpPr>
        <p:sp>
          <p:nvSpPr>
            <p:cNvPr id="11272" name="Text Box 12"/>
            <p:cNvSpPr txBox="1">
              <a:spLocks noChangeArrowheads="1"/>
            </p:cNvSpPr>
            <p:nvPr/>
          </p:nvSpPr>
          <p:spPr bwMode="auto">
            <a:xfrm>
              <a:off x="456" y="3416"/>
              <a:ext cx="50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b="1">
                  <a:latin typeface="Helvetica" panose="020B0604020202020204" pitchFamily="34" charset="0"/>
                </a:rPr>
                <a:t>Apparent Weight = (sum of fictitious force and weight)</a:t>
              </a:r>
            </a:p>
          </p:txBody>
        </p:sp>
        <p:sp>
          <p:nvSpPr>
            <p:cNvPr id="11273" name="Line 13"/>
            <p:cNvSpPr>
              <a:spLocks noChangeShapeType="1"/>
            </p:cNvSpPr>
            <p:nvPr/>
          </p:nvSpPr>
          <p:spPr bwMode="auto">
            <a:xfrm>
              <a:off x="584" y="3424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Line 14"/>
            <p:cNvSpPr>
              <a:spLocks noChangeShapeType="1"/>
            </p:cNvSpPr>
            <p:nvPr/>
          </p:nvSpPr>
          <p:spPr bwMode="auto">
            <a:xfrm flipV="1">
              <a:off x="2760" y="3432"/>
              <a:ext cx="2200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1269" name="Picture 15" descr="03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1052513"/>
            <a:ext cx="4306888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16"/>
          <p:cNvSpPr txBox="1">
            <a:spLocks noChangeArrowheads="1"/>
          </p:cNvSpPr>
          <p:nvPr/>
        </p:nvSpPr>
        <p:spPr bwMode="auto">
          <a:xfrm>
            <a:off x="1536700" y="292100"/>
            <a:ext cx="6076950" cy="528638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Acceleration and fictitious force (inertia)</a:t>
            </a:r>
          </a:p>
        </p:txBody>
      </p:sp>
      <p:sp>
        <p:nvSpPr>
          <p:cNvPr id="11271" name="Text Box 17"/>
          <p:cNvSpPr txBox="1">
            <a:spLocks noChangeArrowheads="1"/>
          </p:cNvSpPr>
          <p:nvPr/>
        </p:nvSpPr>
        <p:spPr bwMode="auto">
          <a:xfrm>
            <a:off x="130175" y="5922963"/>
            <a:ext cx="8864600" cy="83185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When you are accelerating it feels like a “fictitious force” is acting on you (this is not a real force).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651000" y="330200"/>
            <a:ext cx="5845175" cy="1143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</a:rPr>
              <a:t>Acceleration and Weight</a:t>
            </a:r>
          </a:p>
        </p:txBody>
      </p:sp>
      <p:sp>
        <p:nvSpPr>
          <p:cNvPr id="212995" name="Rectangle 3"/>
          <p:cNvSpPr>
            <a:spLocks noChangeArrowheads="1"/>
          </p:cNvSpPr>
          <p:nvPr/>
        </p:nvSpPr>
        <p:spPr bwMode="auto">
          <a:xfrm>
            <a:off x="685800" y="1981200"/>
            <a:ext cx="8077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u="sng"/>
              <a:t>Fictitious “force</a:t>
            </a:r>
            <a:r>
              <a:rPr lang="en-US" altLang="en-US" sz="3200"/>
              <a:t>”—felt while accelerating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 b="1"/>
              <a:t>Feeling</a:t>
            </a:r>
            <a:r>
              <a:rPr lang="en-US" altLang="en-US" sz="2800"/>
              <a:t> caused by your body’s </a:t>
            </a:r>
            <a:r>
              <a:rPr lang="en-US" altLang="en-US" sz="2800" b="1"/>
              <a:t>inertia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Points in the direction opposite the acceleration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Has a strength proportional to the acceleration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(F = -m</a:t>
            </a:r>
            <a:r>
              <a:rPr lang="en-US" altLang="en-US" sz="2800">
                <a:cs typeface="Times New Roman" panose="02020603050405020304" pitchFamily="18" charset="0"/>
              </a:rPr>
              <a:t>·a)</a:t>
            </a:r>
            <a:endParaRPr lang="en-US" altLang="en-US" sz="280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“</a:t>
            </a:r>
            <a:r>
              <a:rPr lang="en-US" altLang="en-US" sz="3200" u="sng"/>
              <a:t>Apparent weight</a:t>
            </a:r>
            <a:r>
              <a:rPr lang="en-US" altLang="en-US" sz="3200"/>
              <a:t>”—felt due to the combined effects of gravitational and fictitious forces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SE06_03"/>
          <p:cNvPicPr>
            <a:picLocks noChangeAspect="1" noChangeArrowheads="1"/>
          </p:cNvPicPr>
          <p:nvPr/>
        </p:nvPicPr>
        <p:blipFill>
          <a:blip r:embed="rId2">
            <a:lum bright="-24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42" b="30208"/>
          <a:stretch>
            <a:fillRect/>
          </a:stretch>
        </p:blipFill>
        <p:spPr bwMode="auto">
          <a:xfrm>
            <a:off x="95250" y="3219450"/>
            <a:ext cx="8972550" cy="2439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49250" y="309563"/>
            <a:ext cx="7867650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particle is moving in a circular path.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If the force on the particle would suddenly vanish (string cut) in which direction would the ball fly off?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277813" y="2147888"/>
            <a:ext cx="1897062" cy="584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dirty="0" smtClean="0"/>
              <a:t>i-clicker-1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6" descr="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890"/>
          <a:stretch>
            <a:fillRect/>
          </a:stretch>
        </p:blipFill>
        <p:spPr bwMode="auto">
          <a:xfrm>
            <a:off x="412750" y="1354138"/>
            <a:ext cx="2849563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7" descr="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25" r="4346" b="35538"/>
          <a:stretch>
            <a:fillRect/>
          </a:stretch>
        </p:blipFill>
        <p:spPr bwMode="auto">
          <a:xfrm>
            <a:off x="3554413" y="922338"/>
            <a:ext cx="2725737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8" descr="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57" r="19054"/>
          <a:stretch>
            <a:fillRect/>
          </a:stretch>
        </p:blipFill>
        <p:spPr bwMode="auto">
          <a:xfrm>
            <a:off x="6624638" y="642938"/>
            <a:ext cx="2306637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390525" y="3927475"/>
          <a:ext cx="4705350" cy="189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1041120" imgH="419040" progId="Equation.3">
                  <p:embed/>
                </p:oleObj>
              </mc:Choice>
              <mc:Fallback>
                <p:oleObj name="Equation" r:id="rId4" imgW="104112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3927475"/>
                        <a:ext cx="4705350" cy="189388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279400" y="238125"/>
            <a:ext cx="5610225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/>
              <a:t>Uniform circular motion</a:t>
            </a:r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5360988" y="3959225"/>
            <a:ext cx="3706812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This force always acts towards the ________ of the circle. </a:t>
            </a:r>
          </a:p>
        </p:txBody>
      </p:sp>
      <p:sp>
        <p:nvSpPr>
          <p:cNvPr id="1032" name="Text Box 12"/>
          <p:cNvSpPr txBox="1">
            <a:spLocks noChangeArrowheads="1"/>
          </p:cNvSpPr>
          <p:nvPr/>
        </p:nvSpPr>
        <p:spPr bwMode="auto">
          <a:xfrm>
            <a:off x="411163" y="5818188"/>
            <a:ext cx="672147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 … mass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v … speed			r … radius of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3305175" y="207963"/>
            <a:ext cx="2533650" cy="1143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</a:rPr>
              <a:t>Carousels</a:t>
            </a: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685800" y="1574800"/>
            <a:ext cx="8077200" cy="381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Riders undergo “</a:t>
            </a:r>
            <a:r>
              <a:rPr lang="en-US" altLang="en-US" sz="3200" u="sng"/>
              <a:t>uniform circular motion</a:t>
            </a:r>
            <a:r>
              <a:rPr lang="en-US" altLang="en-US" sz="3200"/>
              <a:t>”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Riders follow a circular path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Riders move at </a:t>
            </a:r>
            <a:r>
              <a:rPr lang="en-US" altLang="en-US" sz="2800" b="1"/>
              <a:t>constant speed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Riders </a:t>
            </a:r>
            <a:r>
              <a:rPr lang="en-US" altLang="en-US" sz="2800" b="1"/>
              <a:t>don’t move at constant velocity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UCM involves centripetal acceleration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Acceleration is directed toward the circle’s center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Acceleration depends on speed and size of circle</a:t>
            </a:r>
          </a:p>
        </p:txBody>
      </p:sp>
      <p:graphicFrame>
        <p:nvGraphicFramePr>
          <p:cNvPr id="214020" name="Object 4"/>
          <p:cNvGraphicFramePr>
            <a:graphicFrameLocks noChangeAspect="1"/>
          </p:cNvGraphicFramePr>
          <p:nvPr/>
        </p:nvGraphicFramePr>
        <p:xfrm>
          <a:off x="249238" y="5740400"/>
          <a:ext cx="4551362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4267080" imgH="1028520" progId="Equation.DSMT4">
                  <p:embed/>
                </p:oleObj>
              </mc:Choice>
              <mc:Fallback>
                <p:oleObj name="Equation" r:id="rId3" imgW="4267080" imgH="10285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8" y="5740400"/>
                        <a:ext cx="4551362" cy="1028700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5961063" y="5568950"/>
          <a:ext cx="233680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方程式" r:id="rId5" imgW="850680" imgH="419040" progId="Equation.3">
                  <p:embed/>
                </p:oleObj>
              </mc:Choice>
              <mc:Fallback>
                <p:oleObj name="方程式" r:id="rId5" imgW="85068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1063" y="5568950"/>
                        <a:ext cx="2336800" cy="115093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255963" y="284163"/>
            <a:ext cx="2632075" cy="1143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</a:rPr>
              <a:t>Carousels</a:t>
            </a:r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163513" y="1981200"/>
            <a:ext cx="88280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b="1"/>
              <a:t>Centripetal acceleration needs centripetal force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Force is directed toward the circle’s center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Any centrally directed force is a centripetal force</a:t>
            </a:r>
          </a:p>
          <a:p>
            <a:pPr lvl="1" eaLnBrk="1" hangingPunct="1">
              <a:spcBef>
                <a:spcPct val="20000"/>
              </a:spcBef>
            </a:pPr>
            <a:endParaRPr lang="en-US" altLang="en-US" sz="280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b="1"/>
              <a:t>Centripetal acceleration </a:t>
            </a:r>
            <a:r>
              <a:rPr lang="en-US" altLang="en-US" sz="3200" b="1">
                <a:sym typeface="Symbol" panose="05050102010706020507" pitchFamily="18" charset="2"/>
              </a:rPr>
              <a:t> </a:t>
            </a:r>
            <a:r>
              <a:rPr lang="en-US" altLang="en-US" sz="3200" b="1"/>
              <a:t>“Centrifugal force”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Acceleration is inward (toward center)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Fictitious “force” is outward (away from center)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It is just an experience of inertia, not a real 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4687</TotalTime>
  <Words>946</Words>
  <Application>Microsoft Office PowerPoint</Application>
  <PresentationFormat>On-screen Show (4:3)</PresentationFormat>
  <Paragraphs>130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Times New Roman</vt:lpstr>
      <vt:lpstr>Arial</vt:lpstr>
      <vt:lpstr>Helvetica</vt:lpstr>
      <vt:lpstr>Symbol</vt:lpstr>
      <vt:lpstr>Default Design</vt:lpstr>
      <vt:lpstr>Microsoft Equation 3.0</vt:lpstr>
      <vt:lpstr>MathType 4.0 Equation</vt:lpstr>
      <vt:lpstr>Microsoft Photo Editor 3.0 Photo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</dc:creator>
  <cp:lastModifiedBy>Guthold, Martin</cp:lastModifiedBy>
  <cp:revision>119</cp:revision>
  <dcterms:created xsi:type="dcterms:W3CDTF">2002-01-17T14:34:39Z</dcterms:created>
  <dcterms:modified xsi:type="dcterms:W3CDTF">2019-02-28T16:31:27Z</dcterms:modified>
</cp:coreProperties>
</file>