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15" r:id="rId2"/>
    <p:sldId id="261" r:id="rId3"/>
    <p:sldId id="316" r:id="rId4"/>
    <p:sldId id="262" r:id="rId5"/>
    <p:sldId id="281" r:id="rId6"/>
    <p:sldId id="314" r:id="rId7"/>
    <p:sldId id="312" r:id="rId8"/>
    <p:sldId id="319" r:id="rId9"/>
    <p:sldId id="301" r:id="rId10"/>
    <p:sldId id="283" r:id="rId11"/>
    <p:sldId id="303" r:id="rId12"/>
    <p:sldId id="302" r:id="rId13"/>
    <p:sldId id="321" r:id="rId14"/>
    <p:sldId id="322" r:id="rId15"/>
    <p:sldId id="323" r:id="rId16"/>
    <p:sldId id="304" r:id="rId17"/>
    <p:sldId id="285" r:id="rId18"/>
    <p:sldId id="286" r:id="rId19"/>
    <p:sldId id="287" r:id="rId20"/>
    <p:sldId id="305" r:id="rId21"/>
    <p:sldId id="288" r:id="rId22"/>
    <p:sldId id="306" r:id="rId23"/>
    <p:sldId id="317" r:id="rId24"/>
    <p:sldId id="307" r:id="rId25"/>
    <p:sldId id="308" r:id="rId26"/>
    <p:sldId id="318" r:id="rId27"/>
    <p:sldId id="310" r:id="rId28"/>
    <p:sldId id="311" r:id="rId29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>
          <p15:clr>
            <a:srgbClr val="A4A3A4"/>
          </p15:clr>
        </p15:guide>
        <p15:guide id="2" pos="19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584" y="48"/>
      </p:cViewPr>
      <p:guideLst>
        <p:guide orient="horz" pos="2048"/>
        <p:guide pos="19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7" Type="http://schemas.openxmlformats.org/officeDocument/2006/relationships/slide" Target="slides/slide2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22.xml"/><Relationship Id="rId5" Type="http://schemas.openxmlformats.org/officeDocument/2006/relationships/slide" Target="slides/slide20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defTabSz="9335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algn="r" defTabSz="9335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defTabSz="9335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1622ABF7-3E80-4928-B6C8-0BF47CAE6E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defTabSz="9335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450" y="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>
            <a:lvl1pPr algn="r" defTabSz="9335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9313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4363"/>
            <a:ext cx="5153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defTabSz="93354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450" y="8845550"/>
            <a:ext cx="30448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9" tIns="46660" rIns="93319" bIns="4666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E6F38AA1-B88E-40ED-9B7E-F58B2086BA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E627FB-F829-495C-A6B2-B3B5E3847E8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9B350C0-9EFC-4605-8433-ED8B879686B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B2E78B-8AE6-497D-AD16-C89A1B0A064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46029-6F36-4993-8145-EBE27566E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26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C98F0-3364-4500-9D34-B4E64F650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53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3C567-BC06-4C5B-A605-764DC1C61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70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C3B18-79AA-4D9C-8F68-97A99CF66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84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22954-C738-4EF9-80EA-2C9F13EB8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0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451D2-E9B0-4946-86EC-A9A9BD7A3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0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063A3-326F-4578-87F8-88994A9A1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0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A22A0-34DD-4440-98BF-7080976528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94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ACE39-5396-40CE-9491-52E8943E4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3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0C9C-B92E-41DB-967E-E5FDB2298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97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F42FF-3C98-401F-A3F9-5F0B89BF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43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3669E4-5E7C-471E-8331-2D3DDA8722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iley.com/college/bloomfield/0470223995/image_gallery/ch07/pages/tableun_07_p244.ht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iley.com/college/bloomfield/0470223995/image_gallery/ch07/pages/fig_07_01_01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773238" y="152400"/>
            <a:ext cx="5557837" cy="64611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/>
              <a:t>Chapter 7.1 Announcements</a:t>
            </a:r>
            <a:r>
              <a:rPr lang="en-US" altLang="en-US" sz="3600"/>
              <a:t>: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41288" y="2455863"/>
            <a:ext cx="8823325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dirty="0"/>
              <a:t> -  Remember:  Homework 5.1 is due Thursday, March. </a:t>
            </a:r>
            <a:r>
              <a:rPr lang="en-US" altLang="en-US" sz="1800" dirty="0" smtClean="0"/>
              <a:t>21, </a:t>
            </a:r>
            <a:r>
              <a:rPr lang="en-US" altLang="en-US" sz="1800" dirty="0"/>
              <a:t>in class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7150" y="965200"/>
            <a:ext cx="8991600" cy="1323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u="sng" dirty="0"/>
              <a:t>Homework7.1: </a:t>
            </a:r>
            <a:r>
              <a:rPr lang="en-US" altLang="en-US" sz="2000" dirty="0"/>
              <a:t>due Tuesday, March. </a:t>
            </a:r>
            <a:r>
              <a:rPr lang="en-US" altLang="en-US" sz="2000" dirty="0" smtClean="0"/>
              <a:t>26, </a:t>
            </a:r>
            <a:r>
              <a:rPr lang="en-US" altLang="en-US" sz="2000" dirty="0"/>
              <a:t>in </a:t>
            </a:r>
            <a:r>
              <a:rPr lang="en-US" altLang="en-US" sz="2000" dirty="0" smtClean="0"/>
              <a:t>class 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sz="2000" dirty="0"/>
              <a:t>		Exercises:  1, 4, 5, 6, 10, 11, 12, 31, 34, 36, 38, 39, 41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		Problems:  1, 2, 3, 4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41288" y="3017838"/>
            <a:ext cx="8823325" cy="661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All grades will continue to be posted at:   http://www.wfu.edu/~gutholdm/Physics110/phy110.htm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Listed by last four digits of student ID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7638" y="4175125"/>
            <a:ext cx="8810625" cy="2200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600"/>
              <a:t>We’ll now cover only parts of each chapter (let me know if you want me to cover something that is not on the list and that interests you): 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5.1 Balloons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 b="1"/>
              <a:t>  7.1 Woodstoves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9.1 Clocks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9.2 Musical Instruments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10.3 Flashlights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30725" y="4419600"/>
            <a:ext cx="4613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Aft>
                <a:spcPts val="600"/>
              </a:spcAft>
            </a:pPr>
            <a:endParaRPr lang="en-US" altLang="en-US" sz="1600"/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11. Household Magnets &amp; Electric Motor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11.2 Electric Power Distribution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15.1. Optics, cameras, lenses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600"/>
              <a:t>  16.1 Nuclear Weapons 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41288" y="3765550"/>
            <a:ext cx="8807450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000000"/>
                </a:solidFill>
              </a:rPr>
              <a:t> Mid-semester grades based on: 10% HW, 15% lab, 5%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1600" dirty="0" smtClean="0">
                <a:solidFill>
                  <a:srgbClr val="000000"/>
                </a:solidFill>
              </a:rPr>
              <a:t>-clicker, </a:t>
            </a:r>
            <a:r>
              <a:rPr lang="en-US" altLang="en-US" sz="1600" dirty="0">
                <a:solidFill>
                  <a:srgbClr val="000000"/>
                </a:solidFill>
              </a:rPr>
              <a:t>70% MT1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506413" y="4552950"/>
            <a:ext cx="3298825" cy="17557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chemeClr val="accent2"/>
                </a:solidFill>
                <a:latin typeface="Helvetica" panose="020B0604020202020204" pitchFamily="34" charset="0"/>
              </a:rPr>
              <a:t>Q</a:t>
            </a:r>
            <a:r>
              <a:rPr lang="en-US" altLang="en-US" sz="3600" b="1">
                <a:latin typeface="Helvetica" panose="020B0604020202020204" pitchFamily="34" charset="0"/>
              </a:rPr>
              <a:t> = m </a:t>
            </a:r>
            <a:r>
              <a:rPr lang="en-US" altLang="en-US" sz="3600" b="1">
                <a:solidFill>
                  <a:srgbClr val="0099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3600" b="1">
                <a:latin typeface="Helvetica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3300"/>
                </a:solidFill>
                <a:latin typeface="Helvetica" panose="020B0604020202020204" pitchFamily="34" charset="0"/>
              </a:rPr>
              <a:t>T</a:t>
            </a:r>
          </a:p>
          <a:p>
            <a:pPr algn="ctr"/>
            <a:endParaRPr lang="en-US" altLang="en-US" sz="3600" b="1">
              <a:solidFill>
                <a:srgbClr val="FF3300"/>
              </a:solidFill>
              <a:latin typeface="Helvetica" panose="020B0604020202020204" pitchFamily="34" charset="0"/>
            </a:endParaRPr>
          </a:p>
          <a:p>
            <a:pPr algn="ctr"/>
            <a:r>
              <a:rPr lang="en-US" altLang="en-US" sz="3600" b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chemeClr val="accent2"/>
                </a:solidFill>
                <a:latin typeface="Helvetica" panose="020B0604020202020204" pitchFamily="34" charset="0"/>
              </a:rPr>
              <a:t>Q</a:t>
            </a:r>
            <a:r>
              <a:rPr lang="en-US" altLang="en-US" sz="3600" b="1">
                <a:latin typeface="Helvetica" panose="020B0604020202020204" pitchFamily="34" charset="0"/>
              </a:rPr>
              <a:t> = </a:t>
            </a:r>
            <a:r>
              <a:rPr lang="en-US" altLang="en-US" sz="3600" b="1">
                <a:solidFill>
                  <a:srgbClr val="FFC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3600" b="1">
                <a:latin typeface="Helvetica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3300"/>
                </a:solidFill>
                <a:latin typeface="Helvetica" panose="020B0604020202020204" pitchFamily="34" charset="0"/>
              </a:rPr>
              <a:t>T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4213225" y="4297363"/>
            <a:ext cx="46894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altLang="en-US" b="1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accent2"/>
                </a:solidFill>
                <a:latin typeface="Helvetica" panose="020B0604020202020204" pitchFamily="34" charset="0"/>
              </a:rPr>
              <a:t>Q = change in thermal energy</a:t>
            </a:r>
            <a:endParaRPr lang="en-US" altLang="en-US" b="1">
              <a:latin typeface="Helvetica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altLang="en-US" b="1">
                <a:latin typeface="Helvetica" panose="020B0604020202020204" pitchFamily="34" charset="0"/>
              </a:rPr>
              <a:t>m = mass</a:t>
            </a:r>
          </a:p>
          <a:p>
            <a:pPr algn="ctr">
              <a:spcAft>
                <a:spcPts val="600"/>
              </a:spcAft>
            </a:pPr>
            <a:r>
              <a:rPr lang="en-US" altLang="en-US" b="1">
                <a:solidFill>
                  <a:srgbClr val="009900"/>
                </a:solidFill>
                <a:latin typeface="Helvetica" panose="020B0604020202020204" pitchFamily="34" charset="0"/>
              </a:rPr>
              <a:t>c = specific heat</a:t>
            </a:r>
            <a:endParaRPr lang="en-US" altLang="en-US" b="1">
              <a:latin typeface="Helvetica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altLang="en-US" b="1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T = change in Temp</a:t>
            </a:r>
            <a:r>
              <a:rPr lang="en-US" altLang="en-US" b="1">
                <a:latin typeface="Helvetica" panose="020B0604020202020204" pitchFamily="34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en-US" altLang="en-US" b="1">
                <a:solidFill>
                  <a:srgbClr val="FFC000"/>
                </a:solidFill>
                <a:latin typeface="Helvetica" panose="020B0604020202020204" pitchFamily="34" charset="0"/>
              </a:rPr>
              <a:t>C = heat capacity</a:t>
            </a:r>
            <a:endParaRPr lang="en-US" altLang="en-US" b="1">
              <a:latin typeface="Helvetica" panose="020B0604020202020204" pitchFamily="34" charset="0"/>
            </a:endParaRP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290513" y="290513"/>
            <a:ext cx="8586787" cy="5286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How is the transferred thermal energy (heat) determined?</a:t>
            </a:r>
          </a:p>
        </p:txBody>
      </p: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938213" y="1450975"/>
            <a:ext cx="6689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Heat </a:t>
            </a:r>
            <a:r>
              <a:rPr lang="en-US" altLang="en-US" u="sng">
                <a:latin typeface="Symbol" panose="05050102010706020507" pitchFamily="18" charset="2"/>
              </a:rPr>
              <a:t>D</a:t>
            </a:r>
            <a:r>
              <a:rPr lang="en-US" altLang="en-US" u="sng"/>
              <a:t>Q (change in thermal energy):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  temperature of an object is raised by 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  object has mass 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/>
              <a:t>  object has specific heat c (material dependent)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125" y="1325563"/>
            <a:ext cx="17081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Which one is hotter: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/>
              <a:t>Metal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/>
              <a:t>Water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/>
              <a:t>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27" descr="tableun_07_p2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1788"/>
            <a:ext cx="8861425" cy="493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Box 199"/>
          <p:cNvSpPr txBox="1">
            <a:spLocks noChangeArrowheads="1"/>
          </p:cNvSpPr>
          <p:nvPr/>
        </p:nvSpPr>
        <p:spPr bwMode="auto">
          <a:xfrm>
            <a:off x="487363" y="5662613"/>
            <a:ext cx="824388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/>
              <a:t>Specific heat</a:t>
            </a:r>
            <a:r>
              <a:rPr lang="en-US" altLang="en-US"/>
              <a:t>: How much energy do you need to heat up 1 kg of that material by one degree 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data\HTML\Physics110\Chapter_6_figures\boiling kettle.gif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 r="63824" b="21892"/>
          <a:stretch>
            <a:fillRect/>
          </a:stretch>
        </p:blipFill>
        <p:spPr bwMode="auto">
          <a:xfrm>
            <a:off x="6837363" y="101600"/>
            <a:ext cx="217646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4663" y="339725"/>
            <a:ext cx="5557837" cy="58578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Examples and i-clicker-2 &amp; -3</a:t>
            </a:r>
            <a:r>
              <a:rPr lang="en-US" altLang="en-US"/>
              <a:t>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1475" y="1431925"/>
            <a:ext cx="61356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You take one liter of water (1 kg) out of the fridge (0</a:t>
            </a:r>
            <a:r>
              <a:rPr lang="en-US" altLang="en-US">
                <a:cs typeface="Times New Roman" panose="02020603050405020304" pitchFamily="18" charset="0"/>
              </a:rPr>
              <a:t>ºC) and want to boil (10</a:t>
            </a:r>
            <a:r>
              <a:rPr lang="en-US" altLang="en-US"/>
              <a:t>0</a:t>
            </a:r>
            <a:r>
              <a:rPr lang="en-US" altLang="en-US">
                <a:cs typeface="Times New Roman" panose="02020603050405020304" pitchFamily="18" charset="0"/>
              </a:rPr>
              <a:t>ºC) it</a:t>
            </a:r>
            <a:r>
              <a:rPr lang="en-US" altLang="en-US"/>
              <a:t>. How much energy will it take to do that?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You do the same with a 1 kg block of copper (0</a:t>
            </a:r>
            <a:r>
              <a:rPr lang="en-US" altLang="en-US">
                <a:cs typeface="Times New Roman" panose="02020603050405020304" pitchFamily="18" charset="0"/>
              </a:rPr>
              <a:t>ºC </a:t>
            </a:r>
            <a:r>
              <a:rPr lang="en-US" altLang="en-US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>
                <a:cs typeface="Times New Roman" panose="02020603050405020304" pitchFamily="18" charset="0"/>
              </a:rPr>
              <a:t>10</a:t>
            </a:r>
            <a:r>
              <a:rPr lang="en-US" altLang="en-US"/>
              <a:t>0</a:t>
            </a:r>
            <a:r>
              <a:rPr lang="en-US" altLang="en-US">
                <a:cs typeface="Times New Roman" panose="02020603050405020304" pitchFamily="18" charset="0"/>
              </a:rPr>
              <a:t>ºC). How much energy will it take to do that?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914400" y="4560888"/>
            <a:ext cx="3514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1A.  0 J</a:t>
            </a:r>
          </a:p>
          <a:p>
            <a:pPr eaLnBrk="1" hangingPunct="1"/>
            <a:r>
              <a:rPr lang="en-US" altLang="en-US"/>
              <a:t>1B. 100 J</a:t>
            </a:r>
          </a:p>
          <a:p>
            <a:pPr eaLnBrk="1" hangingPunct="1"/>
            <a:r>
              <a:rPr lang="en-US" altLang="en-US"/>
              <a:t>1C. 4190 J</a:t>
            </a:r>
          </a:p>
          <a:p>
            <a:pPr eaLnBrk="1" hangingPunct="1"/>
            <a:r>
              <a:rPr lang="en-US" altLang="en-US"/>
              <a:t>1D. 38,600 J</a:t>
            </a:r>
          </a:p>
          <a:p>
            <a:pPr eaLnBrk="1" hangingPunct="1"/>
            <a:r>
              <a:rPr lang="en-US" altLang="en-US"/>
              <a:t>1E. 419,000 J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492750" y="4549775"/>
            <a:ext cx="3009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2A.  0 J</a:t>
            </a:r>
          </a:p>
          <a:p>
            <a:pPr eaLnBrk="1" hangingPunct="1"/>
            <a:r>
              <a:rPr lang="en-US" altLang="en-US"/>
              <a:t>2B. 100 J</a:t>
            </a:r>
          </a:p>
          <a:p>
            <a:pPr eaLnBrk="1" hangingPunct="1"/>
            <a:r>
              <a:rPr lang="en-US" altLang="en-US"/>
              <a:t>2C. 4190 J</a:t>
            </a:r>
          </a:p>
          <a:p>
            <a:pPr eaLnBrk="1" hangingPunct="1"/>
            <a:r>
              <a:rPr lang="en-US" altLang="en-US"/>
              <a:t>2D. 38,600 J</a:t>
            </a:r>
          </a:p>
          <a:p>
            <a:pPr eaLnBrk="1" hangingPunct="1"/>
            <a:r>
              <a:rPr lang="en-US" altLang="en-US"/>
              <a:t>2E. 418,000 J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7800" y="4216400"/>
            <a:ext cx="86582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342481" y="5528469"/>
            <a:ext cx="22685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41338" y="314325"/>
            <a:ext cx="5965825" cy="8620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Latent Heat and Phase transitions </a:t>
            </a:r>
          </a:p>
          <a:p>
            <a:pPr eaLnBrk="1" hangingPunct="1"/>
            <a:r>
              <a:rPr lang="en-US" altLang="en-US" sz="1800"/>
              <a:t>(for lab, also see Chapter 7.2)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7688" y="1243013"/>
            <a:ext cx="8048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Whenever a substance undergoes a phase transition, energy is transferred into or out of the substance WITHOUT causing a change in temperature.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4525" y="2728913"/>
            <a:ext cx="7570788" cy="375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/>
              <a:t>Common phase transitions: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Liquid to solid: freezing, latent heat of solidification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Solid to liquid: melting, latent heat of fusion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Liquid to gaseous: boiling, latent heat of vaporization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Gaseous to liquid: condensation, latent heat of condensation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Solid to gaseous: sublimation, latent heat of sublimation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Gaseous to solid:  sublimation, latent heat of sublimation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66813" y="1122363"/>
            <a:ext cx="6775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heat required to change the phase of a given mass m of a pure substance is: 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79650" y="2095500"/>
          <a:ext cx="29559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583920" imgH="203040" progId="Equation.3">
                  <p:embed/>
                </p:oleObj>
              </mc:Choice>
              <mc:Fallback>
                <p:oleObj name="Equation" r:id="rId4" imgW="58392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095500"/>
                        <a:ext cx="2955925" cy="1028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5453063" y="2170113"/>
            <a:ext cx="27479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L… latent heat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442913" y="4340225"/>
            <a:ext cx="8229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You put a 10 g ice cube in your mouth.  How much energy (in Cal) will your body loose to melt it?  (The latent heat of melting for water is 334 kJ/kg).  </a:t>
            </a: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449263" y="3619500"/>
            <a:ext cx="1208087" cy="46196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i-clicker</a:t>
            </a:r>
          </a:p>
        </p:txBody>
      </p:sp>
      <p:sp>
        <p:nvSpPr>
          <p:cNvPr id="2055" name="Text Box 2"/>
          <p:cNvSpPr txBox="1">
            <a:spLocks noChangeArrowheads="1"/>
          </p:cNvSpPr>
          <p:nvPr/>
        </p:nvSpPr>
        <p:spPr bwMode="auto">
          <a:xfrm>
            <a:off x="541338" y="131763"/>
            <a:ext cx="5965825" cy="862012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Latent Heat and Phase transitions </a:t>
            </a:r>
          </a:p>
          <a:p>
            <a:pPr eaLnBrk="1" hangingPunct="1"/>
            <a:r>
              <a:rPr lang="en-US" altLang="en-US" sz="1800"/>
              <a:t>(for lab, also see Chapter 7.2)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0" y="59896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A. ~1 Cal	B. ~2 Cal	C. ~3 Cal	D. ~4 Cal	D. ~5 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20_02"/>
          <p:cNvPicPr>
            <a:picLocks noChangeAspect="1" noChangeArrowheads="1"/>
          </p:cNvPicPr>
          <p:nvPr/>
        </p:nvPicPr>
        <p:blipFill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19167" r="5724" b="16484"/>
          <a:stretch>
            <a:fillRect/>
          </a:stretch>
        </p:blipFill>
        <p:spPr bwMode="auto">
          <a:xfrm>
            <a:off x="785813" y="2328863"/>
            <a:ext cx="7570787" cy="392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55625" y="1638300"/>
            <a:ext cx="798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Energy required to convert 1 g of ice, initially at -30</a:t>
            </a:r>
            <a:r>
              <a:rPr lang="en-US" altLang="en-US" sz="2000">
                <a:cs typeface="Times New Roman" panose="02020603050405020304" pitchFamily="18" charset="0"/>
              </a:rPr>
              <a:t>°C to steam at 120 °C.</a:t>
            </a:r>
            <a:r>
              <a:rPr lang="en-US" altLang="en-US">
                <a:cs typeface="Times New Roman" panose="02020603050405020304" pitchFamily="18" charset="0"/>
              </a:rPr>
              <a:t>  </a:t>
            </a:r>
            <a:endParaRPr lang="en-US" altLang="en-US"/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41338" y="314325"/>
            <a:ext cx="5965825" cy="8620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Latent Heat and Phase transitions </a:t>
            </a:r>
          </a:p>
          <a:p>
            <a:pPr eaLnBrk="1" hangingPunct="1"/>
            <a:r>
              <a:rPr lang="en-US" altLang="en-US" sz="1800"/>
              <a:t>(for lab, also see Chapter 7.2)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068513" y="266700"/>
            <a:ext cx="5308600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Heat and Temperature</a:t>
            </a: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Touching objects exchange thermal energy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Microscopically, energy flows both ways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On average, energy flows one way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Temperature predicts energy flow direction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Energy flows from </a:t>
            </a:r>
            <a:r>
              <a:rPr lang="en-US" sz="2800" dirty="0">
                <a:solidFill>
                  <a:srgbClr val="FF0000"/>
                </a:solidFill>
              </a:rPr>
              <a:t>hotter</a:t>
            </a:r>
            <a:r>
              <a:rPr lang="en-US" sz="2800" dirty="0"/>
              <a:t> to </a:t>
            </a:r>
            <a:r>
              <a:rPr lang="en-US" sz="2800" dirty="0">
                <a:solidFill>
                  <a:schemeClr val="accent6"/>
                </a:solidFill>
              </a:rPr>
              <a:t>colder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>
                <a:sym typeface="Symbol" pitchFamily="18" charset="2"/>
              </a:rPr>
              <a:t>No flow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>
                <a:solidFill>
                  <a:srgbClr val="00B050"/>
                </a:solidFill>
              </a:rPr>
              <a:t>thermal equilibrium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same temp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dirty="0"/>
              <a:t>Temperature turns out to be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dirty="0"/>
              <a:t>average thermal kinetic energy per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1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9088" y="398463"/>
            <a:ext cx="568007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chemeClr val="accent2"/>
                </a:solidFill>
              </a:rPr>
              <a:t>Three forms of heat transfer</a:t>
            </a:r>
            <a:endParaRPr lang="en-US" altLang="en-US" sz="3200" b="1"/>
          </a:p>
          <a:p>
            <a:pPr eaLnBrk="1" hangingPunct="1">
              <a:spcBef>
                <a:spcPct val="20000"/>
              </a:spcBef>
            </a:pPr>
            <a:r>
              <a:rPr lang="en-US" altLang="en-US" sz="2800"/>
              <a:t>All three transfer heat from hot to cold</a:t>
            </a:r>
          </a:p>
          <a:p>
            <a:endParaRPr lang="en-US" altLang="en-US" sz="2800" b="1"/>
          </a:p>
          <a:p>
            <a:endParaRPr lang="en-US" altLang="en-US" sz="3200" b="1"/>
          </a:p>
          <a:p>
            <a:pPr>
              <a:buFontTx/>
              <a:buAutoNum type="arabicPeriod"/>
            </a:pPr>
            <a:r>
              <a:rPr lang="en-US" altLang="en-US" sz="3200" b="1"/>
              <a:t>Conduction</a:t>
            </a:r>
          </a:p>
          <a:p>
            <a:r>
              <a:rPr lang="en-US" altLang="en-US" b="1"/>
              <a:t>	- heat flow through materials</a:t>
            </a:r>
          </a:p>
          <a:p>
            <a:endParaRPr lang="en-US" altLang="en-US" b="1"/>
          </a:p>
          <a:p>
            <a:r>
              <a:rPr lang="en-US" altLang="en-US" sz="3200" b="1"/>
              <a:t>2. Convection</a:t>
            </a:r>
          </a:p>
          <a:p>
            <a:r>
              <a:rPr lang="en-US" altLang="en-US" b="1"/>
              <a:t>	- heat flow via moving fluids (air)</a:t>
            </a:r>
          </a:p>
          <a:p>
            <a:endParaRPr lang="en-US" altLang="en-US" b="1"/>
          </a:p>
          <a:p>
            <a:r>
              <a:rPr lang="en-US" altLang="en-US" sz="3200" b="1"/>
              <a:t>3. Radiation</a:t>
            </a:r>
          </a:p>
          <a:p>
            <a:r>
              <a:rPr lang="en-US" altLang="en-US" b="1"/>
              <a:t>	- heat flow via light waves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879475"/>
            <a:ext cx="1687512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569075" y="2782888"/>
          <a:ext cx="208121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" r:id="rId4" imgW="6315567" imgH="5057536" progId="Photoshop.Image.4">
                  <p:embed/>
                </p:oleObj>
              </mc:Choice>
              <mc:Fallback>
                <p:oleObj name="Image" r:id="rId4" imgW="6315567" imgH="5057536" progId="Photoshop.Image.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2782888"/>
                        <a:ext cx="208121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4"/>
          <a:stretch>
            <a:fillRect/>
          </a:stretch>
        </p:blipFill>
        <p:spPr bwMode="auto">
          <a:xfrm>
            <a:off x="6856413" y="5000625"/>
            <a:ext cx="16557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98575"/>
            <a:ext cx="44481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285750"/>
            <a:ext cx="7993063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Thermal Conductivity: The heat moves-not the atoms!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11163" y="6122988"/>
            <a:ext cx="619442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Occurs only in connected or touching materials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80025" y="1284288"/>
            <a:ext cx="35639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Examples: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048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4953000" cy="3022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Helvetica" panose="020B0604020202020204" pitchFamily="34" charset="0"/>
              </a:rPr>
              <a:t>Thermal Conductivity depends on the material!</a:t>
            </a:r>
          </a:p>
          <a:p>
            <a:endParaRPr lang="en-US" altLang="en-US" b="1">
              <a:solidFill>
                <a:schemeClr val="accent2"/>
              </a:solidFill>
              <a:latin typeface="Helvetica" panose="020B0604020202020204" pitchFamily="34" charset="0"/>
            </a:endParaRPr>
          </a:p>
          <a:p>
            <a:r>
              <a:rPr lang="en-US" altLang="en-US" b="1">
                <a:solidFill>
                  <a:srgbClr val="FF3300"/>
                </a:solidFill>
                <a:latin typeface="Helvetica" panose="020B0604020202020204" pitchFamily="34" charset="0"/>
              </a:rPr>
              <a:t>Best – metals</a:t>
            </a:r>
          </a:p>
          <a:p>
            <a:endParaRPr lang="en-US" altLang="en-US" b="1">
              <a:latin typeface="Helvetica" panose="020B0604020202020204" pitchFamily="34" charset="0"/>
            </a:endParaRPr>
          </a:p>
          <a:p>
            <a:r>
              <a:rPr lang="en-US" altLang="en-US" b="1">
                <a:solidFill>
                  <a:srgbClr val="009900"/>
                </a:solidFill>
                <a:latin typeface="Helvetica" panose="020B0604020202020204" pitchFamily="34" charset="0"/>
              </a:rPr>
              <a:t>Middle – Insulators</a:t>
            </a:r>
          </a:p>
          <a:p>
            <a:endParaRPr lang="en-US" altLang="en-US" b="1">
              <a:latin typeface="Helvetica" panose="020B0604020202020204" pitchFamily="34" charset="0"/>
            </a:endParaRPr>
          </a:p>
          <a:p>
            <a:r>
              <a:rPr lang="en-US" altLang="en-US" b="1">
                <a:latin typeface="Helvetica" panose="020B0604020202020204" pitchFamily="34" charset="0"/>
              </a:rPr>
              <a:t>Lowest - Gases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3" b="32344"/>
          <a:stretch>
            <a:fillRect/>
          </a:stretch>
        </p:blipFill>
        <p:spPr bwMode="auto">
          <a:xfrm>
            <a:off x="5486400" y="5105400"/>
            <a:ext cx="3048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6" b="3857"/>
          <a:stretch>
            <a:fillRect/>
          </a:stretch>
        </p:blipFill>
        <p:spPr bwMode="auto">
          <a:xfrm>
            <a:off x="5486400" y="3124200"/>
            <a:ext cx="3048000" cy="18288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464175" y="1524000"/>
            <a:ext cx="3048000" cy="1524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2590800" y="2590800"/>
            <a:ext cx="289560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3429000" y="3733800"/>
            <a:ext cx="2057400" cy="304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895600" y="4800600"/>
            <a:ext cx="2514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79450" y="5983288"/>
            <a:ext cx="4232275" cy="4619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Also see Table 7.3.1 in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20838" y="125413"/>
            <a:ext cx="5915025" cy="144621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Helvetica" panose="020B0604020202020204" pitchFamily="34" charset="0"/>
              </a:rPr>
              <a:t>Chapter 7.1  </a:t>
            </a:r>
            <a:r>
              <a:rPr lang="en-US" altLang="en-US" sz="4000" b="1"/>
              <a:t>Woodstoves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/>
              <a:t>Transfer of heat; thermal energy</a:t>
            </a:r>
            <a:endParaRPr lang="en-US" altLang="en-US" sz="1100"/>
          </a:p>
        </p:txBody>
      </p:sp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330200" y="3086100"/>
            <a:ext cx="403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Candles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The sun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Heating things up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  Burning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4833938" y="2916238"/>
            <a:ext cx="3941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Thermal energy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Thermal energy = motion of molecules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Temperature scales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Heat</a:t>
            </a:r>
          </a:p>
          <a:p>
            <a:pPr>
              <a:buFontTx/>
              <a:buChar char="-"/>
            </a:pPr>
            <a:r>
              <a:rPr lang="en-US" altLang="en-US">
                <a:latin typeface="Helvetica" panose="020B0604020202020204" pitchFamily="34" charset="0"/>
              </a:rPr>
              <a:t>Flow of heat: </a:t>
            </a:r>
          </a:p>
          <a:p>
            <a:pPr>
              <a:buFontTx/>
              <a:buChar char="-"/>
            </a:pPr>
            <a:r>
              <a:rPr lang="en-US" altLang="en-US" b="1">
                <a:latin typeface="Helvetica" panose="020B0604020202020204" pitchFamily="34" charset="0"/>
              </a:rPr>
              <a:t>Conduction</a:t>
            </a:r>
          </a:p>
          <a:p>
            <a:pPr>
              <a:buFontTx/>
              <a:buChar char="-"/>
            </a:pPr>
            <a:r>
              <a:rPr lang="en-US" altLang="en-US" b="1">
                <a:latin typeface="Helvetica" panose="020B0604020202020204" pitchFamily="34" charset="0"/>
              </a:rPr>
              <a:t>Convection</a:t>
            </a:r>
          </a:p>
          <a:p>
            <a:pPr>
              <a:buFontTx/>
              <a:buChar char="-"/>
            </a:pPr>
            <a:r>
              <a:rPr lang="en-US" altLang="en-US" b="1">
                <a:latin typeface="Helvetica" panose="020B0604020202020204" pitchFamily="34" charset="0"/>
              </a:rPr>
              <a:t>Radiation</a:t>
            </a:r>
          </a:p>
        </p:txBody>
      </p:sp>
      <p:sp>
        <p:nvSpPr>
          <p:cNvPr id="7173" name="Line 15"/>
          <p:cNvSpPr>
            <a:spLocks noChangeShapeType="1"/>
          </p:cNvSpPr>
          <p:nvPr/>
        </p:nvSpPr>
        <p:spPr bwMode="auto">
          <a:xfrm>
            <a:off x="609600" y="64770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16"/>
          <p:cNvSpPr>
            <a:spLocks noChangeShapeType="1"/>
          </p:cNvSpPr>
          <p:nvPr/>
        </p:nvSpPr>
        <p:spPr bwMode="auto">
          <a:xfrm>
            <a:off x="533400" y="2603500"/>
            <a:ext cx="792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17"/>
          <p:cNvSpPr>
            <a:spLocks noChangeShapeType="1"/>
          </p:cNvSpPr>
          <p:nvPr/>
        </p:nvSpPr>
        <p:spPr bwMode="auto">
          <a:xfrm>
            <a:off x="4572000" y="2057400"/>
            <a:ext cx="0" cy="441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>
            <a:off x="533400" y="1843088"/>
            <a:ext cx="3676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Demos and Objects</a:t>
            </a:r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5257800" y="1801813"/>
            <a:ext cx="196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/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09600"/>
            <a:ext cx="297656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Conduction</a:t>
            </a: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685800" y="1981200"/>
            <a:ext cx="8153400" cy="4495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Heat flows through material but atoms don’t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In an insulator,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adjacent </a:t>
            </a:r>
            <a:r>
              <a:rPr lang="en-US" altLang="en-US" sz="2800" u="sng">
                <a:solidFill>
                  <a:srgbClr val="7030A0"/>
                </a:solidFill>
              </a:rPr>
              <a:t>atoms</a:t>
            </a:r>
            <a:r>
              <a:rPr lang="en-US" altLang="en-US" sz="2800"/>
              <a:t> jiggle one another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microscopic exchanges of energy; atoms do work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on average, heat flows from hot to cold atoms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In a conductor,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mobile </a:t>
            </a:r>
            <a:r>
              <a:rPr lang="en-US" altLang="en-US" sz="2800" u="sng">
                <a:solidFill>
                  <a:srgbClr val="7030A0"/>
                </a:solidFill>
              </a:rPr>
              <a:t>electrons</a:t>
            </a:r>
            <a:r>
              <a:rPr lang="en-US" altLang="en-US" sz="2800"/>
              <a:t> help carry heat long distances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heat flows quickly from hot to cold via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" y="1981200"/>
          <a:ext cx="4887913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" r:id="rId3" imgW="6315567" imgH="5057536" progId="Photoshop.Image.4">
                  <p:embed/>
                </p:oleObj>
              </mc:Choice>
              <mc:Fallback>
                <p:oleObj name="Image" r:id="rId3" imgW="6315567" imgH="5057536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981200"/>
                        <a:ext cx="4887913" cy="461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245475" cy="9540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latin typeface="Helvetica" panose="020B0604020202020204" pitchFamily="34" charset="0"/>
              </a:rPr>
              <a:t>Convection:</a:t>
            </a:r>
            <a:r>
              <a:rPr lang="en-US" altLang="en-US" b="1">
                <a:latin typeface="Helvetica" panose="020B0604020202020204" pitchFamily="34" charset="0"/>
              </a:rPr>
              <a:t> Hot atoms (molecules) move toward cold region carrying thermal energy with them!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18125" y="2535238"/>
            <a:ext cx="35639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Examples: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09600"/>
            <a:ext cx="3013075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Convection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685800" y="1981200"/>
            <a:ext cx="8077200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Fluid transports heat stored in its atoms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Fluid warms up near a hot object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Fluid flows away, carrying thermal energy with it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Fluid cools down near a cold object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Overall, heat flows from hot to cold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Natural buoyancy drives convection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Warmed fluid rises away from hot object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Cooled fluid descends away from cold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1536700"/>
            <a:ext cx="8147050" cy="4430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dirty="0"/>
              <a:t>Why does an ice cube feel cold?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defRPr/>
            </a:pPr>
            <a:endParaRPr lang="en-US" dirty="0"/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defRPr/>
            </a:pPr>
            <a:endParaRPr lang="en-US"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dirty="0"/>
              <a:t>A) Heat from your hand enters the cube by convection.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dirty="0"/>
              <a:t>B) Cold from the cube enters your hand by convection.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dirty="0"/>
              <a:t>C) Heat from your hand enters the cube by conduction.</a:t>
            </a:r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dirty="0"/>
              <a:t>D) Cold from the cube enters your hand by conduction.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54013" y="169863"/>
            <a:ext cx="3013075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i-clicker-4</a:t>
            </a:r>
          </a:p>
        </p:txBody>
      </p:sp>
      <p:pic>
        <p:nvPicPr>
          <p:cNvPr id="24580" name="Picture 3" descr="C:\tempie\Temporary Internet Files\Content.IE5\IP0ZP2Z9\MPj0316754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257175"/>
            <a:ext cx="36576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data\HTML\Physics110\Chapter_6_figures\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15888"/>
            <a:ext cx="459581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52400" y="260350"/>
            <a:ext cx="27162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Radiation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1288" y="2230438"/>
            <a:ext cx="3563937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Examples: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/>
              <a:t>___________________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07988" y="5092700"/>
            <a:ext cx="797401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  Heat transferred by electromagnetic waves</a:t>
            </a:r>
            <a:br>
              <a:rPr lang="en-US" altLang="en-US" sz="2800"/>
            </a:br>
            <a:r>
              <a:rPr lang="en-US" altLang="en-US" sz="2800"/>
              <a:t>(radio waves, microwaves, light, …)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  Does not need a medium to travel!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09600"/>
            <a:ext cx="27162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Radiation</a:t>
            </a: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723900" y="2228850"/>
            <a:ext cx="7772400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Heat transferred by electromagnetic waves</a:t>
            </a:r>
            <a:br>
              <a:rPr lang="en-US" altLang="en-US" sz="3200"/>
            </a:br>
            <a:r>
              <a:rPr lang="en-US" altLang="en-US" sz="3200"/>
              <a:t>(radio waves, microwaves, light, …)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Wave types depend on temperature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cold: radio wave, microwaves, infrared light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hot: infrared, visible, and ultraviolet light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Higher temperature </a:t>
            </a:r>
            <a:r>
              <a:rPr lang="en-US" altLang="en-US" sz="3200">
                <a:sym typeface="Symbol" panose="05050102010706020507" pitchFamily="18" charset="2"/>
              </a:rPr>
              <a:t> </a:t>
            </a:r>
            <a:r>
              <a:rPr lang="en-US" altLang="en-US" sz="3200"/>
              <a:t>more radiated heat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Black emits and absorbs light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2225675"/>
            <a:ext cx="9144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2000"/>
              <a:t>The surface of the moon is exposed to full solar radiation because it has no atmosphere. Why then does the moon not heat up endlessly until it disintegrates?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en-US" altLang="en-US" sz="2000"/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2000"/>
              <a:t>A) Convection in the soil carries energy away.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2000"/>
              <a:t>B) Its temperature rises until it is able to radiate heat away into space as fast as it arrives from the sun.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2000"/>
              <a:t>C)  It has disintegrated but the light just hasn’t reached us yet.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2000"/>
              <a:t>D) Because it is isolated from the sun by empty space, the sun's heat can't reach it (only light can) and they don't experience any changes in temperature. </a:t>
            </a:r>
          </a:p>
        </p:txBody>
      </p:sp>
      <p:pic>
        <p:nvPicPr>
          <p:cNvPr id="27651" name="Picture 2" descr="C:\tempie\Temporary Internet Files\Content.IE5\IP0ZP2Z9\MPj044229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14667" r="21619" b="44952"/>
          <a:stretch>
            <a:fillRect/>
          </a:stretch>
        </p:blipFill>
        <p:spPr bwMode="auto">
          <a:xfrm>
            <a:off x="6426200" y="331788"/>
            <a:ext cx="18954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438275" y="614363"/>
            <a:ext cx="3013075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i-clicker-5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7" name="Rectangle 5"/>
          <p:cNvSpPr>
            <a:spLocks noChangeArrowheads="1"/>
          </p:cNvSpPr>
          <p:nvPr/>
        </p:nvSpPr>
        <p:spPr bwMode="auto">
          <a:xfrm>
            <a:off x="685800" y="1847850"/>
            <a:ext cx="7772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The amount of heat a surface radiates is</a:t>
            </a:r>
          </a:p>
        </p:txBody>
      </p:sp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2566988" y="2917825"/>
            <a:ext cx="3457575" cy="6794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latin typeface="Helvetica" panose="020B0604020202020204" pitchFamily="34" charset="0"/>
              </a:rPr>
              <a:t>P = e </a:t>
            </a:r>
            <a:r>
              <a:rPr lang="en-US" altLang="en-US" b="1" baseline="30000">
                <a:latin typeface="Helvetica" panose="020B0604020202020204" pitchFamily="34" charset="0"/>
              </a:rPr>
              <a:t>x</a:t>
            </a:r>
            <a:r>
              <a:rPr lang="en-US" altLang="en-US" sz="3600" b="1">
                <a:latin typeface="Helvetica" panose="020B0604020202020204" pitchFamily="34" charset="0"/>
              </a:rPr>
              <a:t> </a:t>
            </a:r>
            <a:r>
              <a:rPr lang="en-US" altLang="en-US" sz="3600" b="1">
                <a:latin typeface="Symbol" panose="05050102010706020507" pitchFamily="18" charset="2"/>
              </a:rPr>
              <a:t>s</a:t>
            </a:r>
            <a:r>
              <a:rPr lang="en-US" altLang="en-US" sz="3600" b="1">
                <a:latin typeface="Helvetica" panose="020B0604020202020204" pitchFamily="34" charset="0"/>
              </a:rPr>
              <a:t> </a:t>
            </a:r>
            <a:r>
              <a:rPr lang="en-US" altLang="en-US" b="1" baseline="30000">
                <a:latin typeface="Helvetica" panose="020B0604020202020204" pitchFamily="34" charset="0"/>
              </a:rPr>
              <a:t>x</a:t>
            </a:r>
            <a:r>
              <a:rPr lang="en-US" altLang="en-US" sz="3600" b="1">
                <a:latin typeface="Helvetica" panose="020B0604020202020204" pitchFamily="34" charset="0"/>
              </a:rPr>
              <a:t> T</a:t>
            </a:r>
            <a:r>
              <a:rPr lang="en-US" altLang="en-US" sz="3600" b="1" baseline="30000">
                <a:latin typeface="Helvetica" panose="020B0604020202020204" pitchFamily="34" charset="0"/>
              </a:rPr>
              <a:t>4</a:t>
            </a:r>
            <a:r>
              <a:rPr lang="en-US" altLang="en-US" sz="3600" b="1">
                <a:latin typeface="Helvetica" panose="020B0604020202020204" pitchFamily="34" charset="0"/>
              </a:rPr>
              <a:t> </a:t>
            </a:r>
            <a:r>
              <a:rPr lang="en-US" altLang="en-US" b="1" baseline="30000">
                <a:latin typeface="Helvetica" panose="020B0604020202020204" pitchFamily="34" charset="0"/>
              </a:rPr>
              <a:t>x</a:t>
            </a:r>
            <a:r>
              <a:rPr lang="en-US" altLang="en-US" sz="3600" b="1">
                <a:latin typeface="Helvetica" panose="020B0604020202020204" pitchFamily="34" charset="0"/>
              </a:rPr>
              <a:t> A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890588" y="4162425"/>
            <a:ext cx="76231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P -  radiated power (energy per time)</a:t>
            </a:r>
          </a:p>
          <a:p>
            <a:r>
              <a:rPr lang="en-US" altLang="en-US" b="1">
                <a:latin typeface="Helvetica" panose="020B0604020202020204" pitchFamily="34" charset="0"/>
              </a:rPr>
              <a:t>e -  emissivity (ranges from 0 (bad) to 1 (good) </a:t>
            </a:r>
          </a:p>
          <a:p>
            <a:r>
              <a:rPr lang="en-US" altLang="en-US" b="1">
                <a:latin typeface="Helvetica" panose="020B0604020202020204" pitchFamily="34" charset="0"/>
              </a:rPr>
              <a:t>	0 is white, shiny or clear; 1 is black</a:t>
            </a:r>
          </a:p>
          <a:p>
            <a:r>
              <a:rPr lang="en-US" altLang="en-US" b="1">
                <a:latin typeface="Symbol" panose="05050102010706020507" pitchFamily="18" charset="2"/>
              </a:rPr>
              <a:t>s</a:t>
            </a:r>
            <a:r>
              <a:rPr lang="en-US" altLang="en-US" b="1">
                <a:latin typeface="Helvetica" panose="020B0604020202020204" pitchFamily="34" charset="0"/>
              </a:rPr>
              <a:t> -  Stefan-Boltzman constant = 5.67·10</a:t>
            </a:r>
            <a:r>
              <a:rPr lang="en-US" altLang="en-US" b="1" baseline="30000">
                <a:latin typeface="Helvetica" panose="020B0604020202020204" pitchFamily="34" charset="0"/>
              </a:rPr>
              <a:t>-8</a:t>
            </a:r>
            <a:r>
              <a:rPr lang="en-US" altLang="en-US" b="1">
                <a:latin typeface="Helvetica" panose="020B0604020202020204" pitchFamily="34" charset="0"/>
              </a:rPr>
              <a:t> J/(s·m</a:t>
            </a:r>
            <a:r>
              <a:rPr lang="en-US" altLang="en-US" b="1" baseline="30000">
                <a:latin typeface="Helvetica" panose="020B0604020202020204" pitchFamily="34" charset="0"/>
              </a:rPr>
              <a:t>2</a:t>
            </a:r>
            <a:r>
              <a:rPr lang="en-US" altLang="en-US" b="1">
                <a:latin typeface="Helvetica" panose="020B0604020202020204" pitchFamily="34" charset="0"/>
              </a:rPr>
              <a:t>·K</a:t>
            </a:r>
            <a:r>
              <a:rPr lang="en-US" altLang="en-US" b="1" baseline="30000">
                <a:latin typeface="Helvetica" panose="020B0604020202020204" pitchFamily="34" charset="0"/>
              </a:rPr>
              <a:t>4</a:t>
            </a:r>
            <a:r>
              <a:rPr lang="en-US" altLang="en-US" b="1">
                <a:latin typeface="Helvetica" panose="020B0604020202020204" pitchFamily="34" charset="0"/>
              </a:rPr>
              <a:t>)</a:t>
            </a:r>
          </a:p>
          <a:p>
            <a:r>
              <a:rPr lang="en-US" altLang="en-US" b="1">
                <a:latin typeface="Helvetica" panose="020B0604020202020204" pitchFamily="34" charset="0"/>
              </a:rPr>
              <a:t>T -  temperature in Kelvin</a:t>
            </a:r>
          </a:p>
          <a:p>
            <a:r>
              <a:rPr lang="en-US" altLang="en-US" b="1">
                <a:latin typeface="Helvetica" panose="020B0604020202020204" pitchFamily="34" charset="0"/>
              </a:rPr>
              <a:t>A -  surface area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28600" y="171450"/>
            <a:ext cx="5589588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Stefan-Boltzmann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build="p" bldLvl="2" autoUpdateAnimBg="0"/>
      <p:bldP spid="335874" grpId="0" animBg="1" autoUpdateAnimBg="0"/>
      <p:bldP spid="33587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39725" y="609600"/>
            <a:ext cx="85042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/>
              <a:t>Radiation</a:t>
            </a:r>
            <a:r>
              <a:rPr lang="en-US" altLang="en-US" sz="360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You can tell the temperature of a hot object from its color</a:t>
            </a:r>
          </a:p>
        </p:txBody>
      </p:sp>
      <p:grpSp>
        <p:nvGrpSpPr>
          <p:cNvPr id="29699" name="Group 14"/>
          <p:cNvGrpSpPr>
            <a:grpSpLocks/>
          </p:cNvGrpSpPr>
          <p:nvPr/>
        </p:nvGrpSpPr>
        <p:grpSpPr bwMode="auto">
          <a:xfrm>
            <a:off x="173038" y="2225675"/>
            <a:ext cx="8813800" cy="2593975"/>
            <a:chOff x="172812" y="2225579"/>
            <a:chExt cx="8814434" cy="2594620"/>
          </a:xfrm>
        </p:grpSpPr>
        <p:pic>
          <p:nvPicPr>
            <p:cNvPr id="29703" name="Picture 5" descr="tableun_07_p248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12" y="2225579"/>
              <a:ext cx="8814434" cy="25946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4" name="TextBox 6"/>
            <p:cNvSpPr txBox="1">
              <a:spLocks noChangeArrowheads="1"/>
            </p:cNvSpPr>
            <p:nvPr/>
          </p:nvSpPr>
          <p:spPr bwMode="auto">
            <a:xfrm>
              <a:off x="7262947" y="2991394"/>
              <a:ext cx="13977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(infrared)</a:t>
              </a:r>
            </a:p>
          </p:txBody>
        </p:sp>
      </p:grpSp>
      <p:pic>
        <p:nvPicPr>
          <p:cNvPr id="29700" name="Picture 7" descr=" ... infrared thermography it 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243513"/>
            <a:ext cx="152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0"/>
          <p:cNvSpPr txBox="1">
            <a:spLocks noChangeArrowheads="1"/>
          </p:cNvSpPr>
          <p:nvPr/>
        </p:nvSpPr>
        <p:spPr bwMode="auto">
          <a:xfrm>
            <a:off x="2128838" y="5799138"/>
            <a:ext cx="68056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Some cameras ‘can see’ infrared; see false color image at left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054600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87538" y="928688"/>
            <a:ext cx="2536825" cy="855662"/>
          </a:xfrm>
          <a:solidFill>
            <a:srgbClr val="FFCC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smtClean="0"/>
              <a:t>i-clicker-1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01650" y="2965450"/>
            <a:ext cx="839152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/>
              <a:t>When cooking a potato in a </a:t>
            </a:r>
            <a:r>
              <a:rPr lang="en-US" altLang="en-US" u="sng"/>
              <a:t>conventional</a:t>
            </a:r>
            <a:r>
              <a:rPr lang="en-US" altLang="en-US"/>
              <a:t> oven it is useful to stick a nail in it, which makes it cook faster. This is because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en-US" altLang="en-US"/>
          </a:p>
          <a:p>
            <a:pPr eaLnBrk="1" hangingPunct="1">
              <a:spcAft>
                <a:spcPts val="600"/>
              </a:spcAft>
            </a:pPr>
            <a:r>
              <a:rPr lang="en-US" altLang="en-US"/>
              <a:t>A) the nail is a good radiator of heat.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/>
              <a:t>B)  the nail promotes convection in the potato.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/>
              <a:t>C) the nail is a good conductor of heat.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/>
              <a:t>D) the nail gets much hotter than anything in the oven.</a:t>
            </a:r>
          </a:p>
        </p:txBody>
      </p:sp>
      <p:pic>
        <p:nvPicPr>
          <p:cNvPr id="8196" name="Picture 8" descr="Spud Spikes Stainless Steel Potato Baking N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2832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416675" y="0"/>
            <a:ext cx="2524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600"/>
              <a:t>http://www.spudspikes.com/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14325" y="165100"/>
            <a:ext cx="8431213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Some more questions to think about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57163" y="1606550"/>
            <a:ext cx="8831262" cy="50688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Why is it hotter above a candle than below it?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/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Why does the metal handle of a pot get hot after some time, while a plastic handle usually does not?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/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How does the heat from the sun get to us?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/>
          </a:p>
          <a:p>
            <a:pPr eaLnBrk="1" hangingPunct="1">
              <a:spcBef>
                <a:spcPct val="20000"/>
              </a:spcBef>
            </a:pPr>
            <a:r>
              <a:rPr lang="en-US" altLang="en-US" sz="3200"/>
              <a:t>Is a black woodstove or a white woodstove more effective in heating a room?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data\HTML\Physics110\Chapter_6_figures\06.1.2.jpg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52388"/>
            <a:ext cx="2736850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58750" y="53975"/>
            <a:ext cx="3886200" cy="1143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Thermal Energy</a:t>
            </a: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77800" y="1284288"/>
            <a:ext cx="61595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is disordered energy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is the kinetic and potential energies of </a:t>
            </a:r>
            <a:r>
              <a:rPr lang="en-US" altLang="en-US" sz="3200" u="sng"/>
              <a:t>atoms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gives rise to temperature </a:t>
            </a:r>
            <a:r>
              <a:rPr lang="en-US" altLang="en-US" sz="2000"/>
              <a:t>(the hotter an object, the more thermal energy it has)</a:t>
            </a:r>
            <a:endParaRPr lang="en-US" altLang="en-US" sz="320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measured in joules (J)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does not include ordered energies: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kinetic energy of the whole object moving or rotating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potential energy of outside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3475038" y="0"/>
            <a:ext cx="5611812" cy="5505450"/>
            <a:chOff x="1403" y="28"/>
            <a:chExt cx="4301" cy="4219"/>
          </a:xfrm>
        </p:grpSpPr>
        <p:pic>
          <p:nvPicPr>
            <p:cNvPr id="1032" name="Picture 3" descr="D:\coursework\Physics 16\images\Text book images\celsius.vs.kelvin.jpg"/>
            <p:cNvPicPr>
              <a:picLocks noChangeAspect="1" noChangeArrowheads="1"/>
            </p:cNvPicPr>
            <p:nvPr/>
          </p:nvPicPr>
          <p:blipFill>
            <a:blip r:embed="rId3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5" t="3477" r="11304"/>
            <a:stretch>
              <a:fillRect/>
            </a:stretch>
          </p:blipFill>
          <p:spPr bwMode="auto">
            <a:xfrm>
              <a:off x="4095" y="56"/>
              <a:ext cx="1609" cy="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D:\coursework\Physics 16\images\Text book images\celsius.vs.far.temp.jpg"/>
            <p:cNvPicPr>
              <a:picLocks noChangeAspect="1" noChangeArrowheads="1"/>
            </p:cNvPicPr>
            <p:nvPr/>
          </p:nvPicPr>
          <p:blipFill>
            <a:blip r:embed="rId4">
              <a:lum bright="-12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" r="8551"/>
            <a:stretch>
              <a:fillRect/>
            </a:stretch>
          </p:blipFill>
          <p:spPr bwMode="auto">
            <a:xfrm>
              <a:off x="1403" y="28"/>
              <a:ext cx="2740" cy="4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87325" y="139700"/>
            <a:ext cx="3275013" cy="4953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Helvetica" panose="020B0604020202020204" pitchFamily="34" charset="0"/>
              </a:rPr>
              <a:t>Temperature Scales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4300" y="747713"/>
            <a:ext cx="3305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Reliable and quantifiable way of measuring how “hot” an object is.</a:t>
            </a:r>
            <a:r>
              <a:rPr lang="en-US" altLang="en-US"/>
              <a:t> 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39700" y="2149475"/>
            <a:ext cx="32781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How to convert from one temperature scale to another: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95263" y="2886075"/>
          <a:ext cx="3182937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333440" imgH="1041120" progId="Equation.3">
                  <p:embed/>
                </p:oleObj>
              </mc:Choice>
              <mc:Fallback>
                <p:oleObj name="Equation" r:id="rId5" imgW="1333440" imgH="10411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2886075"/>
                        <a:ext cx="3182937" cy="2486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22250" y="5734050"/>
            <a:ext cx="87296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 Where T</a:t>
            </a:r>
            <a:r>
              <a:rPr lang="en-US" altLang="en-US" sz="1800" baseline="-25000"/>
              <a:t>C</a:t>
            </a:r>
            <a:r>
              <a:rPr lang="en-US" altLang="en-US" sz="1800"/>
              <a:t>, T</a:t>
            </a:r>
            <a:r>
              <a:rPr lang="en-US" altLang="en-US" sz="1800" baseline="-25000"/>
              <a:t>F</a:t>
            </a:r>
            <a:r>
              <a:rPr lang="en-US" altLang="en-US" sz="1800"/>
              <a:t>, T is the temperature in Celsius (centigrade), Fahrenheit and Kelvin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/>
              <a:t>Kelvin is the proper SI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365125" y="282575"/>
            <a:ext cx="8596313" cy="2508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Fahrenheit (1686-1736) established three fixed points on his thermometer.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0 degrees:</a:t>
            </a:r>
            <a:r>
              <a:rPr lang="en-US" altLang="en-US" sz="2000"/>
              <a:t> temperature of an ice, water, and salt mixture.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32 degrees</a:t>
            </a:r>
            <a:r>
              <a:rPr lang="en-US" altLang="en-US" sz="2000"/>
              <a:t>: water-ice combination stabilized at "the thirty-second degree."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96 degrees</a:t>
            </a:r>
            <a:r>
              <a:rPr lang="en-US" altLang="en-US" sz="2000"/>
              <a:t>: “when the thermometer is held in the mouth or under the armpit of a living man in good health."</a:t>
            </a:r>
          </a:p>
        </p:txBody>
      </p:sp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431800" y="3140075"/>
            <a:ext cx="8382000" cy="1836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Celsius (1701-1704) established two fixed points on his thermometer.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0</a:t>
            </a:r>
            <a:r>
              <a:rPr lang="en-US" altLang="en-US" sz="2000" b="1">
                <a:cs typeface="Times New Roman" panose="02020603050405020304" pitchFamily="18" charset="0"/>
              </a:rPr>
              <a:t>°C:</a:t>
            </a:r>
            <a:r>
              <a:rPr lang="en-US" altLang="en-US" sz="2000"/>
              <a:t> representing the freezing point of water.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100</a:t>
            </a:r>
            <a:r>
              <a:rPr lang="en-US" altLang="en-US" sz="2000" b="1">
                <a:cs typeface="Times New Roman" panose="02020603050405020304" pitchFamily="18" charset="0"/>
              </a:rPr>
              <a:t>°C: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/>
              <a:t> the boiling point of water.</a:t>
            </a:r>
            <a:r>
              <a:rPr lang="en-US" altLang="en-US"/>
              <a:t>  </a:t>
            </a:r>
          </a:p>
        </p:txBody>
      </p:sp>
      <p:sp>
        <p:nvSpPr>
          <p:cNvPr id="11268" name="Rectangle 1028"/>
          <p:cNvSpPr>
            <a:spLocks noChangeArrowheads="1"/>
          </p:cNvSpPr>
          <p:nvPr/>
        </p:nvSpPr>
        <p:spPr bwMode="auto">
          <a:xfrm>
            <a:off x="276225" y="5441950"/>
            <a:ext cx="85344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Kelvin (1834-1907) used the same gradation as Celsius but set his zero point at absolute zero (no molecular motion of molecules).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84225" y="360363"/>
            <a:ext cx="7505700" cy="1323975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Brief Aside: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/>
              <a:t>Thermal expansion of solids and liquids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7550" y="2011363"/>
            <a:ext cx="7853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When objects are heated up they typically expand. This is due to the increased motion of molecules at elevated temperatures. </a:t>
            </a:r>
          </a:p>
        </p:txBody>
      </p:sp>
      <p:pic>
        <p:nvPicPr>
          <p:cNvPr id="12292" name="Picture 4" descr="SE19_07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9" t="11537" r="19183" b="8855"/>
          <a:stretch>
            <a:fillRect/>
          </a:stretch>
        </p:blipFill>
        <p:spPr bwMode="auto">
          <a:xfrm>
            <a:off x="6740525" y="3073400"/>
            <a:ext cx="16240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31838" y="2887663"/>
            <a:ext cx="494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/>
              <a:t>Applications: 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  Thermometers (liquid expands)</a:t>
            </a:r>
          </a:p>
          <a:p>
            <a:pPr eaLnBrk="1" hangingPunct="1">
              <a:buFontTx/>
              <a:buChar char="-"/>
            </a:pPr>
            <a:r>
              <a:rPr lang="en-US" altLang="en-US"/>
              <a:t>  Bimetallic strips </a:t>
            </a:r>
          </a:p>
        </p:txBody>
      </p:sp>
      <p:pic>
        <p:nvPicPr>
          <p:cNvPr id="12294" name="Picture 2" descr="S19_09AB"/>
          <p:cNvPicPr>
            <a:picLocks noChangeAspect="1" noChangeArrowheads="1"/>
          </p:cNvPicPr>
          <p:nvPr/>
        </p:nvPicPr>
        <p:blipFill>
          <a:blip r:embed="rId3">
            <a:lum bright="-3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10834" r="10881" b="6641"/>
          <a:stretch>
            <a:fillRect/>
          </a:stretch>
        </p:blipFill>
        <p:spPr bwMode="auto">
          <a:xfrm>
            <a:off x="666750" y="4467225"/>
            <a:ext cx="2657475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4" descr="SE19_09C"/>
          <p:cNvPicPr>
            <a:picLocks noChangeAspect="1" noChangeArrowheads="1"/>
          </p:cNvPicPr>
          <p:nvPr/>
        </p:nvPicPr>
        <p:blipFill>
          <a:blip r:embed="rId4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4272" r="23422" b="11563"/>
          <a:stretch>
            <a:fillRect/>
          </a:stretch>
        </p:blipFill>
        <p:spPr bwMode="auto">
          <a:xfrm>
            <a:off x="3625850" y="4498975"/>
            <a:ext cx="2235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27075" y="147638"/>
            <a:ext cx="1638300" cy="630237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</a:rPr>
              <a:t>Heat</a:t>
            </a: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717550" y="866775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is the energy that flows between objects because of their difference in temperatures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Heat is thermal energy on the move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Technically: object’s don’t </a:t>
            </a:r>
            <a:r>
              <a:rPr lang="en-US" altLang="en-US" i="1"/>
              <a:t>contain</a:t>
            </a:r>
            <a:r>
              <a:rPr lang="en-US" altLang="en-US"/>
              <a:t> heat (the contain thermal energy)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984250" y="3814763"/>
            <a:ext cx="7375525" cy="240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Since heat is energy transfer it has units of energy: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800"/>
              <a:t>  Joule (SI unit)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Also used: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800"/>
              <a:t>1 calorie (1cal) </a:t>
            </a:r>
          </a:p>
          <a:p>
            <a:pPr lvl="1" eaLnBrk="1" hangingPunct="1"/>
            <a:r>
              <a:rPr lang="en-US" altLang="en-US" sz="1200"/>
              <a:t>amount of energy to raise the temperature of 1 g of water from 14.4</a:t>
            </a:r>
            <a:r>
              <a:rPr lang="en-US" altLang="en-US" sz="1200">
                <a:cs typeface="Times New Roman" panose="02020603050405020304" pitchFamily="18" charset="0"/>
              </a:rPr>
              <a:t>°C to 15°C</a:t>
            </a:r>
            <a:endParaRPr lang="en-US" altLang="en-US" sz="180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1800"/>
              <a:t> 1 Calorie = 1000 calories</a:t>
            </a:r>
          </a:p>
          <a:p>
            <a:pPr lvl="1" eaLnBrk="1" hangingPunct="1"/>
            <a:r>
              <a:rPr lang="en-US" altLang="en-US" sz="1200"/>
              <a:t>This unit is most often used in food  (a sliver of cheese cake has 500 Calories).  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267075" y="6334125"/>
            <a:ext cx="1651000" cy="3698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 cal = 4.186 J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5438" y="3016250"/>
            <a:ext cx="8313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658813" y="3114675"/>
            <a:ext cx="2063750" cy="522288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 Units of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47507</TotalTime>
  <Words>1638</Words>
  <Application>Microsoft Office PowerPoint</Application>
  <PresentationFormat>On-screen Show (4:3)</PresentationFormat>
  <Paragraphs>245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Helvetica</vt:lpstr>
      <vt:lpstr>Symbol</vt:lpstr>
      <vt:lpstr>Wingdings</vt:lpstr>
      <vt:lpstr>Default Design</vt:lpstr>
      <vt:lpstr>Microsoft Equation 3.0</vt:lpstr>
      <vt:lpstr>Adobe Photoshop Image</vt:lpstr>
      <vt:lpstr>PowerPoint Presentation</vt:lpstr>
      <vt:lpstr>PowerPoint Presentation</vt:lpstr>
      <vt:lpstr>i-clicker-1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</dc:creator>
  <cp:lastModifiedBy>Guthold, Martin</cp:lastModifiedBy>
  <cp:revision>180</cp:revision>
  <dcterms:created xsi:type="dcterms:W3CDTF">2002-01-17T14:34:39Z</dcterms:created>
  <dcterms:modified xsi:type="dcterms:W3CDTF">2019-03-11T14:52:19Z</dcterms:modified>
</cp:coreProperties>
</file>