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5" r:id="rId2"/>
    <p:sldId id="318" r:id="rId3"/>
    <p:sldId id="261" r:id="rId4"/>
    <p:sldId id="262" r:id="rId5"/>
    <p:sldId id="308" r:id="rId6"/>
    <p:sldId id="297" r:id="rId7"/>
    <p:sldId id="310" r:id="rId8"/>
    <p:sldId id="311" r:id="rId9"/>
    <p:sldId id="309" r:id="rId10"/>
    <p:sldId id="314" r:id="rId11"/>
    <p:sldId id="300" r:id="rId12"/>
    <p:sldId id="301" r:id="rId13"/>
    <p:sldId id="317" r:id="rId14"/>
    <p:sldId id="302" r:id="rId15"/>
    <p:sldId id="305" r:id="rId16"/>
    <p:sldId id="303" r:id="rId17"/>
    <p:sldId id="312" r:id="rId18"/>
    <p:sldId id="313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>
          <p15:clr>
            <a:srgbClr val="A4A3A4"/>
          </p15:clr>
        </p15:guide>
        <p15:guide id="2" pos="29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333399"/>
    <a:srgbClr val="CCFFCC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 autoAdjust="0"/>
    <p:restoredTop sz="89399" autoAdjust="0"/>
  </p:normalViewPr>
  <p:slideViewPr>
    <p:cSldViewPr snapToGrid="0">
      <p:cViewPr varScale="1">
        <p:scale>
          <a:sx n="53" d="100"/>
          <a:sy n="53" d="100"/>
        </p:scale>
        <p:origin x="1432" y="48"/>
      </p:cViewPr>
      <p:guideLst>
        <p:guide orient="horz" pos="2048"/>
        <p:guide pos="2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>
            <a:lvl1pPr defTabSz="92670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651" y="0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>
            <a:lvl1pPr algn="r" defTabSz="92670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535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b" anchorCtr="0" compatLnSpc="1">
            <a:prstTxWarp prst="textNoShape">
              <a:avLst/>
            </a:prstTxWarp>
          </a:bodyPr>
          <a:lstStyle>
            <a:lvl1pPr defTabSz="92670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651" y="8842535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b" anchorCtr="0" compatLnSpc="1">
            <a:prstTxWarp prst="textNoShape">
              <a:avLst/>
            </a:prstTxWarp>
          </a:bodyPr>
          <a:lstStyle>
            <a:lvl1pPr algn="r" defTabSz="925143">
              <a:defRPr sz="1200"/>
            </a:lvl1pPr>
          </a:lstStyle>
          <a:p>
            <a:fld id="{205BB853-F9E7-4B55-AD6F-7D842CE0B8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>
            <a:lvl1pPr defTabSz="92670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651" y="0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>
            <a:lvl1pPr algn="r" defTabSz="92670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202" y="4422854"/>
            <a:ext cx="5150696" cy="418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535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b" anchorCtr="0" compatLnSpc="1">
            <a:prstTxWarp prst="textNoShape">
              <a:avLst/>
            </a:prstTxWarp>
          </a:bodyPr>
          <a:lstStyle>
            <a:lvl1pPr defTabSz="92670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651" y="8842535"/>
            <a:ext cx="3043449" cy="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b" anchorCtr="0" compatLnSpc="1">
            <a:prstTxWarp prst="textNoShape">
              <a:avLst/>
            </a:prstTxWarp>
          </a:bodyPr>
          <a:lstStyle>
            <a:lvl1pPr algn="r" defTabSz="925143">
              <a:defRPr sz="1200"/>
            </a:lvl1pPr>
          </a:lstStyle>
          <a:p>
            <a:fld id="{6CB36F28-A348-48B6-B12C-64BB3C73FA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BE0DAE-1238-46E7-A34D-65CF473291A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6750"/>
            <a:ext cx="4732337" cy="35496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69" y="4438724"/>
            <a:ext cx="5130069" cy="414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/>
              <a:t>Demonstration: Tuning fork Vibrating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653" indent="-285636"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543" indent="-228509"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560" indent="-228509"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577" indent="-228509" defTabSz="9251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594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611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628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46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F077A9-2CE6-4777-B35A-7A720C715074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6750"/>
            <a:ext cx="4732337" cy="35496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69" y="4438724"/>
            <a:ext cx="5130069" cy="4143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/>
              <a:t>Demonstration: Show quartz tuning fork from Quartz clock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377DE-1956-451D-9844-BE69ACA9E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9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C7F2-5515-45ED-AB6B-4501EE35C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70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0613C-0ED2-434E-B60B-A85383CE0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4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E4604-74C8-4926-A217-EA272267F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7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0C227-3458-4EFE-AB52-E2115CC40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96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08F26-812D-4E93-9D25-B38D38585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44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F137A-4BE6-4606-AE5D-B3D57529D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09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9A5B5-019B-48ED-BF2D-4E0E36D4B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10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01E17-0114-4CA1-909E-4821DD43C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73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B63F3-91DD-43C8-9E7A-48BAD4B44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33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A0612-5DBB-435A-8048-241A26610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6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BCC274-079B-4744-B3C5-29AC728828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773238" y="152400"/>
            <a:ext cx="5557837" cy="6461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/>
              <a:t>Chapter 9.1 Announcements</a:t>
            </a:r>
            <a:r>
              <a:rPr lang="en-US" altLang="en-US" sz="3600"/>
              <a:t>: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41288" y="2455863"/>
            <a:ext cx="88233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dirty="0"/>
              <a:t> -  Remember:  Homework 7.1 is due </a:t>
            </a:r>
            <a:r>
              <a:rPr lang="en-US" altLang="en-US" sz="1800" dirty="0" smtClean="0"/>
              <a:t>Tuesday</a:t>
            </a:r>
            <a:r>
              <a:rPr lang="en-US" altLang="en-US" sz="1800" dirty="0"/>
              <a:t>, March </a:t>
            </a:r>
            <a:r>
              <a:rPr lang="en-US" altLang="en-US" sz="1800" dirty="0" smtClean="0"/>
              <a:t>26, </a:t>
            </a:r>
            <a:r>
              <a:rPr lang="en-US" altLang="en-US" sz="1800" dirty="0"/>
              <a:t>in class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7150" y="965200"/>
            <a:ext cx="8991600" cy="1323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u="sng" dirty="0"/>
              <a:t>Homework 9.1: </a:t>
            </a:r>
            <a:r>
              <a:rPr lang="en-US" altLang="en-US" sz="2000" dirty="0"/>
              <a:t>due Thursday, </a:t>
            </a:r>
            <a:r>
              <a:rPr lang="en-US" altLang="en-US" sz="2000" dirty="0" smtClean="0"/>
              <a:t>April 4, </a:t>
            </a:r>
            <a:r>
              <a:rPr lang="en-US" altLang="en-US" sz="2000" dirty="0"/>
              <a:t>in </a:t>
            </a:r>
            <a:r>
              <a:rPr lang="en-US" altLang="en-US" sz="2000" dirty="0" smtClean="0"/>
              <a:t>class 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		Exercises:  1, 3, 4, 5, 6, 8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		Problems:   -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41288" y="3166121"/>
            <a:ext cx="8823325" cy="661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All grades will continue to be posted at:   http://www.wfu.edu/~gutholdm/Physics110/phy110.htm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Listed by last four digits of student ID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7638" y="4175125"/>
            <a:ext cx="8810625" cy="2200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600"/>
              <a:t>We’ll now cover only parts of each chapter (let me know if you want me to cover something that is not on the list and that interests you): 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5.1 Balloons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7.1 Woodstoves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1"/>
              <a:t>  9.1 Clocks, harmonic oscillation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9.2 Musical Instruments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10.3 Flashlights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530725" y="4737100"/>
            <a:ext cx="4613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Aft>
                <a:spcPts val="600"/>
              </a:spcAft>
            </a:pPr>
            <a:endParaRPr lang="en-US" altLang="en-US" sz="1600"/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11. Household Magnets &amp; Electric Motor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11.2 Electric Power Distribution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15.1. Optics, cameras, lenses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16.1 Nuclear Weapons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b="81177"/>
          <a:stretch>
            <a:fillRect/>
          </a:stretch>
        </p:blipFill>
        <p:spPr bwMode="auto">
          <a:xfrm>
            <a:off x="3213100" y="2182813"/>
            <a:ext cx="2838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3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6" t="11111" b="35672"/>
          <a:stretch>
            <a:fillRect/>
          </a:stretch>
        </p:blipFill>
        <p:spPr bwMode="auto">
          <a:xfrm>
            <a:off x="3144838" y="3698875"/>
            <a:ext cx="25606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11125" y="3844925"/>
            <a:ext cx="2508250" cy="86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>
                <a:latin typeface="Helvetica" panose="020B0604020202020204" pitchFamily="34" charset="0"/>
              </a:rPr>
              <a:t>Bending something</a:t>
            </a:r>
          </a:p>
          <a:p>
            <a:pPr algn="ctr"/>
            <a:r>
              <a:rPr lang="en-US" altLang="en-US" sz="1600" b="1">
                <a:latin typeface="Helvetica" panose="020B0604020202020204" pitchFamily="34" charset="0"/>
              </a:rPr>
              <a:t>Diving board, beam, building, tuning fork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01613" y="2319338"/>
            <a:ext cx="2417762" cy="6191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>
                <a:latin typeface="Helvetica" panose="020B0604020202020204" pitchFamily="34" charset="0"/>
              </a:rPr>
              <a:t>Stretching something</a:t>
            </a:r>
          </a:p>
          <a:p>
            <a:pPr algn="ctr"/>
            <a:r>
              <a:rPr lang="en-US" altLang="en-US" sz="1600" b="1">
                <a:latin typeface="Helvetica" panose="020B0604020202020204" pitchFamily="34" charset="0"/>
              </a:rPr>
              <a:t>Rubberband, slinky</a:t>
            </a: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>
            <a:lum bright="-4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"/>
          <a:stretch>
            <a:fillRect/>
          </a:stretch>
        </p:blipFill>
        <p:spPr bwMode="auto">
          <a:xfrm>
            <a:off x="3311525" y="5464175"/>
            <a:ext cx="15605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55613" y="5870575"/>
            <a:ext cx="2163762" cy="6191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>
                <a:latin typeface="Helvetica" panose="020B0604020202020204" pitchFamily="34" charset="0"/>
              </a:rPr>
              <a:t>Torsional pendulum</a:t>
            </a:r>
          </a:p>
          <a:p>
            <a:pPr algn="ctr"/>
            <a:r>
              <a:rPr lang="en-US" altLang="en-US" sz="1600" b="1">
                <a:latin typeface="Helvetica" panose="020B0604020202020204" pitchFamily="34" charset="0"/>
              </a:rPr>
              <a:t>Torsional spring</a:t>
            </a:r>
          </a:p>
        </p:txBody>
      </p:sp>
      <p:grpSp>
        <p:nvGrpSpPr>
          <p:cNvPr id="12296" name="Group 16"/>
          <p:cNvGrpSpPr>
            <a:grpSpLocks/>
          </p:cNvGrpSpPr>
          <p:nvPr/>
        </p:nvGrpSpPr>
        <p:grpSpPr bwMode="auto">
          <a:xfrm>
            <a:off x="3225800" y="288925"/>
            <a:ext cx="1374775" cy="1454150"/>
            <a:chOff x="3531" y="144"/>
            <a:chExt cx="1664" cy="1760"/>
          </a:xfrm>
        </p:grpSpPr>
        <p:pic>
          <p:nvPicPr>
            <p:cNvPr id="12303" name="Picture 13"/>
            <p:cNvPicPr>
              <a:picLocks noChangeAspect="1" noChangeArrowheads="1"/>
            </p:cNvPicPr>
            <p:nvPr/>
          </p:nvPicPr>
          <p:blipFill>
            <a:blip r:embed="rId5" cstate="print">
              <a:lum bright="-4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44"/>
              <a:ext cx="1664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Oval 15"/>
            <p:cNvSpPr>
              <a:spLocks noChangeArrowheads="1"/>
            </p:cNvSpPr>
            <p:nvPr/>
          </p:nvSpPr>
          <p:spPr bwMode="auto">
            <a:xfrm>
              <a:off x="4375" y="816"/>
              <a:ext cx="96" cy="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297" name="Text Box 17"/>
          <p:cNvSpPr txBox="1">
            <a:spLocks noChangeArrowheads="1"/>
          </p:cNvSpPr>
          <p:nvPr/>
        </p:nvSpPr>
        <p:spPr bwMode="auto">
          <a:xfrm>
            <a:off x="1416050" y="798513"/>
            <a:ext cx="1203325" cy="374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>
                <a:latin typeface="Helvetica" panose="020B0604020202020204" pitchFamily="34" charset="0"/>
              </a:rPr>
              <a:t>Pendulum</a:t>
            </a:r>
          </a:p>
        </p:txBody>
      </p:sp>
      <p:pic>
        <p:nvPicPr>
          <p:cNvPr id="405523" name="Picture 19"/>
          <p:cNvPicPr>
            <a:picLocks noChangeAspect="1" noChangeArrowheads="1"/>
          </p:cNvPicPr>
          <p:nvPr/>
        </p:nvPicPr>
        <p:blipFill>
          <a:blip r:embed="rId6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r="75334" b="31482"/>
          <a:stretch>
            <a:fillRect/>
          </a:stretch>
        </p:blipFill>
        <p:spPr bwMode="auto">
          <a:xfrm>
            <a:off x="7880350" y="3511550"/>
            <a:ext cx="9525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20"/>
          <p:cNvSpPr>
            <a:spLocks noChangeShapeType="1"/>
          </p:cNvSpPr>
          <p:nvPr/>
        </p:nvSpPr>
        <p:spPr bwMode="auto">
          <a:xfrm>
            <a:off x="0" y="20161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0" y="32639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22"/>
          <p:cNvSpPr>
            <a:spLocks noChangeShapeType="1"/>
          </p:cNvSpPr>
          <p:nvPr/>
        </p:nvSpPr>
        <p:spPr bwMode="auto">
          <a:xfrm>
            <a:off x="0" y="54070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23"/>
          <p:cNvSpPr txBox="1">
            <a:spLocks noChangeArrowheads="1"/>
          </p:cNvSpPr>
          <p:nvPr/>
        </p:nvSpPr>
        <p:spPr bwMode="auto">
          <a:xfrm>
            <a:off x="6397625" y="206375"/>
            <a:ext cx="2241550" cy="12001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Harmonic oscillators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2160588" y="4349750"/>
          <a:ext cx="27638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028520" imgH="444240" progId="Equation.3">
                  <p:embed/>
                </p:oleObj>
              </mc:Choice>
              <mc:Fallback>
                <p:oleObj name="Equation" r:id="rId3" imgW="1028520" imgH="444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4349750"/>
                        <a:ext cx="2763837" cy="1189038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196850" y="4708525"/>
            <a:ext cx="1966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u="sng">
                <a:latin typeface="Helvetica" panose="020B0604020202020204" pitchFamily="34" charset="0"/>
              </a:rPr>
              <a:t>Frequency:</a:t>
            </a:r>
          </a:p>
        </p:txBody>
      </p:sp>
      <p:sp>
        <p:nvSpPr>
          <p:cNvPr id="2053" name="Line 22"/>
          <p:cNvSpPr>
            <a:spLocks noChangeShapeType="1"/>
          </p:cNvSpPr>
          <p:nvPr/>
        </p:nvSpPr>
        <p:spPr bwMode="auto">
          <a:xfrm>
            <a:off x="2103438" y="990600"/>
            <a:ext cx="0" cy="15398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23"/>
          <p:cNvSpPr>
            <a:spLocks noChangeShapeType="1"/>
          </p:cNvSpPr>
          <p:nvPr/>
        </p:nvSpPr>
        <p:spPr bwMode="auto">
          <a:xfrm>
            <a:off x="2797175" y="976313"/>
            <a:ext cx="0" cy="15398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25"/>
          <p:cNvGraphicFramePr>
            <a:graphicFrameLocks noChangeAspect="1"/>
          </p:cNvGraphicFramePr>
          <p:nvPr/>
        </p:nvGraphicFramePr>
        <p:xfrm>
          <a:off x="2032000" y="1784350"/>
          <a:ext cx="20447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711000" imgH="469800" progId="Equation.3">
                  <p:embed/>
                </p:oleObj>
              </mc:Choice>
              <mc:Fallback>
                <p:oleObj name="Equation" r:id="rId5" imgW="71100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784350"/>
                        <a:ext cx="2044700" cy="1271588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6"/>
          <p:cNvSpPr txBox="1">
            <a:spLocks noChangeArrowheads="1"/>
          </p:cNvSpPr>
          <p:nvPr/>
        </p:nvSpPr>
        <p:spPr bwMode="auto">
          <a:xfrm>
            <a:off x="433388" y="2084388"/>
            <a:ext cx="1470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u="sng">
                <a:latin typeface="Helvetica" panose="020B0604020202020204" pitchFamily="34" charset="0"/>
              </a:rPr>
              <a:t>Period:</a:t>
            </a:r>
          </a:p>
        </p:txBody>
      </p:sp>
      <p:sp>
        <p:nvSpPr>
          <p:cNvPr id="2056" name="Text Box 27"/>
          <p:cNvSpPr txBox="1">
            <a:spLocks noChangeArrowheads="1"/>
          </p:cNvSpPr>
          <p:nvPr/>
        </p:nvSpPr>
        <p:spPr bwMode="auto">
          <a:xfrm>
            <a:off x="1304925" y="3286125"/>
            <a:ext cx="3095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L - length of string</a:t>
            </a:r>
          </a:p>
          <a:p>
            <a:pPr algn="ctr"/>
            <a:r>
              <a:rPr lang="en-US" altLang="en-US">
                <a:latin typeface="Helvetica" panose="020B0604020202020204" pitchFamily="34" charset="0"/>
              </a:rPr>
              <a:t>g - acc. due to gravity</a:t>
            </a:r>
          </a:p>
        </p:txBody>
      </p:sp>
      <p:grpSp>
        <p:nvGrpSpPr>
          <p:cNvPr id="2057" name="Group 35"/>
          <p:cNvGrpSpPr>
            <a:grpSpLocks/>
          </p:cNvGrpSpPr>
          <p:nvPr/>
        </p:nvGrpSpPr>
        <p:grpSpPr bwMode="auto">
          <a:xfrm>
            <a:off x="6046788" y="3719513"/>
            <a:ext cx="2443162" cy="1677987"/>
            <a:chOff x="2887" y="2035"/>
            <a:chExt cx="2720" cy="1836"/>
          </a:xfrm>
        </p:grpSpPr>
        <p:grpSp>
          <p:nvGrpSpPr>
            <p:cNvPr id="2063" name="Group 5"/>
            <p:cNvGrpSpPr>
              <a:grpSpLocks/>
            </p:cNvGrpSpPr>
            <p:nvPr/>
          </p:nvGrpSpPr>
          <p:grpSpPr bwMode="auto">
            <a:xfrm>
              <a:off x="2887" y="2035"/>
              <a:ext cx="2720" cy="1606"/>
              <a:chOff x="3308" y="97"/>
              <a:chExt cx="2328" cy="1094"/>
            </a:xfrm>
          </p:grpSpPr>
          <p:pic>
            <p:nvPicPr>
              <p:cNvPr id="2067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057"/>
              <a:stretch>
                <a:fillRect/>
              </a:stretch>
            </p:blipFill>
            <p:spPr bwMode="auto">
              <a:xfrm>
                <a:off x="3308" y="97"/>
                <a:ext cx="2328" cy="1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" name="Text Box 7"/>
              <p:cNvSpPr txBox="1">
                <a:spLocks noChangeArrowheads="1"/>
              </p:cNvSpPr>
              <p:nvPr/>
            </p:nvSpPr>
            <p:spPr bwMode="auto">
              <a:xfrm>
                <a:off x="3424" y="111"/>
                <a:ext cx="338" cy="34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3300"/>
                    </a:solidFill>
                    <a:latin typeface="Helvetica" panose="020B0604020202020204" pitchFamily="34" charset="0"/>
                  </a:rPr>
                  <a:t>x</a:t>
                </a:r>
                <a:endParaRPr lang="en-US" altLang="en-US" b="1">
                  <a:latin typeface="Helvetica" panose="020B0604020202020204" pitchFamily="34" charset="0"/>
                </a:endParaRPr>
              </a:p>
            </p:txBody>
          </p:sp>
          <p:sp>
            <p:nvSpPr>
              <p:cNvPr id="2069" name="Text Box 8"/>
              <p:cNvSpPr txBox="1">
                <a:spLocks noChangeArrowheads="1"/>
              </p:cNvSpPr>
              <p:nvPr/>
            </p:nvSpPr>
            <p:spPr bwMode="auto">
              <a:xfrm>
                <a:off x="5273" y="797"/>
                <a:ext cx="272" cy="34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>
                    <a:latin typeface="Helvetica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2064" name="Text Box 24"/>
            <p:cNvSpPr txBox="1">
              <a:spLocks noChangeArrowheads="1"/>
            </p:cNvSpPr>
            <p:nvPr/>
          </p:nvSpPr>
          <p:spPr bwMode="auto">
            <a:xfrm>
              <a:off x="4216" y="3371"/>
              <a:ext cx="41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>
                  <a:latin typeface="Helvetica" panose="020B0604020202020204" pitchFamily="34" charset="0"/>
                </a:rPr>
                <a:t>T</a:t>
              </a:r>
            </a:p>
          </p:txBody>
        </p:sp>
        <p:sp>
          <p:nvSpPr>
            <p:cNvPr id="2065" name="Line 28"/>
            <p:cNvSpPr>
              <a:spLocks noChangeShapeType="1"/>
            </p:cNvSpPr>
            <p:nvPr/>
          </p:nvSpPr>
          <p:spPr bwMode="auto">
            <a:xfrm>
              <a:off x="4207" y="2903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29"/>
            <p:cNvSpPr>
              <a:spLocks noChangeShapeType="1"/>
            </p:cNvSpPr>
            <p:nvPr/>
          </p:nvSpPr>
          <p:spPr bwMode="auto">
            <a:xfrm>
              <a:off x="4633" y="2899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8" name="Group 32"/>
          <p:cNvGrpSpPr>
            <a:grpSpLocks/>
          </p:cNvGrpSpPr>
          <p:nvPr/>
        </p:nvGrpSpPr>
        <p:grpSpPr bwMode="auto">
          <a:xfrm>
            <a:off x="5662613" y="196850"/>
            <a:ext cx="3148012" cy="3328988"/>
            <a:chOff x="3531" y="144"/>
            <a:chExt cx="1664" cy="1760"/>
          </a:xfrm>
        </p:grpSpPr>
        <p:pic>
          <p:nvPicPr>
            <p:cNvPr id="2061" name="Picture 33"/>
            <p:cNvPicPr>
              <a:picLocks noChangeAspect="1" noChangeArrowheads="1"/>
            </p:cNvPicPr>
            <p:nvPr/>
          </p:nvPicPr>
          <p:blipFill>
            <a:blip r:embed="rId8">
              <a:lum bright="-4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44"/>
              <a:ext cx="1664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Oval 34"/>
            <p:cNvSpPr>
              <a:spLocks noChangeArrowheads="1"/>
            </p:cNvSpPr>
            <p:nvPr/>
          </p:nvSpPr>
          <p:spPr bwMode="auto">
            <a:xfrm>
              <a:off x="4375" y="816"/>
              <a:ext cx="96" cy="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1204913" y="254000"/>
            <a:ext cx="2987675" cy="7715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/>
              <a:t>Pendulum</a:t>
            </a:r>
          </a:p>
        </p:txBody>
      </p:sp>
      <p:sp>
        <p:nvSpPr>
          <p:cNvPr id="2060" name="Text Box 37"/>
          <p:cNvSpPr txBox="1">
            <a:spLocks noChangeArrowheads="1"/>
          </p:cNvSpPr>
          <p:nvPr/>
        </p:nvSpPr>
        <p:spPr bwMode="auto">
          <a:xfrm>
            <a:off x="609600" y="6142038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For pendulum: T and f do </a:t>
            </a:r>
            <a:r>
              <a:rPr lang="en-US" altLang="en-US" b="1"/>
              <a:t>not</a:t>
            </a:r>
            <a:r>
              <a:rPr lang="en-US" altLang="en-US"/>
              <a:t> depend on mass (exception).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23"/>
          <p:cNvGrpSpPr>
            <a:grpSpLocks/>
          </p:cNvGrpSpPr>
          <p:nvPr/>
        </p:nvGrpSpPr>
        <p:grpSpPr bwMode="auto">
          <a:xfrm>
            <a:off x="6294438" y="4202113"/>
            <a:ext cx="2441575" cy="1666875"/>
            <a:chOff x="16" y="0"/>
            <a:chExt cx="2720" cy="1856"/>
          </a:xfrm>
        </p:grpSpPr>
        <p:grpSp>
          <p:nvGrpSpPr>
            <p:cNvPr id="3084" name="Group 2"/>
            <p:cNvGrpSpPr>
              <a:grpSpLocks/>
            </p:cNvGrpSpPr>
            <p:nvPr/>
          </p:nvGrpSpPr>
          <p:grpSpPr bwMode="auto">
            <a:xfrm>
              <a:off x="16" y="0"/>
              <a:ext cx="2720" cy="1606"/>
              <a:chOff x="3308" y="97"/>
              <a:chExt cx="2328" cy="1094"/>
            </a:xfrm>
          </p:grpSpPr>
          <p:pic>
            <p:nvPicPr>
              <p:cNvPr id="308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057"/>
              <a:stretch>
                <a:fillRect/>
              </a:stretch>
            </p:blipFill>
            <p:spPr bwMode="auto">
              <a:xfrm>
                <a:off x="3308" y="97"/>
                <a:ext cx="2328" cy="1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9" name="Text Box 4"/>
              <p:cNvSpPr txBox="1">
                <a:spLocks noChangeArrowheads="1"/>
              </p:cNvSpPr>
              <p:nvPr/>
            </p:nvSpPr>
            <p:spPr bwMode="auto">
              <a:xfrm>
                <a:off x="3424" y="107"/>
                <a:ext cx="338" cy="34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3300"/>
                    </a:solidFill>
                    <a:latin typeface="Helvetica" panose="020B0604020202020204" pitchFamily="34" charset="0"/>
                  </a:rPr>
                  <a:t>x</a:t>
                </a:r>
                <a:endParaRPr lang="en-US" altLang="en-US" b="1">
                  <a:latin typeface="Helvetica" panose="020B0604020202020204" pitchFamily="34" charset="0"/>
                </a:endParaRPr>
              </a:p>
            </p:txBody>
          </p:sp>
          <p:sp>
            <p:nvSpPr>
              <p:cNvPr id="3090" name="Text Box 5"/>
              <p:cNvSpPr txBox="1">
                <a:spLocks noChangeArrowheads="1"/>
              </p:cNvSpPr>
              <p:nvPr/>
            </p:nvSpPr>
            <p:spPr bwMode="auto">
              <a:xfrm>
                <a:off x="5271" y="794"/>
                <a:ext cx="273" cy="34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>
                    <a:latin typeface="Helvetica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3085" name="Line 6"/>
            <p:cNvSpPr>
              <a:spLocks noChangeShapeType="1"/>
            </p:cNvSpPr>
            <p:nvPr/>
          </p:nvSpPr>
          <p:spPr bwMode="auto">
            <a:xfrm>
              <a:off x="1317" y="640"/>
              <a:ext cx="0" cy="9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Line 7"/>
            <p:cNvSpPr>
              <a:spLocks noChangeShapeType="1"/>
            </p:cNvSpPr>
            <p:nvPr/>
          </p:nvSpPr>
          <p:spPr bwMode="auto">
            <a:xfrm>
              <a:off x="1754" y="631"/>
              <a:ext cx="0" cy="9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Text Box 8"/>
            <p:cNvSpPr txBox="1">
              <a:spLocks noChangeArrowheads="1"/>
            </p:cNvSpPr>
            <p:nvPr/>
          </p:nvSpPr>
          <p:spPr bwMode="auto">
            <a:xfrm>
              <a:off x="1335" y="1347"/>
              <a:ext cx="41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>
                  <a:latin typeface="Helvetica" panose="020B0604020202020204" pitchFamily="34" charset="0"/>
                </a:rPr>
                <a:t>T</a:t>
              </a:r>
            </a:p>
          </p:txBody>
        </p:sp>
      </p:grpSp>
      <p:pic>
        <p:nvPicPr>
          <p:cNvPr id="307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b="81177"/>
          <a:stretch>
            <a:fillRect/>
          </a:stretch>
        </p:blipFill>
        <p:spPr bwMode="auto">
          <a:xfrm>
            <a:off x="6096000" y="841375"/>
            <a:ext cx="2838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11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6" t="11111" b="35672"/>
          <a:stretch>
            <a:fillRect/>
          </a:stretch>
        </p:blipFill>
        <p:spPr bwMode="auto">
          <a:xfrm>
            <a:off x="6234113" y="2619375"/>
            <a:ext cx="25606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19113" y="163513"/>
            <a:ext cx="8058150" cy="495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Helvetica" panose="020B0604020202020204" pitchFamily="34" charset="0"/>
              </a:rPr>
              <a:t>General Features of Oscillators (other than pendulum)</a:t>
            </a:r>
          </a:p>
        </p:txBody>
      </p:sp>
      <p:graphicFrame>
        <p:nvGraphicFramePr>
          <p:cNvPr id="3074" name="Object 24"/>
          <p:cNvGraphicFramePr>
            <a:graphicFrameLocks noChangeAspect="1"/>
          </p:cNvGraphicFramePr>
          <p:nvPr/>
        </p:nvGraphicFramePr>
        <p:xfrm>
          <a:off x="2127250" y="3873500"/>
          <a:ext cx="283210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6" imgW="1054080" imgH="444240" progId="Equation.3">
                  <p:embed/>
                </p:oleObj>
              </mc:Choice>
              <mc:Fallback>
                <p:oleObj name="Equation" r:id="rId6" imgW="1054080" imgH="4442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873500"/>
                        <a:ext cx="2832100" cy="1189038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25"/>
          <p:cNvSpPr txBox="1">
            <a:spLocks noChangeArrowheads="1"/>
          </p:cNvSpPr>
          <p:nvPr/>
        </p:nvSpPr>
        <p:spPr bwMode="auto">
          <a:xfrm>
            <a:off x="196850" y="4232275"/>
            <a:ext cx="1966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u="sng">
                <a:latin typeface="Helvetica" panose="020B0604020202020204" pitchFamily="34" charset="0"/>
              </a:rPr>
              <a:t>Frequency:</a:t>
            </a:r>
          </a:p>
        </p:txBody>
      </p:sp>
      <p:graphicFrame>
        <p:nvGraphicFramePr>
          <p:cNvPr id="3075" name="Object 26"/>
          <p:cNvGraphicFramePr>
            <a:graphicFrameLocks noChangeAspect="1"/>
          </p:cNvGraphicFramePr>
          <p:nvPr/>
        </p:nvGraphicFramePr>
        <p:xfrm>
          <a:off x="2014538" y="1341438"/>
          <a:ext cx="208121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8" imgW="723600" imgH="444240" progId="Equation.3">
                  <p:embed/>
                </p:oleObj>
              </mc:Choice>
              <mc:Fallback>
                <p:oleObj name="Equation" r:id="rId8" imgW="723600" imgH="4442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1341438"/>
                        <a:ext cx="2081212" cy="1203325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27"/>
          <p:cNvSpPr txBox="1">
            <a:spLocks noChangeArrowheads="1"/>
          </p:cNvSpPr>
          <p:nvPr/>
        </p:nvSpPr>
        <p:spPr bwMode="auto">
          <a:xfrm>
            <a:off x="433388" y="1608138"/>
            <a:ext cx="1470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u="sng">
                <a:latin typeface="Helvetica" panose="020B0604020202020204" pitchFamily="34" charset="0"/>
              </a:rPr>
              <a:t>Period:</a:t>
            </a:r>
          </a:p>
        </p:txBody>
      </p:sp>
      <p:sp>
        <p:nvSpPr>
          <p:cNvPr id="3082" name="Text Box 28"/>
          <p:cNvSpPr txBox="1">
            <a:spLocks noChangeArrowheads="1"/>
          </p:cNvSpPr>
          <p:nvPr/>
        </p:nvSpPr>
        <p:spPr bwMode="auto">
          <a:xfrm>
            <a:off x="1485900" y="26035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m - mass</a:t>
            </a:r>
          </a:p>
          <a:p>
            <a:pPr algn="ctr"/>
            <a:r>
              <a:rPr lang="en-US" altLang="en-US">
                <a:latin typeface="Helvetica" panose="020B0604020202020204" pitchFamily="34" charset="0"/>
              </a:rPr>
              <a:t>k – spring constant</a:t>
            </a:r>
          </a:p>
        </p:txBody>
      </p:sp>
      <p:sp>
        <p:nvSpPr>
          <p:cNvPr id="3083" name="Text Box 29"/>
          <p:cNvSpPr txBox="1">
            <a:spLocks noChangeArrowheads="1"/>
          </p:cNvSpPr>
          <p:nvPr/>
        </p:nvSpPr>
        <p:spPr bwMode="auto">
          <a:xfrm>
            <a:off x="609600" y="6142038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Most harmonic oscillators: T and f </a:t>
            </a:r>
            <a:r>
              <a:rPr lang="en-US" altLang="en-US" b="1"/>
              <a:t>do</a:t>
            </a:r>
            <a:r>
              <a:rPr lang="en-US" altLang="en-US"/>
              <a:t> depend on mass.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3025" y="185738"/>
            <a:ext cx="3451225" cy="64611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i-clicker-2; -3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58738" y="1092200"/>
            <a:ext cx="8986837" cy="5632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0800" indent="-50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2. A child is standing up on a swing (instead of sitting down).  How will that affect the period of the motion</a:t>
            </a:r>
          </a:p>
          <a:p>
            <a:pPr marL="50800" indent="-50800"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dirty="0"/>
              <a:t>It will become shorter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dirty="0"/>
              <a:t>It will become longer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dirty="0"/>
              <a:t>It will remain the same</a:t>
            </a:r>
          </a:p>
          <a:p>
            <a:pPr marL="50800" indent="-50800"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  <a:p>
            <a:pPr marL="50800" indent="-50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3. How about if your friend walks up and swings with you?</a:t>
            </a:r>
          </a:p>
          <a:p>
            <a:pPr marL="50800" indent="-50800"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dirty="0"/>
              <a:t>It will become shorter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dirty="0"/>
              <a:t>It will become longer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dirty="0"/>
              <a:t>It will remain the same 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 4. Question 3. if it were a bungee cord going up and down?</a:t>
            </a:r>
          </a:p>
        </p:txBody>
      </p:sp>
      <p:pic>
        <p:nvPicPr>
          <p:cNvPr id="13316" name="Picture 13" descr="C:\tempie\Temporary Internet Files\Content.IE5\7YNDGNI5\MCj0232056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504950"/>
            <a:ext cx="26225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500438"/>
            <a:ext cx="264953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38125" y="214313"/>
            <a:ext cx="427831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Pendulum Clocks</a:t>
            </a: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0" y="1655763"/>
            <a:ext cx="511175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Pendulum is clock’s timekeeper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For accuracy, the pendulum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/>
              <a:t>pivot–center-of-gravity distance is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temperature stabilized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adjustable for local gravity effects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/>
              <a:t>streamlined to minimize air drag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/>
              <a:t>motion sustained, measured gently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Limitation: clock mustn't move</a:t>
            </a:r>
          </a:p>
        </p:txBody>
      </p:sp>
      <p:pic>
        <p:nvPicPr>
          <p:cNvPr id="14341" name="Picture 7" descr="07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0"/>
            <a:ext cx="1541462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132138"/>
            <a:ext cx="82423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6688" y="158750"/>
            <a:ext cx="5076825" cy="650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Balance Ring Clocks</a:t>
            </a:r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142875" y="984250"/>
            <a:ext cx="88566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A torsional spring causes a balanced ring to twist back and forth as a harmonic oscillator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Gravity exerts no torque about the ring’s pivot, so it has no influence on the period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Twisting sustained and measured with minimal effects on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9263" y="290513"/>
            <a:ext cx="8128000" cy="6461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What is inside a Quartz Wristwatch?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776663"/>
            <a:ext cx="25336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r="81508" b="32478"/>
          <a:stretch>
            <a:fillRect/>
          </a:stretch>
        </p:blipFill>
        <p:spPr bwMode="auto">
          <a:xfrm>
            <a:off x="6724650" y="3795713"/>
            <a:ext cx="1003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76263" y="3116263"/>
            <a:ext cx="1857375" cy="4619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Pendulum?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590925" y="3132138"/>
            <a:ext cx="1346200" cy="4619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Spring?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178550" y="3167063"/>
            <a:ext cx="2124075" cy="4619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Tuning Fork?</a:t>
            </a: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4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7" t="22755"/>
          <a:stretch>
            <a:fillRect/>
          </a:stretch>
        </p:blipFill>
        <p:spPr bwMode="auto">
          <a:xfrm>
            <a:off x="3905250" y="3825875"/>
            <a:ext cx="8921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49275" y="2459038"/>
            <a:ext cx="773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3556000" y="2459038"/>
            <a:ext cx="774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6145213" y="2459038"/>
            <a:ext cx="773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549275" y="1562100"/>
            <a:ext cx="2362200" cy="6461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u="sng">
                <a:latin typeface="Arial" panose="020B0604020202020204" pitchFamily="34" charset="0"/>
                <a:cs typeface="Arial" panose="020B0604020202020204" pitchFamily="34" charset="0"/>
              </a:rPr>
              <a:t>i-clicker-4: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77850"/>
            <a:ext cx="4560888" cy="1143000"/>
          </a:xfrm>
          <a:solidFill>
            <a:srgbClr val="FFCC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mtClean="0"/>
              <a:t>Quartz Oscillators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2254250"/>
            <a:ext cx="8077200" cy="4495800"/>
          </a:xfrm>
        </p:spPr>
        <p:txBody>
          <a:bodyPr/>
          <a:lstStyle/>
          <a:p>
            <a:pPr eaLnBrk="1" hangingPunct="1"/>
            <a:r>
              <a:rPr lang="en-US" altLang="en-US" smtClean="0"/>
              <a:t>Crystalline quartz is a harmonic oscillator</a:t>
            </a:r>
          </a:p>
          <a:p>
            <a:pPr lvl="1" eaLnBrk="1" hangingPunct="1"/>
            <a:r>
              <a:rPr lang="en-US" altLang="en-US" smtClean="0"/>
              <a:t>Crystal provides the inertial mass</a:t>
            </a:r>
          </a:p>
          <a:p>
            <a:pPr lvl="1" eaLnBrk="1" hangingPunct="1"/>
            <a:r>
              <a:rPr lang="en-US" altLang="en-US" smtClean="0"/>
              <a:t>Stiffness provides restoring force</a:t>
            </a:r>
          </a:p>
          <a:p>
            <a:pPr eaLnBrk="1" hangingPunct="1"/>
            <a:r>
              <a:rPr lang="en-US" altLang="en-US" smtClean="0"/>
              <a:t>Oscillation decay is extremely slow</a:t>
            </a:r>
          </a:p>
          <a:p>
            <a:pPr eaLnBrk="1" hangingPunct="1"/>
            <a:r>
              <a:rPr lang="en-US" altLang="en-US" smtClean="0"/>
              <a:t>Fundamental accuracy is very high</a:t>
            </a:r>
          </a:p>
          <a:p>
            <a:pPr eaLnBrk="1" hangingPunct="1"/>
            <a:r>
              <a:rPr lang="en-US" altLang="en-US" smtClean="0"/>
              <a:t>Quartz is piezoelectric</a:t>
            </a:r>
          </a:p>
          <a:p>
            <a:pPr lvl="1" eaLnBrk="1" hangingPunct="1"/>
            <a:r>
              <a:rPr lang="en-US" altLang="en-US" smtClean="0"/>
              <a:t>mechanical and electrical changes are coupled</a:t>
            </a:r>
          </a:p>
          <a:p>
            <a:pPr lvl="1" eaLnBrk="1" hangingPunct="1"/>
            <a:r>
              <a:rPr lang="en-US" altLang="en-US" smtClean="0"/>
              <a:t>motion can be induced and measured electrically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92088"/>
            <a:ext cx="15478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7663"/>
            <a:ext cx="3935413" cy="1143000"/>
          </a:xfrm>
          <a:solidFill>
            <a:srgbClr val="FFCC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mtClean="0"/>
              <a:t>Quartz Clocks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90700"/>
            <a:ext cx="8077200" cy="44958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Electronic system starts crystal vibrating</a:t>
            </a:r>
          </a:p>
          <a:p>
            <a:pPr eaLnBrk="1" hangingPunct="1"/>
            <a:r>
              <a:rPr lang="en-US" altLang="en-US" smtClean="0"/>
              <a:t>Vibrating crystal triggers electronic counter</a:t>
            </a:r>
          </a:p>
          <a:p>
            <a:pPr eaLnBrk="1" hangingPunct="1"/>
            <a:r>
              <a:rPr lang="en-US" altLang="en-US" smtClean="0"/>
              <a:t>Nearly insensitive to gravity, temperature,</a:t>
            </a:r>
            <a:br>
              <a:rPr lang="en-US" altLang="en-US" smtClean="0"/>
            </a:br>
            <a:r>
              <a:rPr lang="en-US" altLang="en-US" smtClean="0"/>
              <a:t>pressure, and acceleration</a:t>
            </a:r>
          </a:p>
          <a:p>
            <a:pPr eaLnBrk="1" hangingPunct="1"/>
            <a:r>
              <a:rPr lang="en-US" altLang="en-US" smtClean="0"/>
              <a:t>Slow vibration decay</a:t>
            </a:r>
            <a:br>
              <a:rPr lang="en-US" altLang="en-US" smtClean="0"/>
            </a:br>
            <a:r>
              <a:rPr lang="en-US" altLang="en-US" smtClean="0"/>
              <a:t>leads to precise period</a:t>
            </a:r>
          </a:p>
          <a:p>
            <a:pPr eaLnBrk="1" hangingPunct="1"/>
            <a:r>
              <a:rPr lang="en-US" altLang="en-US" smtClean="0"/>
              <a:t>Tuning-fork shape yields</a:t>
            </a:r>
            <a:br>
              <a:rPr lang="en-US" altLang="en-US" smtClean="0"/>
            </a:br>
            <a:r>
              <a:rPr lang="en-US" altLang="en-US" smtClean="0"/>
              <a:t>slow, efficient vibration</a:t>
            </a:r>
          </a:p>
        </p:txBody>
      </p:sp>
      <p:pic>
        <p:nvPicPr>
          <p:cNvPr id="18436" name="Picture 4" descr="tune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52583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668" y="630797"/>
            <a:ext cx="8885237" cy="5509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Midterm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2: Thursday</a:t>
            </a:r>
            <a:r>
              <a:rPr lang="en-US" altLang="en-US" sz="3200" b="1" dirty="0">
                <a:solidFill>
                  <a:srgbClr val="000000"/>
                </a:solidFill>
              </a:rPr>
              <a:t>,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March 28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Material: </a:t>
            </a:r>
            <a:r>
              <a:rPr lang="en-US" altLang="en-US" dirty="0" smtClean="0">
                <a:solidFill>
                  <a:srgbClr val="000000"/>
                </a:solidFill>
              </a:rPr>
              <a:t>Chapters 2.3, 3.1, 3.3, 5.1, 7.1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Same format as midterm 1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Practice Midterm </a:t>
            </a:r>
            <a:r>
              <a:rPr lang="en-US" altLang="en-US" dirty="0" smtClean="0">
                <a:solidFill>
                  <a:srgbClr val="000000"/>
                </a:solidFill>
              </a:rPr>
              <a:t>will be </a:t>
            </a:r>
            <a:r>
              <a:rPr lang="en-US" altLang="en-US" dirty="0">
                <a:solidFill>
                  <a:srgbClr val="000000"/>
                </a:solidFill>
              </a:rPr>
              <a:t>posted on </a:t>
            </a:r>
            <a:r>
              <a:rPr lang="en-US" altLang="en-US" dirty="0" smtClean="0">
                <a:solidFill>
                  <a:srgbClr val="000000"/>
                </a:solidFill>
              </a:rPr>
              <a:t>Web today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Bring a calculator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Important equations will be given on exam (know how to use them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370263" y="390525"/>
            <a:ext cx="2416175" cy="584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latin typeface="Helvetica" panose="020B0604020202020204" pitchFamily="34" charset="0"/>
              </a:rPr>
              <a:t>Chapter 9.1</a:t>
            </a:r>
          </a:p>
        </p:txBody>
      </p:sp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123825" y="3086100"/>
            <a:ext cx="42910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pendulum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mass on a spring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many objects do oscillations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tuning forks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oscillating bridges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oscillating sky scrapers</a:t>
            </a:r>
          </a:p>
        </p:txBody>
      </p:sp>
      <p:sp>
        <p:nvSpPr>
          <p:cNvPr id="6148" name="Text Box 14"/>
          <p:cNvSpPr txBox="1">
            <a:spLocks noChangeArrowheads="1"/>
          </p:cNvSpPr>
          <p:nvPr/>
        </p:nvSpPr>
        <p:spPr bwMode="auto">
          <a:xfrm>
            <a:off x="4833938" y="2916238"/>
            <a:ext cx="39417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How do we keep time???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oscillations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harmonic motion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amplitude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frequency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period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natural resonance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harmonic oscillator</a:t>
            </a:r>
            <a:endParaRPr lang="en-US" altLang="en-US" b="1">
              <a:latin typeface="Helvetica" panose="020B0604020202020204" pitchFamily="34" charset="0"/>
            </a:endParaRPr>
          </a:p>
        </p:txBody>
      </p:sp>
      <p:sp>
        <p:nvSpPr>
          <p:cNvPr id="6149" name="Line 15"/>
          <p:cNvSpPr>
            <a:spLocks noChangeShapeType="1"/>
          </p:cNvSpPr>
          <p:nvPr/>
        </p:nvSpPr>
        <p:spPr bwMode="auto">
          <a:xfrm>
            <a:off x="609600" y="6477000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16"/>
          <p:cNvSpPr>
            <a:spLocks noChangeShapeType="1"/>
          </p:cNvSpPr>
          <p:nvPr/>
        </p:nvSpPr>
        <p:spPr bwMode="auto">
          <a:xfrm>
            <a:off x="533400" y="2603500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17"/>
          <p:cNvSpPr>
            <a:spLocks noChangeShapeType="1"/>
          </p:cNvSpPr>
          <p:nvPr/>
        </p:nvSpPr>
        <p:spPr bwMode="auto">
          <a:xfrm>
            <a:off x="4572000" y="2057400"/>
            <a:ext cx="0" cy="441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533400" y="1843088"/>
            <a:ext cx="367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Demos and Objects</a:t>
            </a:r>
          </a:p>
        </p:txBody>
      </p:sp>
      <p:sp>
        <p:nvSpPr>
          <p:cNvPr id="6153" name="Text Box 19"/>
          <p:cNvSpPr txBox="1">
            <a:spLocks noChangeArrowheads="1"/>
          </p:cNvSpPr>
          <p:nvPr/>
        </p:nvSpPr>
        <p:spPr bwMode="auto">
          <a:xfrm>
            <a:off x="5257800" y="1801813"/>
            <a:ext cx="196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3025" y="85725"/>
            <a:ext cx="2701925" cy="9255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i-clicker-1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58738" y="1208088"/>
            <a:ext cx="8986837" cy="44878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0800" indent="-50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You’re standing at the end of a springboard, bouncing gently up and down without leaving the board’s surface. If you bounce harder (larger amplitude), the time it takes for each bounce will</a:t>
            </a:r>
          </a:p>
          <a:p>
            <a:pPr marL="50800" indent="-508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/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sz="2800" dirty="0"/>
              <a:t>become shorter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sz="2800" dirty="0"/>
              <a:t>become longer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sz="2800" dirty="0"/>
              <a:t>remain the same</a:t>
            </a:r>
          </a:p>
          <a:p>
            <a:pPr marL="50800" indent="-508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/>
          </a:p>
          <a:p>
            <a:pPr marL="50800" indent="-50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How about if your friend walks up and bounces with you?  </a:t>
            </a:r>
          </a:p>
        </p:txBody>
      </p:sp>
      <p:pic>
        <p:nvPicPr>
          <p:cNvPr id="7172" name="Picture 4" descr="C:\tempie\Temporary Internet Files\Content.IE5\KJ4FJN6H\MPj043133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60826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58800" y="787400"/>
            <a:ext cx="7645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/>
              <a:t>How do we keep time?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480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/>
              <a:t>What is it good for, other than keeping appointments?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longitude and latitu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04838"/>
            <a:ext cx="8580437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5598" y="3629113"/>
            <a:ext cx="1745916" cy="1715580"/>
            <a:chOff x="787400" y="3871913"/>
            <a:chExt cx="2438400" cy="2396031"/>
          </a:xfrm>
        </p:grpSpPr>
        <p:pic>
          <p:nvPicPr>
            <p:cNvPr id="9219" name="Picture 2" descr="HarrisonH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00" y="3871913"/>
              <a:ext cx="2154238" cy="237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787400" y="5537199"/>
              <a:ext cx="2438400" cy="730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1"/>
                  </a:solidFill>
                  <a:latin typeface="Helvetica" panose="020B0604020202020204" pitchFamily="34" charset="0"/>
                </a:rPr>
                <a:t>Harrison’s H1  1735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9384" y="5398295"/>
            <a:ext cx="1524000" cy="1373187"/>
            <a:chOff x="5103535" y="4148138"/>
            <a:chExt cx="1524000" cy="1373187"/>
          </a:xfrm>
        </p:grpSpPr>
        <p:pic>
          <p:nvPicPr>
            <p:cNvPr id="9221" name="Picture 8" descr="HarrisonH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148138"/>
              <a:ext cx="1336675" cy="137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9"/>
            <p:cNvSpPr txBox="1">
              <a:spLocks noChangeArrowheads="1"/>
            </p:cNvSpPr>
            <p:nvPr/>
          </p:nvSpPr>
          <p:spPr bwMode="auto">
            <a:xfrm>
              <a:off x="5103535" y="4953094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dirty="0">
                  <a:latin typeface="Helvetica" panose="020B0604020202020204" pitchFamily="34" charset="0"/>
                </a:rPr>
                <a:t>Harrison’s</a:t>
              </a:r>
              <a:r>
                <a:rPr lang="en-US" altLang="en-US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</a:t>
              </a:r>
              <a:r>
                <a:rPr lang="en-US" altLang="en-US" sz="1400" b="1" dirty="0">
                  <a:latin typeface="Helvetica" panose="020B0604020202020204" pitchFamily="34" charset="0"/>
                </a:rPr>
                <a:t>H4  1759</a:t>
              </a:r>
            </a:p>
          </p:txBody>
        </p:sp>
      </p:grp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1014413" y="47625"/>
            <a:ext cx="7213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Helvetica" panose="020B0604020202020204" pitchFamily="34" charset="0"/>
              </a:rPr>
              <a:t>The Importance of Time: The Longitude Problem</a:t>
            </a:r>
          </a:p>
        </p:txBody>
      </p:sp>
      <p:pic>
        <p:nvPicPr>
          <p:cNvPr id="384011" name="Picture 11" descr="Longitu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22" y="3874168"/>
            <a:ext cx="1671874" cy="273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9125" y="3679612"/>
            <a:ext cx="5044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Sea travel:  By determining the time difference between a very accurate clock set at ‘home time’ and the local time (from sun), the longitudinal travel distance could be determined. 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a one hour time difference is 15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(= 1,038 miles) from home.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www.rog.nmm.ac.uk/museum/harrison/longprob.html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09600"/>
            <a:ext cx="4772025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Repetitive Motions</a:t>
            </a: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An object with a stable equilibrium tends to oscillate about that equilibrium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This oscillation entails at least two types of energy – kinetic and a potential energy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Once the motion has been started, it repeats many times without further outside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09600"/>
            <a:ext cx="393541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Some Specifics</a:t>
            </a:r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685800" y="1981200"/>
            <a:ext cx="8077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u="sng"/>
              <a:t>Terminology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b="1"/>
              <a:t>Period</a:t>
            </a:r>
            <a:r>
              <a:rPr lang="en-US" altLang="en-US" sz="2800"/>
              <a:t> – time of one full repetitive motion cycle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b="1"/>
              <a:t>Frequency</a:t>
            </a:r>
            <a:r>
              <a:rPr lang="en-US" altLang="en-US" sz="2800"/>
              <a:t> – cycles completed per unit of time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b="1"/>
              <a:t>Amplitude</a:t>
            </a:r>
            <a:r>
              <a:rPr lang="en-US" altLang="en-US" sz="2800"/>
              <a:t> – peak extent of repetitive motion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Application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In an ideal clock, the repetitive motion’s period shouldn’t depend on its 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8"/>
          <p:cNvSpPr txBox="1">
            <a:spLocks noChangeArrowheads="1"/>
          </p:cNvSpPr>
          <p:nvPr/>
        </p:nvSpPr>
        <p:spPr bwMode="auto">
          <a:xfrm>
            <a:off x="144463" y="184150"/>
            <a:ext cx="8920162" cy="4217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We will mainly deal with: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/>
              <a:t>Harmonic oscillator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/>
              <a:t>  Restoring force is proportional to displacement.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/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For those: 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200"/>
              <a:t> 	The period does </a:t>
            </a:r>
            <a:r>
              <a:rPr lang="en-US" altLang="en-US" sz="3200" u="sng"/>
              <a:t>not</a:t>
            </a:r>
            <a:r>
              <a:rPr lang="en-US" altLang="en-US" sz="3200"/>
              <a:t> depend on amplitude</a:t>
            </a:r>
            <a:endParaRPr lang="en-US" altLang="en-US" sz="3200" u="sng"/>
          </a:p>
        </p:txBody>
      </p:sp>
      <p:sp>
        <p:nvSpPr>
          <p:cNvPr id="1028" name="Text Box 21"/>
          <p:cNvSpPr txBox="1">
            <a:spLocks noChangeArrowheads="1"/>
          </p:cNvSpPr>
          <p:nvPr/>
        </p:nvSpPr>
        <p:spPr bwMode="auto">
          <a:xfrm>
            <a:off x="701675" y="4846638"/>
            <a:ext cx="7283450" cy="1379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Examples: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- pendulum, mass on a spring, diving board, torsional spring, anything that obeys Hooke’s law: F = -kx</a:t>
            </a: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3665538" y="2413000"/>
          <a:ext cx="17605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406080" imgH="177480" progId="Equation.3">
                  <p:embed/>
                </p:oleObj>
              </mc:Choice>
              <mc:Fallback>
                <p:oleObj name="Equation" r:id="rId3" imgW="406080" imgH="177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2413000"/>
                        <a:ext cx="1760537" cy="769938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48377</TotalTime>
  <Words>862</Words>
  <Application>Microsoft Office PowerPoint</Application>
  <PresentationFormat>On-screen Show (4:3)</PresentationFormat>
  <Paragraphs>158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Helvetica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Quartz Oscillators</vt:lpstr>
      <vt:lpstr>Quartz Clocks</vt:lpstr>
    </vt:vector>
  </TitlesOfParts>
  <Company>WFU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</dc:creator>
  <cp:lastModifiedBy>Guthold, Martin</cp:lastModifiedBy>
  <cp:revision>194</cp:revision>
  <cp:lastPrinted>2019-03-26T15:50:47Z</cp:lastPrinted>
  <dcterms:created xsi:type="dcterms:W3CDTF">2002-01-17T14:34:39Z</dcterms:created>
  <dcterms:modified xsi:type="dcterms:W3CDTF">2019-04-02T14:37:56Z</dcterms:modified>
</cp:coreProperties>
</file>