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82" r:id="rId2"/>
    <p:sldId id="345" r:id="rId3"/>
    <p:sldId id="369" r:id="rId4"/>
    <p:sldId id="347" r:id="rId5"/>
    <p:sldId id="370" r:id="rId6"/>
    <p:sldId id="371" r:id="rId7"/>
    <p:sldId id="348" r:id="rId8"/>
    <p:sldId id="350" r:id="rId9"/>
    <p:sldId id="391" r:id="rId10"/>
    <p:sldId id="392" r:id="rId11"/>
    <p:sldId id="393" r:id="rId12"/>
    <p:sldId id="384" r:id="rId13"/>
    <p:sldId id="351" r:id="rId14"/>
    <p:sldId id="352" r:id="rId15"/>
    <p:sldId id="373" r:id="rId16"/>
    <p:sldId id="372" r:id="rId17"/>
    <p:sldId id="375" r:id="rId18"/>
    <p:sldId id="381" r:id="rId19"/>
    <p:sldId id="386" r:id="rId20"/>
    <p:sldId id="379" r:id="rId21"/>
    <p:sldId id="368" r:id="rId22"/>
    <p:sldId id="358" r:id="rId23"/>
    <p:sldId id="374" r:id="rId24"/>
    <p:sldId id="361" r:id="rId25"/>
    <p:sldId id="380" r:id="rId26"/>
    <p:sldId id="382" r:id="rId27"/>
    <p:sldId id="377" r:id="rId28"/>
    <p:sldId id="390" r:id="rId29"/>
    <p:sldId id="376" r:id="rId30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0000CC"/>
    <a:srgbClr val="3399FF"/>
    <a:srgbClr val="CC9900"/>
    <a:srgbClr val="FFCC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49" autoAdjust="0"/>
  </p:normalViewPr>
  <p:slideViewPr>
    <p:cSldViewPr snapToGrid="0">
      <p:cViewPr varScale="1">
        <p:scale>
          <a:sx n="45" d="100"/>
          <a:sy n="45" d="100"/>
        </p:scale>
        <p:origin x="52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29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1" rIns="92059" bIns="46031" numCol="1" anchor="t" anchorCtr="0" compatLnSpc="1">
            <a:prstTxWarp prst="textNoShape">
              <a:avLst/>
            </a:prstTxWarp>
          </a:bodyPr>
          <a:lstStyle>
            <a:lvl1pPr algn="l" defTabSz="921153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1" rIns="92059" bIns="46031" numCol="1" anchor="t" anchorCtr="0" compatLnSpc="1">
            <a:prstTxWarp prst="textNoShape">
              <a:avLst/>
            </a:prstTxWarp>
          </a:bodyPr>
          <a:lstStyle>
            <a:lvl1pPr algn="r" defTabSz="921153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1" rIns="92059" bIns="46031" numCol="1" anchor="b" anchorCtr="0" compatLnSpc="1">
            <a:prstTxWarp prst="textNoShape">
              <a:avLst/>
            </a:prstTxWarp>
          </a:bodyPr>
          <a:lstStyle>
            <a:lvl1pPr algn="l" defTabSz="921153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328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1" rIns="92059" bIns="46031" numCol="1" anchor="b" anchorCtr="0" compatLnSpc="1">
            <a:prstTxWarp prst="textNoShape">
              <a:avLst/>
            </a:prstTxWarp>
          </a:bodyPr>
          <a:lstStyle>
            <a:lvl1pPr algn="r" defTabSz="921153">
              <a:defRPr sz="1200"/>
            </a:lvl1pPr>
          </a:lstStyle>
          <a:p>
            <a:fld id="{3A91E8A8-CCDC-4BE8-8D3F-8448061EE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9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04F9-5BF5-4B6C-9204-0450B6C13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4E091-E865-4643-AD30-D5795EB3B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0F01-B374-4C01-83BB-2F9838165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13539-C63D-419D-AB07-8ECAB5630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5D288-9E1D-4682-934F-50EC5FDEB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1A977-390E-4514-8DBF-AE6399D56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6C80-1125-4132-84FD-F4D5DE4C8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1F833-250E-49BE-AB26-E8E80D10C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6AFDE-56CD-4DA9-8251-6C9A42FB3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B9FE1-511C-4034-BAF9-F62387277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B658B-3517-4341-BDAD-3865BA30B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4EBE65-547E-48A4-8BB1-602BF1A66B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7.wmf"/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7.wmf"/><Relationship Id="rId3" Type="http://schemas.openxmlformats.org/officeDocument/2006/relationships/audio" Target="../media/audio1.wav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6785" y="3945651"/>
            <a:ext cx="8688388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Rotational </a:t>
            </a:r>
            <a:r>
              <a:rPr lang="en-US" dirty="0" smtClean="0"/>
              <a:t>motion</a:t>
            </a:r>
            <a:endParaRPr lang="en-US" dirty="0"/>
          </a:p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Angular </a:t>
            </a:r>
            <a:r>
              <a:rPr lang="en-US" dirty="0"/>
              <a:t>displacement, angular velocity, angular acceleration</a:t>
            </a:r>
          </a:p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Torque</a:t>
            </a:r>
          </a:p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endParaRPr lang="en-US" dirty="0" smtClean="0"/>
          </a:p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Rotational energy</a:t>
            </a:r>
          </a:p>
          <a:p>
            <a:pPr marL="234950" indent="-234950" algn="l" eaLnBrk="0" hangingPunct="0">
              <a:spcBef>
                <a:spcPct val="50000"/>
              </a:spcBef>
              <a:buFontTx/>
              <a:buChar char="•"/>
            </a:pPr>
            <a:r>
              <a:rPr lang="en-US" sz="1600" dirty="0" smtClean="0"/>
              <a:t>Moment </a:t>
            </a:r>
            <a:r>
              <a:rPr lang="en-US" sz="1600" dirty="0"/>
              <a:t>of Inertia</a:t>
            </a:r>
            <a:endParaRPr lang="en-US" sz="16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84225" y="112713"/>
            <a:ext cx="7099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Chapter 10:Rotation of a rigid object about a fixed axis</a:t>
            </a: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8373" y="1347760"/>
            <a:ext cx="8693150" cy="20928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u="sng" dirty="0"/>
              <a:t>Reading assignment:</a:t>
            </a:r>
            <a:r>
              <a:rPr lang="en-US" sz="2000" dirty="0"/>
              <a:t> 	Chapter 10.1 to10.4, 10.5 (know concept of moment of inertia, don’t worry about integral calculation), 10.6 to </a:t>
            </a:r>
            <a:r>
              <a:rPr lang="en-US" sz="2000" dirty="0" smtClean="0"/>
              <a:t>10.9</a:t>
            </a:r>
            <a:endParaRPr lang="en-US" sz="2000" dirty="0"/>
          </a:p>
          <a:p>
            <a:pPr algn="l" eaLnBrk="0" hangingPunct="0">
              <a:spcBef>
                <a:spcPct val="50000"/>
              </a:spcBef>
            </a:pPr>
            <a:r>
              <a:rPr lang="en-US" sz="2000" u="sng" dirty="0" smtClean="0"/>
              <a:t>Homework 10.1 (due </a:t>
            </a:r>
            <a:r>
              <a:rPr lang="en-US" sz="2000" u="sng" dirty="0" smtClean="0"/>
              <a:t>Thursday, Nov. 1):</a:t>
            </a:r>
            <a:r>
              <a:rPr lang="en-US" sz="2000" dirty="0"/>
              <a:t>	</a:t>
            </a:r>
            <a:r>
              <a:rPr lang="en-US" sz="2000" dirty="0" smtClean="0"/>
              <a:t>CQ9, CQ10, </a:t>
            </a:r>
            <a:r>
              <a:rPr lang="en-US" sz="2000" dirty="0" smtClean="0"/>
              <a:t>AE1, 2, </a:t>
            </a:r>
            <a:r>
              <a:rPr lang="en-US" sz="2000" dirty="0" smtClean="0"/>
              <a:t>6</a:t>
            </a:r>
            <a:r>
              <a:rPr lang="en-US" sz="2000" dirty="0" smtClean="0"/>
              <a:t>, </a:t>
            </a:r>
            <a:r>
              <a:rPr lang="en-US" sz="2000" dirty="0" smtClean="0"/>
              <a:t>12</a:t>
            </a:r>
            <a:endParaRPr lang="en-US" sz="2000" dirty="0" smtClean="0"/>
          </a:p>
          <a:p>
            <a:pPr algn="l" eaLnBrk="0" hangingPunct="0">
              <a:spcBef>
                <a:spcPct val="50000"/>
              </a:spcBef>
            </a:pPr>
            <a:r>
              <a:rPr lang="en-US" sz="2000" u="sng" dirty="0" smtClean="0"/>
              <a:t>Homework 10.2 (due </a:t>
            </a:r>
            <a:r>
              <a:rPr lang="en-US" sz="2000" u="sng" dirty="0"/>
              <a:t>Thursday, Nov. 1):</a:t>
            </a:r>
            <a:r>
              <a:rPr lang="en-US" sz="2000" dirty="0" smtClean="0"/>
              <a:t>	</a:t>
            </a:r>
            <a:r>
              <a:rPr lang="en-US" sz="2000" dirty="0" smtClean="0"/>
              <a:t>15</a:t>
            </a:r>
            <a:r>
              <a:rPr lang="en-US" sz="2000" dirty="0" smtClean="0"/>
              <a:t>, </a:t>
            </a:r>
            <a:r>
              <a:rPr lang="en-US" sz="2000" dirty="0" smtClean="0"/>
              <a:t>21</a:t>
            </a:r>
            <a:endParaRPr lang="en-US" sz="2000" dirty="0" smtClean="0"/>
          </a:p>
          <a:p>
            <a:pPr algn="l" eaLnBrk="0" hangingPunct="0">
              <a:spcBef>
                <a:spcPct val="50000"/>
              </a:spcBef>
            </a:pPr>
            <a:r>
              <a:rPr lang="en-US" sz="2000" u="sng" dirty="0" smtClean="0"/>
              <a:t>Homework 10.3 (due </a:t>
            </a:r>
            <a:r>
              <a:rPr lang="en-US" sz="2000" u="sng" dirty="0"/>
              <a:t>Thursday, Nov. 1):</a:t>
            </a:r>
            <a:r>
              <a:rPr lang="en-US" sz="2000" dirty="0" smtClean="0"/>
              <a:t>	</a:t>
            </a:r>
            <a:r>
              <a:rPr lang="en-US" sz="2000" dirty="0" smtClean="0"/>
              <a:t>27, 28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SE10_13"/>
          <p:cNvPicPr>
            <a:picLocks noChangeAspect="1" noChangeArrowheads="1"/>
          </p:cNvPicPr>
          <p:nvPr/>
        </p:nvPicPr>
        <p:blipFill>
          <a:blip r:embed="rId2" cstate="print">
            <a:lum bright="-18000" contrast="18000"/>
          </a:blip>
          <a:srcRect l="18362" t="20729" r="18871" b="17422"/>
          <a:stretch>
            <a:fillRect/>
          </a:stretch>
        </p:blipFill>
        <p:spPr bwMode="auto">
          <a:xfrm>
            <a:off x="5078049" y="96839"/>
            <a:ext cx="3975464" cy="2938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23825" y="76200"/>
            <a:ext cx="4056063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10.7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50813" y="1330135"/>
            <a:ext cx="4796091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/>
              <a:t>Two mechanics are trying to open a rusty screw on a ship with a big </a:t>
            </a:r>
            <a:r>
              <a:rPr lang="en-US" sz="2000" dirty="0" err="1"/>
              <a:t>ol</a:t>
            </a:r>
            <a:r>
              <a:rPr lang="en-US" sz="2000" dirty="0"/>
              <a:t>’ wrench. </a:t>
            </a:r>
            <a:endParaRPr lang="en-US" sz="2000" dirty="0" smtClean="0"/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/>
              <a:t>One </a:t>
            </a:r>
            <a:r>
              <a:rPr lang="en-US" sz="2000" dirty="0"/>
              <a:t>pulls at the end of the wrench (r = 1 m) with a force F = 500 N at an angle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baseline="-25000" dirty="0">
                <a:latin typeface="Symbol" pitchFamily="18" charset="2"/>
              </a:rPr>
              <a:t>1</a:t>
            </a:r>
            <a:r>
              <a:rPr lang="en-US" sz="2000" dirty="0"/>
              <a:t> = </a:t>
            </a:r>
            <a:r>
              <a:rPr lang="en-US" sz="2000" dirty="0" smtClean="0"/>
              <a:t>80</a:t>
            </a:r>
            <a:r>
              <a:rPr lang="en-US" sz="2000" dirty="0" smtClean="0">
                <a:cs typeface="Times New Roman" pitchFamily="18" charset="0"/>
              </a:rPr>
              <a:t>°; </a:t>
            </a:r>
            <a:r>
              <a:rPr lang="en-US" sz="2000" dirty="0"/>
              <a:t>the other pulls at the middle of wrench with the same force and at an angle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baseline="-25000" dirty="0">
                <a:latin typeface="Symbol" pitchFamily="18" charset="2"/>
              </a:rPr>
              <a:t>2</a:t>
            </a:r>
            <a:r>
              <a:rPr lang="en-US" sz="2000" dirty="0"/>
              <a:t> = </a:t>
            </a:r>
            <a:r>
              <a:rPr lang="en-US" sz="2000" dirty="0" smtClean="0"/>
              <a:t>90</a:t>
            </a:r>
            <a:r>
              <a:rPr lang="en-US" sz="2000" dirty="0" smtClean="0">
                <a:cs typeface="Times New Roman" pitchFamily="18" charset="0"/>
              </a:rPr>
              <a:t>°.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57353" y="4642612"/>
            <a:ext cx="88677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What is the net torque the two mechanics are applying to the screw</a:t>
            </a:r>
            <a:r>
              <a:rPr lang="en-US" sz="2000" dirty="0" smtClean="0">
                <a:cs typeface="Times New Roman" pitchFamily="18" charset="0"/>
              </a:rPr>
              <a:t>?</a:t>
            </a:r>
          </a:p>
          <a:p>
            <a:pPr algn="l"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A. 742 Nm	B. 750 Nm	C. 900 Nm	D. 1040 Nm	E. 1051 Nm</a:t>
            </a:r>
            <a:endParaRPr lang="en-US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  <a:solidFill>
            <a:srgbClr val="FF99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8800" dirty="0" smtClean="0">
                <a:latin typeface="Calibri" panose="020F0502020204030204" pitchFamily="34" charset="0"/>
                <a:cs typeface="Calibri" panose="020F0502020204030204" pitchFamily="34" charset="0"/>
              </a:rPr>
              <a:t>Extra Slides</a:t>
            </a:r>
            <a:endParaRPr lang="en-US" sz="8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14687"/>
            <a:ext cx="7772400" cy="29289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following slides are extra slides; unless they also appeared in the previous slides, they are no not needed for exam or MCAT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25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379538" y="1409700"/>
            <a:ext cx="223837" cy="40322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2625725" y="1411288"/>
            <a:ext cx="223838" cy="40322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3536950" y="809625"/>
            <a:ext cx="50831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Demo:</a:t>
            </a:r>
          </a:p>
          <a:p>
            <a:pPr>
              <a:spcBef>
                <a:spcPct val="50000"/>
              </a:spcBef>
            </a:pPr>
            <a:r>
              <a:rPr lang="en-US"/>
              <a:t>Both sticks have the same weight.</a:t>
            </a:r>
          </a:p>
          <a:p>
            <a:pPr>
              <a:spcBef>
                <a:spcPct val="50000"/>
              </a:spcBef>
            </a:pPr>
            <a:r>
              <a:rPr lang="en-US"/>
              <a:t>Why is it so much more difficult to rotate the blue stick?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SE10_07"/>
          <p:cNvPicPr>
            <a:picLocks noChangeAspect="1" noChangeArrowheads="1"/>
          </p:cNvPicPr>
          <p:nvPr/>
        </p:nvPicPr>
        <p:blipFill>
          <a:blip r:embed="rId3" cstate="print">
            <a:lum bright="-30000" contrast="36000"/>
          </a:blip>
          <a:srcRect l="20180" t="11041" r="20355" b="7266"/>
          <a:stretch>
            <a:fillRect/>
          </a:stretch>
        </p:blipFill>
        <p:spPr bwMode="auto">
          <a:xfrm>
            <a:off x="4311650" y="0"/>
            <a:ext cx="4832350" cy="497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442912" y="242888"/>
            <a:ext cx="3551237" cy="1323439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/>
              <a:t>Rotational </a:t>
            </a:r>
            <a:r>
              <a:rPr lang="en-US" sz="4000" dirty="0" smtClean="0"/>
              <a:t>kinetic energy</a:t>
            </a:r>
            <a:endParaRPr lang="en-US" sz="4000" dirty="0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282575" y="2124075"/>
            <a:ext cx="3711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rotating object (collection of i points with mass m</a:t>
            </a:r>
            <a:r>
              <a:rPr lang="en-US" baseline="-25000"/>
              <a:t>i</a:t>
            </a:r>
            <a:r>
              <a:rPr lang="en-US"/>
              <a:t>) has a rotational kinetic energy of </a:t>
            </a:r>
          </a:p>
        </p:txBody>
      </p:sp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482600" y="3768725"/>
          <a:ext cx="3025775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1" name="Equation" r:id="rId4" imgW="825480" imgH="393480" progId="Equation.3">
                  <p:embed/>
                </p:oleObj>
              </mc:Choice>
              <mc:Fallback>
                <p:oleObj name="Equation" r:id="rId4" imgW="825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768725"/>
                        <a:ext cx="3025775" cy="14462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508000" y="5743575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Where:</a:t>
            </a:r>
          </a:p>
        </p:txBody>
      </p:sp>
      <p:graphicFrame>
        <p:nvGraphicFramePr>
          <p:cNvPr id="203784" name="Object 8"/>
          <p:cNvGraphicFramePr>
            <a:graphicFrameLocks noChangeAspect="1"/>
          </p:cNvGraphicFramePr>
          <p:nvPr/>
        </p:nvGraphicFramePr>
        <p:xfrm>
          <a:off x="1830388" y="5443538"/>
          <a:ext cx="28400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2" name="Equation" r:id="rId6" imgW="774360" imgH="330120" progId="Equation.3">
                  <p:embed/>
                </p:oleObj>
              </mc:Choice>
              <mc:Fallback>
                <p:oleObj name="Equation" r:id="rId6" imgW="774360" imgH="3301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5443538"/>
                        <a:ext cx="2840037" cy="12128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4860925" y="5810250"/>
            <a:ext cx="2730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Moment of </a:t>
            </a:r>
            <a:r>
              <a:rPr lang="en-US" dirty="0" smtClean="0"/>
              <a:t>inertia or rotational inertia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 descr="SE10_08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3477" t="10365" r="4474" b="6615"/>
          <a:stretch>
            <a:fillRect/>
          </a:stretch>
        </p:blipFill>
        <p:spPr bwMode="auto">
          <a:xfrm>
            <a:off x="4345969" y="80963"/>
            <a:ext cx="4712306" cy="3190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269875" y="3866839"/>
            <a:ext cx="86344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 smtClean="0"/>
              <a:t>What </a:t>
            </a:r>
            <a:r>
              <a:rPr lang="en-US" sz="2000" dirty="0"/>
              <a:t>is the rotational energy of the system if it is rotated about the z-axis (out of page) with an angular velocity of 5 </a:t>
            </a:r>
            <a:r>
              <a:rPr lang="en-US" sz="2000" dirty="0" err="1"/>
              <a:t>rad</a:t>
            </a:r>
            <a:r>
              <a:rPr lang="en-US" sz="2000" dirty="0"/>
              <a:t>/s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/>
              <a:t>What is the rotational energy if the system is rotated about the y-axis</a:t>
            </a:r>
            <a:r>
              <a:rPr lang="en-US" sz="2000" dirty="0" smtClean="0"/>
              <a:t>?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endParaRPr lang="en-US" sz="2000" dirty="0" smtClean="0"/>
          </a:p>
          <a:p>
            <a:pPr marL="457200" indent="-457200" algn="l">
              <a:spcBef>
                <a:spcPct val="50000"/>
              </a:spcBef>
            </a:pPr>
            <a:r>
              <a:rPr lang="en-US" sz="2000" dirty="0" err="1" smtClean="0"/>
              <a:t>i</a:t>
            </a:r>
            <a:r>
              <a:rPr lang="en-US" sz="2000" dirty="0" smtClean="0"/>
              <a:t>-clicker for question b):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 dirty="0" smtClean="0"/>
              <a:t>A) 281 J		B) 291 J		C)  331 J	D)  491 J	E)  582 J</a:t>
            </a:r>
            <a:endParaRPr lang="en-US" sz="2000" dirty="0"/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96715" y="89616"/>
            <a:ext cx="4056063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10.3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8195156" y="1383052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1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4664271" y="1387582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3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6680273" y="643562"/>
            <a:ext cx="334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2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6696629" y="2861495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3017" y="1370574"/>
            <a:ext cx="40171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Four small spheres are mounted on the corners of a weightless frame as shown. </a:t>
            </a:r>
          </a:p>
          <a:p>
            <a:pPr marL="457200" lvl="0" indent="-457200" algn="l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M = 5 kg; 	m = 2 kg;  </a:t>
            </a:r>
          </a:p>
          <a:p>
            <a:pPr marL="457200" lvl="0" indent="-457200" algn="l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 =  1.5 m; 	b = 1 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1026"/>
          <p:cNvSpPr txBox="1">
            <a:spLocks noChangeArrowheads="1"/>
          </p:cNvSpPr>
          <p:nvPr/>
        </p:nvSpPr>
        <p:spPr bwMode="auto">
          <a:xfrm>
            <a:off x="523875" y="577850"/>
            <a:ext cx="82994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 dirty="0"/>
              <a:t>Moment of </a:t>
            </a:r>
            <a:r>
              <a:rPr lang="en-US" sz="3200" b="1" u="sng" dirty="0" smtClean="0"/>
              <a:t>inertia (rotational inertia) </a:t>
            </a:r>
            <a:r>
              <a:rPr lang="en-US" sz="3200" b="1" u="sng" dirty="0"/>
              <a:t>of an object depends on:</a:t>
            </a:r>
          </a:p>
          <a:p>
            <a:pPr algn="l">
              <a:spcBef>
                <a:spcPct val="50000"/>
              </a:spcBef>
            </a:pPr>
            <a:r>
              <a:rPr lang="en-US" sz="3200" b="1" dirty="0"/>
              <a:t>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 dirty="0"/>
              <a:t>  the axis about which the object is rotated.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 dirty="0"/>
              <a:t>  the mass of the object.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 dirty="0"/>
              <a:t>  the distance between the mass(</a:t>
            </a:r>
            <a:r>
              <a:rPr lang="en-US" sz="3200" dirty="0" err="1"/>
              <a:t>es</a:t>
            </a:r>
            <a:r>
              <a:rPr lang="en-US" sz="3200" dirty="0"/>
              <a:t>) and the axis of rotation. </a:t>
            </a:r>
          </a:p>
        </p:txBody>
      </p:sp>
      <p:graphicFrame>
        <p:nvGraphicFramePr>
          <p:cNvPr id="227331" name="Object 1027"/>
          <p:cNvGraphicFramePr>
            <a:graphicFrameLocks noChangeAspect="1"/>
          </p:cNvGraphicFramePr>
          <p:nvPr/>
        </p:nvGraphicFramePr>
        <p:xfrm>
          <a:off x="3297238" y="5307258"/>
          <a:ext cx="28400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8" name="Equation" r:id="rId3" imgW="774360" imgH="330120" progId="Equation.3">
                  <p:embed/>
                </p:oleObj>
              </mc:Choice>
              <mc:Fallback>
                <p:oleObj name="Equation" r:id="rId3" imgW="774360" imgH="330120" progId="Equation.3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5307258"/>
                        <a:ext cx="2840037" cy="12128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144463" y="138113"/>
            <a:ext cx="8445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u="sng"/>
              <a:t>Calculation of Moments of inertia for </a:t>
            </a:r>
            <a:r>
              <a:rPr lang="en-US" sz="3600" i="1" u="sng"/>
              <a:t>continuous extended</a:t>
            </a:r>
            <a:r>
              <a:rPr lang="en-US" sz="3600" u="sng"/>
              <a:t> objects</a:t>
            </a:r>
          </a:p>
        </p:txBody>
      </p:sp>
      <p:graphicFrame>
        <p:nvGraphicFramePr>
          <p:cNvPr id="225283" name="Object 3"/>
          <p:cNvGraphicFramePr>
            <a:graphicFrameLocks noChangeAspect="1"/>
          </p:cNvGraphicFramePr>
          <p:nvPr/>
        </p:nvGraphicFramePr>
        <p:xfrm>
          <a:off x="428625" y="1462088"/>
          <a:ext cx="813752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1" name="Equation" r:id="rId3" imgW="2628720" imgH="444240" progId="Equation.3">
                  <p:embed/>
                </p:oleObj>
              </mc:Choice>
              <mc:Fallback>
                <p:oleObj name="Equation" r:id="rId3" imgW="26287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462088"/>
                        <a:ext cx="8137525" cy="1377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612775" y="3065463"/>
            <a:ext cx="7880350" cy="137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Refer to Table10.2</a:t>
            </a:r>
          </a:p>
          <a:p>
            <a:pPr algn="l">
              <a:spcBef>
                <a:spcPct val="50000"/>
              </a:spcBef>
            </a:pPr>
            <a:r>
              <a:rPr lang="en-US"/>
              <a:t>Note that the moments of inertia are different for different axes of rotation (even for the same object)</a:t>
            </a: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>
            <a:off x="1081088" y="6269038"/>
            <a:ext cx="0" cy="322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85" name="Oval 5"/>
          <p:cNvSpPr>
            <a:spLocks noChangeArrowheads="1"/>
          </p:cNvSpPr>
          <p:nvPr/>
        </p:nvSpPr>
        <p:spPr bwMode="auto">
          <a:xfrm>
            <a:off x="271463" y="5662613"/>
            <a:ext cx="900112" cy="900112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1079500" y="4824413"/>
            <a:ext cx="0" cy="523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291" name="Freeform 11"/>
          <p:cNvSpPr>
            <a:spLocks/>
          </p:cNvSpPr>
          <p:nvPr/>
        </p:nvSpPr>
        <p:spPr bwMode="auto">
          <a:xfrm>
            <a:off x="800100" y="4548188"/>
            <a:ext cx="195263" cy="246062"/>
          </a:xfrm>
          <a:custGeom>
            <a:avLst/>
            <a:gdLst/>
            <a:ahLst/>
            <a:cxnLst>
              <a:cxn ang="0">
                <a:pos x="106" y="7"/>
              </a:cxn>
              <a:cxn ang="0">
                <a:pos x="30" y="7"/>
              </a:cxn>
              <a:cxn ang="0">
                <a:pos x="4" y="52"/>
              </a:cxn>
              <a:cxn ang="0">
                <a:pos x="55" y="140"/>
              </a:cxn>
              <a:cxn ang="0">
                <a:pos x="123" y="140"/>
              </a:cxn>
            </a:cxnLst>
            <a:rect l="0" t="0" r="r" b="b"/>
            <a:pathLst>
              <a:path w="123" h="155">
                <a:moveTo>
                  <a:pt x="106" y="7"/>
                </a:moveTo>
                <a:cubicBezTo>
                  <a:pt x="76" y="3"/>
                  <a:pt x="47" y="0"/>
                  <a:pt x="30" y="7"/>
                </a:cubicBezTo>
                <a:cubicBezTo>
                  <a:pt x="13" y="14"/>
                  <a:pt x="0" y="30"/>
                  <a:pt x="4" y="52"/>
                </a:cubicBezTo>
                <a:cubicBezTo>
                  <a:pt x="8" y="74"/>
                  <a:pt x="35" y="125"/>
                  <a:pt x="55" y="140"/>
                </a:cubicBezTo>
                <a:cubicBezTo>
                  <a:pt x="75" y="155"/>
                  <a:pt x="108" y="142"/>
                  <a:pt x="123" y="1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296" name="Group 16"/>
          <p:cNvGrpSpPr>
            <a:grpSpLocks/>
          </p:cNvGrpSpPr>
          <p:nvPr/>
        </p:nvGrpSpPr>
        <p:grpSpPr bwMode="auto">
          <a:xfrm>
            <a:off x="6524625" y="4716463"/>
            <a:ext cx="1663700" cy="1857375"/>
            <a:chOff x="2489" y="2929"/>
            <a:chExt cx="1048" cy="1170"/>
          </a:xfrm>
        </p:grpSpPr>
        <p:sp>
          <p:nvSpPr>
            <p:cNvPr id="225294" name="Line 14"/>
            <p:cNvSpPr>
              <a:spLocks noChangeShapeType="1"/>
            </p:cNvSpPr>
            <p:nvPr/>
          </p:nvSpPr>
          <p:spPr bwMode="auto">
            <a:xfrm flipH="1">
              <a:off x="3334" y="2929"/>
              <a:ext cx="203" cy="2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292" name="Oval 12"/>
            <p:cNvSpPr>
              <a:spLocks noChangeArrowheads="1"/>
            </p:cNvSpPr>
            <p:nvPr/>
          </p:nvSpPr>
          <p:spPr bwMode="auto">
            <a:xfrm>
              <a:off x="2571" y="3357"/>
              <a:ext cx="567" cy="567"/>
            </a:xfrm>
            <a:prstGeom prst="ellipse">
              <a:avLst/>
            </a:prstGeom>
            <a:solidFill>
              <a:schemeClr val="accent1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5293" name="Line 13"/>
            <p:cNvSpPr>
              <a:spLocks noChangeShapeType="1"/>
            </p:cNvSpPr>
            <p:nvPr/>
          </p:nvSpPr>
          <p:spPr bwMode="auto">
            <a:xfrm flipH="1">
              <a:off x="2611" y="3722"/>
              <a:ext cx="203" cy="2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295" name="Freeform 15"/>
            <p:cNvSpPr>
              <a:spLocks/>
            </p:cNvSpPr>
            <p:nvPr/>
          </p:nvSpPr>
          <p:spPr bwMode="auto">
            <a:xfrm>
              <a:off x="2489" y="3876"/>
              <a:ext cx="98" cy="223"/>
            </a:xfrm>
            <a:custGeom>
              <a:avLst/>
              <a:gdLst/>
              <a:ahLst/>
              <a:cxnLst>
                <a:cxn ang="0">
                  <a:pos x="106" y="7"/>
                </a:cxn>
                <a:cxn ang="0">
                  <a:pos x="30" y="7"/>
                </a:cxn>
                <a:cxn ang="0">
                  <a:pos x="4" y="52"/>
                </a:cxn>
                <a:cxn ang="0">
                  <a:pos x="55" y="140"/>
                </a:cxn>
                <a:cxn ang="0">
                  <a:pos x="123" y="140"/>
                </a:cxn>
              </a:cxnLst>
              <a:rect l="0" t="0" r="r" b="b"/>
              <a:pathLst>
                <a:path w="123" h="155">
                  <a:moveTo>
                    <a:pt x="106" y="7"/>
                  </a:moveTo>
                  <a:cubicBezTo>
                    <a:pt x="76" y="3"/>
                    <a:pt x="47" y="0"/>
                    <a:pt x="30" y="7"/>
                  </a:cubicBezTo>
                  <a:cubicBezTo>
                    <a:pt x="13" y="14"/>
                    <a:pt x="0" y="30"/>
                    <a:pt x="4" y="52"/>
                  </a:cubicBezTo>
                  <a:cubicBezTo>
                    <a:pt x="8" y="74"/>
                    <a:pt x="35" y="125"/>
                    <a:pt x="55" y="140"/>
                  </a:cubicBezTo>
                  <a:cubicBezTo>
                    <a:pt x="75" y="155"/>
                    <a:pt x="108" y="142"/>
                    <a:pt x="123" y="14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298" name="Object 18"/>
          <p:cNvGraphicFramePr>
            <a:graphicFrameLocks noChangeAspect="1"/>
          </p:cNvGraphicFramePr>
          <p:nvPr/>
        </p:nvGraphicFramePr>
        <p:xfrm>
          <a:off x="1498600" y="6021388"/>
          <a:ext cx="12985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2" name="Equation" r:id="rId5" imgW="672840" imgH="393480" progId="Equation.3">
                  <p:embed/>
                </p:oleObj>
              </mc:Choice>
              <mc:Fallback>
                <p:oleObj name="Equation" r:id="rId5" imgW="67284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6021388"/>
                        <a:ext cx="1298575" cy="7604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9" name="Object 19"/>
          <p:cNvGraphicFramePr>
            <a:graphicFrameLocks noChangeAspect="1"/>
          </p:cNvGraphicFramePr>
          <p:nvPr/>
        </p:nvGraphicFramePr>
        <p:xfrm>
          <a:off x="7721600" y="5867400"/>
          <a:ext cx="12017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3" name="Equation" r:id="rId7" imgW="622080" imgH="393480" progId="Equation.3">
                  <p:embed/>
                </p:oleObj>
              </mc:Choice>
              <mc:Fallback>
                <p:oleObj name="Equation" r:id="rId7" imgW="6220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5867400"/>
                        <a:ext cx="1201738" cy="7604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07" name="Group 27"/>
          <p:cNvGrpSpPr>
            <a:grpSpLocks/>
          </p:cNvGrpSpPr>
          <p:nvPr/>
        </p:nvGrpSpPr>
        <p:grpSpPr bwMode="auto">
          <a:xfrm>
            <a:off x="4100513" y="4621213"/>
            <a:ext cx="900112" cy="2097087"/>
            <a:chOff x="2495" y="2911"/>
            <a:chExt cx="567" cy="1321"/>
          </a:xfrm>
        </p:grpSpPr>
        <p:sp>
          <p:nvSpPr>
            <p:cNvPr id="225303" name="Oval 23"/>
            <p:cNvSpPr>
              <a:spLocks noChangeArrowheads="1"/>
            </p:cNvSpPr>
            <p:nvPr/>
          </p:nvSpPr>
          <p:spPr bwMode="auto">
            <a:xfrm>
              <a:off x="2495" y="3486"/>
              <a:ext cx="567" cy="567"/>
            </a:xfrm>
            <a:prstGeom prst="ellipse">
              <a:avLst/>
            </a:prstGeom>
            <a:solidFill>
              <a:schemeClr val="accent1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5304" name="Line 24"/>
            <p:cNvSpPr>
              <a:spLocks noChangeShapeType="1"/>
            </p:cNvSpPr>
            <p:nvPr/>
          </p:nvSpPr>
          <p:spPr bwMode="auto">
            <a:xfrm>
              <a:off x="2758" y="3090"/>
              <a:ext cx="0" cy="1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05" name="Freeform 25"/>
            <p:cNvSpPr>
              <a:spLocks/>
            </p:cNvSpPr>
            <p:nvPr/>
          </p:nvSpPr>
          <p:spPr bwMode="auto">
            <a:xfrm>
              <a:off x="2634" y="2911"/>
              <a:ext cx="123" cy="155"/>
            </a:xfrm>
            <a:custGeom>
              <a:avLst/>
              <a:gdLst/>
              <a:ahLst/>
              <a:cxnLst>
                <a:cxn ang="0">
                  <a:pos x="106" y="7"/>
                </a:cxn>
                <a:cxn ang="0">
                  <a:pos x="30" y="7"/>
                </a:cxn>
                <a:cxn ang="0">
                  <a:pos x="4" y="52"/>
                </a:cxn>
                <a:cxn ang="0">
                  <a:pos x="55" y="140"/>
                </a:cxn>
                <a:cxn ang="0">
                  <a:pos x="123" y="140"/>
                </a:cxn>
              </a:cxnLst>
              <a:rect l="0" t="0" r="r" b="b"/>
              <a:pathLst>
                <a:path w="123" h="155">
                  <a:moveTo>
                    <a:pt x="106" y="7"/>
                  </a:moveTo>
                  <a:cubicBezTo>
                    <a:pt x="76" y="3"/>
                    <a:pt x="47" y="0"/>
                    <a:pt x="30" y="7"/>
                  </a:cubicBezTo>
                  <a:cubicBezTo>
                    <a:pt x="13" y="14"/>
                    <a:pt x="0" y="30"/>
                    <a:pt x="4" y="52"/>
                  </a:cubicBezTo>
                  <a:cubicBezTo>
                    <a:pt x="8" y="74"/>
                    <a:pt x="35" y="125"/>
                    <a:pt x="55" y="140"/>
                  </a:cubicBezTo>
                  <a:cubicBezTo>
                    <a:pt x="75" y="155"/>
                    <a:pt x="108" y="142"/>
                    <a:pt x="123" y="14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306" name="Object 26"/>
          <p:cNvGraphicFramePr>
            <a:graphicFrameLocks noChangeAspect="1"/>
          </p:cNvGraphicFramePr>
          <p:nvPr/>
        </p:nvGraphicFramePr>
        <p:xfrm>
          <a:off x="3000375" y="4794250"/>
          <a:ext cx="11509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4" name="Equation" r:id="rId9" imgW="596880" imgH="393480" progId="Equation.3">
                  <p:embed/>
                </p:oleObj>
              </mc:Choice>
              <mc:Fallback>
                <p:oleObj name="Equation" r:id="rId9" imgW="5968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794250"/>
                        <a:ext cx="1150938" cy="7604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SET10_02"/>
          <p:cNvPicPr>
            <a:picLocks noChangeAspect="1" noChangeArrowheads="1"/>
          </p:cNvPicPr>
          <p:nvPr/>
        </p:nvPicPr>
        <p:blipFill>
          <a:blip r:embed="rId2" cstate="print">
            <a:lum bright="-30000" contrast="36000"/>
          </a:blip>
          <a:srcRect l="9259" t="9921" r="9612" b="7057"/>
          <a:stretch>
            <a:fillRect/>
          </a:stretch>
        </p:blipFill>
        <p:spPr bwMode="auto">
          <a:xfrm>
            <a:off x="544513" y="677863"/>
            <a:ext cx="7926387" cy="6084887"/>
          </a:xfrm>
          <a:prstGeom prst="rect">
            <a:avLst/>
          </a:prstGeom>
          <a:noFill/>
        </p:spPr>
      </p:pic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531813" y="63500"/>
            <a:ext cx="5313362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Moment of inertia for some objects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6958013" y="127000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Page </a:t>
            </a:r>
            <a:r>
              <a:rPr lang="en-US" dirty="0" smtClean="0"/>
              <a:t>287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3" name="Picture 3" descr="Earthbi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4695825" y="0"/>
            <a:ext cx="4448175" cy="4408488"/>
          </a:xfrm>
          <a:prstGeom prst="rect">
            <a:avLst/>
          </a:prstGeom>
          <a:noFill/>
        </p:spPr>
      </p:pic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87325" y="4560888"/>
            <a:ext cx="86566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b="1"/>
              <a:t>Rotational energy earth.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The earth has a mass  M = 6.0×</a:t>
            </a:r>
            <a:r>
              <a:rPr lang="en-US" sz="2000">
                <a:cs typeface="Times New Roman" pitchFamily="18" charset="0"/>
              </a:rPr>
              <a:t>10</a:t>
            </a:r>
            <a:r>
              <a:rPr lang="en-US" sz="2000" baseline="30000"/>
              <a:t>24</a:t>
            </a:r>
            <a:r>
              <a:rPr lang="en-US" sz="2000"/>
              <a:t> kg and a radius of R = 6.4</a:t>
            </a:r>
            <a:r>
              <a:rPr lang="en-US" sz="2000">
                <a:cs typeface="Times New Roman" pitchFamily="18" charset="0"/>
              </a:rPr>
              <a:t>×10</a:t>
            </a:r>
            <a:r>
              <a:rPr lang="en-US" sz="2000" baseline="30000">
                <a:cs typeface="Times New Roman" pitchFamily="18" charset="0"/>
              </a:rPr>
              <a:t>6</a:t>
            </a:r>
            <a:r>
              <a:rPr lang="en-US" sz="2000"/>
              <a:t> m.  Its distance from the sun is d = 1.5×10</a:t>
            </a:r>
            <a:r>
              <a:rPr lang="en-US" sz="2000" baseline="30000"/>
              <a:t>11</a:t>
            </a:r>
            <a:r>
              <a:rPr lang="en-US" sz="2000"/>
              <a:t> m What is the rotational kinetic energy of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/>
              <a:t>its motion around the sun?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/>
              <a:t>its rotation about its own axis?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273050" y="1997075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10.4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242888" y="254000"/>
            <a:ext cx="1874837" cy="8318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Parallel axis theorem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2566988" y="284163"/>
            <a:ext cx="6081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sz="2000">
                <a:sym typeface="Wingdings" pitchFamily="2" charset="2"/>
              </a:rPr>
              <a:t>  </a:t>
            </a:r>
            <a:r>
              <a:rPr lang="en-US" sz="2000"/>
              <a:t>Rotational inertia for a rotation about an axis that is parallel to an axis through the center of mass</a:t>
            </a: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2486025" y="1604963"/>
            <a:ext cx="0" cy="3732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1190625" y="2198688"/>
            <a:ext cx="2606675" cy="260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0" name="Arc 8"/>
          <p:cNvSpPr>
            <a:spLocks/>
          </p:cNvSpPr>
          <p:nvPr/>
        </p:nvSpPr>
        <p:spPr bwMode="auto">
          <a:xfrm flipV="1">
            <a:off x="2244725" y="1685925"/>
            <a:ext cx="485775" cy="3127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23 w 43200"/>
              <a:gd name="T1" fmla="*/ 27846 h 27846"/>
              <a:gd name="T2" fmla="*/ 43200 w 43200"/>
              <a:gd name="T3" fmla="*/ 21600 h 27846"/>
              <a:gd name="T4" fmla="*/ 21600 w 43200"/>
              <a:gd name="T5" fmla="*/ 21600 h 27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846" fill="none" extrusionOk="0">
                <a:moveTo>
                  <a:pt x="922" y="27846"/>
                </a:moveTo>
                <a:cubicBezTo>
                  <a:pt x="310" y="25820"/>
                  <a:pt x="0" y="2371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7846" stroke="0" extrusionOk="0">
                <a:moveTo>
                  <a:pt x="922" y="27846"/>
                </a:moveTo>
                <a:cubicBezTo>
                  <a:pt x="310" y="25820"/>
                  <a:pt x="0" y="2371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7102475" y="1755775"/>
            <a:ext cx="0" cy="34909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2" name="Oval 10"/>
          <p:cNvSpPr>
            <a:spLocks noChangeArrowheads="1"/>
          </p:cNvSpPr>
          <p:nvPr/>
        </p:nvSpPr>
        <p:spPr bwMode="auto">
          <a:xfrm>
            <a:off x="5092700" y="2305050"/>
            <a:ext cx="2606675" cy="260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3" name="Arc 11"/>
          <p:cNvSpPr>
            <a:spLocks/>
          </p:cNvSpPr>
          <p:nvPr/>
        </p:nvSpPr>
        <p:spPr bwMode="auto">
          <a:xfrm flipV="1">
            <a:off x="6861175" y="1792288"/>
            <a:ext cx="485775" cy="3127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923 w 43200"/>
              <a:gd name="T1" fmla="*/ 27846 h 27846"/>
              <a:gd name="T2" fmla="*/ 43200 w 43200"/>
              <a:gd name="T3" fmla="*/ 21600 h 27846"/>
              <a:gd name="T4" fmla="*/ 21600 w 43200"/>
              <a:gd name="T5" fmla="*/ 21600 h 27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846" fill="none" extrusionOk="0">
                <a:moveTo>
                  <a:pt x="922" y="27846"/>
                </a:moveTo>
                <a:cubicBezTo>
                  <a:pt x="310" y="25820"/>
                  <a:pt x="0" y="2371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7846" stroke="0" extrusionOk="0">
                <a:moveTo>
                  <a:pt x="922" y="27846"/>
                </a:moveTo>
                <a:cubicBezTo>
                  <a:pt x="310" y="25820"/>
                  <a:pt x="0" y="2371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6402388" y="2122488"/>
            <a:ext cx="0" cy="300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6388100" y="34782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7104063" y="2516188"/>
            <a:ext cx="0" cy="2163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6418263" y="30734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Unicode MS" pitchFamily="34" charset="-128"/>
              </a:rPr>
              <a:t>h</a:t>
            </a:r>
          </a:p>
        </p:txBody>
      </p:sp>
      <p:graphicFrame>
        <p:nvGraphicFramePr>
          <p:cNvPr id="243728" name="Object 16"/>
          <p:cNvGraphicFramePr>
            <a:graphicFrameLocks noChangeAspect="1"/>
          </p:cNvGraphicFramePr>
          <p:nvPr/>
        </p:nvGraphicFramePr>
        <p:xfrm>
          <a:off x="4554538" y="1308100"/>
          <a:ext cx="18684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2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1308100"/>
                        <a:ext cx="1868487" cy="50006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9" name="Object 17"/>
          <p:cNvGraphicFramePr>
            <a:graphicFrameLocks noChangeAspect="1"/>
          </p:cNvGraphicFramePr>
          <p:nvPr/>
        </p:nvGraphicFramePr>
        <p:xfrm>
          <a:off x="1444625" y="1476375"/>
          <a:ext cx="552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3" name="Equation" r:id="rId5" imgW="266400" imgH="241200" progId="Equation.3">
                  <p:embed/>
                </p:oleObj>
              </mc:Choice>
              <mc:Fallback>
                <p:oleObj name="Equation" r:id="rId5" imgW="266400" imgH="241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1476375"/>
                        <a:ext cx="552450" cy="50006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173038" y="6057900"/>
            <a:ext cx="8428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What is the rotational energy of a sphere (mass m = 1 kg, radius R = 1m) that is rotating about an axis 0.5 away from the center with </a:t>
            </a:r>
            <a:r>
              <a:rPr lang="en-US" sz="2000">
                <a:latin typeface="Symbol" pitchFamily="18" charset="2"/>
              </a:rPr>
              <a:t>w</a:t>
            </a:r>
            <a:r>
              <a:rPr lang="en-US" sz="2000"/>
              <a:t> = 2 rad/sec?</a:t>
            </a:r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158750" y="5629275"/>
            <a:ext cx="2943225" cy="406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Blackboard example 10.5</a:t>
            </a:r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>
            <a:off x="0" y="5494338"/>
            <a:ext cx="9144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1026" descr="SE10_01"/>
          <p:cNvPicPr>
            <a:picLocks noChangeAspect="1" noChangeArrowheads="1"/>
          </p:cNvPicPr>
          <p:nvPr/>
        </p:nvPicPr>
        <p:blipFill>
          <a:blip r:embed="rId3" cstate="print">
            <a:lum bright="-30000" contrast="42000"/>
          </a:blip>
          <a:srcRect l="19867" t="9921" r="20200" b="6615"/>
          <a:stretch>
            <a:fillRect/>
          </a:stretch>
        </p:blipFill>
        <p:spPr bwMode="auto">
          <a:xfrm>
            <a:off x="4921250" y="176213"/>
            <a:ext cx="3717925" cy="3884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7635" name="Text Box 1027"/>
          <p:cNvSpPr txBox="1">
            <a:spLocks noChangeArrowheads="1"/>
          </p:cNvSpPr>
          <p:nvPr/>
        </p:nvSpPr>
        <p:spPr bwMode="auto">
          <a:xfrm>
            <a:off x="4756150" y="4210050"/>
            <a:ext cx="424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Planar, rigid object rotating about origin O.</a:t>
            </a:r>
          </a:p>
        </p:txBody>
      </p:sp>
      <p:sp>
        <p:nvSpPr>
          <p:cNvPr id="197636" name="Text Box 1028"/>
          <p:cNvSpPr txBox="1">
            <a:spLocks noChangeArrowheads="1"/>
          </p:cNvSpPr>
          <p:nvPr/>
        </p:nvSpPr>
        <p:spPr bwMode="auto">
          <a:xfrm>
            <a:off x="201613" y="130175"/>
            <a:ext cx="36576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Rotational motion</a:t>
            </a:r>
          </a:p>
        </p:txBody>
      </p:sp>
      <p:sp>
        <p:nvSpPr>
          <p:cNvPr id="197637" name="Text Box 1029"/>
          <p:cNvSpPr txBox="1">
            <a:spLocks noChangeArrowheads="1"/>
          </p:cNvSpPr>
          <p:nvPr/>
        </p:nvSpPr>
        <p:spPr bwMode="auto">
          <a:xfrm>
            <a:off x="114300" y="1209675"/>
            <a:ext cx="3348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 dirty="0"/>
              <a:t>Look at one point P:</a:t>
            </a:r>
          </a:p>
        </p:txBody>
      </p:sp>
      <p:graphicFrame>
        <p:nvGraphicFramePr>
          <p:cNvPr id="197638" name="Object 1030"/>
          <p:cNvGraphicFramePr>
            <a:graphicFrameLocks noChangeAspect="1"/>
          </p:cNvGraphicFramePr>
          <p:nvPr/>
        </p:nvGraphicFramePr>
        <p:xfrm>
          <a:off x="2586038" y="2008188"/>
          <a:ext cx="15811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6" name="Equation" r:id="rId4" imgW="495000" imgH="177480" progId="Equation.3">
                  <p:embed/>
                </p:oleObj>
              </mc:Choice>
              <mc:Fallback>
                <p:oleObj name="Equation" r:id="rId4" imgW="495000" imgH="177480" progId="Equation.3">
                  <p:embed/>
                  <p:pic>
                    <p:nvPicPr>
                      <p:cNvPr id="0" name="Picture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2008188"/>
                        <a:ext cx="1581150" cy="566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9" name="Text Box 1031"/>
          <p:cNvSpPr txBox="1">
            <a:spLocks noChangeArrowheads="1"/>
          </p:cNvSpPr>
          <p:nvPr/>
        </p:nvSpPr>
        <p:spPr bwMode="auto">
          <a:xfrm>
            <a:off x="496888" y="2057400"/>
            <a:ext cx="2233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Arc length s:</a:t>
            </a:r>
          </a:p>
        </p:txBody>
      </p:sp>
      <p:sp>
        <p:nvSpPr>
          <p:cNvPr id="197640" name="Text Box 1032"/>
          <p:cNvSpPr txBox="1">
            <a:spLocks noChangeArrowheads="1"/>
          </p:cNvSpPr>
          <p:nvPr/>
        </p:nvSpPr>
        <p:spPr bwMode="auto">
          <a:xfrm>
            <a:off x="114299" y="2848000"/>
            <a:ext cx="37449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 dirty="0" smtClean="0"/>
              <a:t>Thus the angle (angular position) is:</a:t>
            </a:r>
            <a:endParaRPr lang="en-US" sz="2800" u="sng" dirty="0"/>
          </a:p>
        </p:txBody>
      </p:sp>
      <p:graphicFrame>
        <p:nvGraphicFramePr>
          <p:cNvPr id="197641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593394"/>
              </p:ext>
            </p:extLst>
          </p:nvPr>
        </p:nvGraphicFramePr>
        <p:xfrm>
          <a:off x="2498725" y="3489299"/>
          <a:ext cx="9636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7" name="Equation" r:id="rId6" imgW="380880" imgH="393480" progId="Equation.DSMT4">
                  <p:embed/>
                </p:oleObj>
              </mc:Choice>
              <mc:Fallback>
                <p:oleObj name="Equation" r:id="rId6" imgW="380880" imgH="393480" progId="Equation.DSMT4">
                  <p:embed/>
                  <p:pic>
                    <p:nvPicPr>
                      <p:cNvPr id="0" name="Picture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3489299"/>
                        <a:ext cx="963613" cy="993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5" name="Line 1037"/>
          <p:cNvSpPr>
            <a:spLocks noChangeShapeType="1"/>
          </p:cNvSpPr>
          <p:nvPr/>
        </p:nvSpPr>
        <p:spPr bwMode="auto">
          <a:xfrm>
            <a:off x="233363" y="4781550"/>
            <a:ext cx="8686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6" name="Text Box 1038"/>
          <p:cNvSpPr txBox="1">
            <a:spLocks noChangeArrowheads="1"/>
          </p:cNvSpPr>
          <p:nvPr/>
        </p:nvSpPr>
        <p:spPr bwMode="auto">
          <a:xfrm>
            <a:off x="244475" y="5043488"/>
            <a:ext cx="5231651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Symbol" pitchFamily="18" charset="2"/>
              </a:rPr>
              <a:t>q</a:t>
            </a:r>
            <a:r>
              <a:rPr lang="en-US" sz="1800" dirty="0"/>
              <a:t> is measured in degrees or radians </a:t>
            </a:r>
            <a:r>
              <a:rPr lang="en-US" sz="1800" dirty="0" smtClean="0"/>
              <a:t>(SI unit: radian)</a:t>
            </a: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/>
              <a:t>Full circle has an angle of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 radians.  </a:t>
            </a:r>
          </a:p>
          <a:p>
            <a:pPr algn="l">
              <a:spcBef>
                <a:spcPct val="50000"/>
              </a:spcBef>
            </a:pPr>
            <a:r>
              <a:rPr lang="en-US" sz="1800" dirty="0"/>
              <a:t>Thus, one radian is 360</a:t>
            </a:r>
            <a:r>
              <a:rPr lang="en-US" sz="1800" dirty="0">
                <a:cs typeface="Times New Roman" pitchFamily="18" charset="0"/>
              </a:rPr>
              <a:t>°/2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p = 57.3</a:t>
            </a:r>
            <a:r>
              <a:rPr lang="en-US" sz="1800" dirty="0">
                <a:latin typeface="Symbol" pitchFamily="18" charset="2"/>
                <a:cs typeface="Times New Roman" pitchFamily="18" charset="0"/>
                <a:sym typeface="Symbol" pitchFamily="18" charset="2"/>
              </a:rPr>
              <a:t></a:t>
            </a:r>
          </a:p>
        </p:txBody>
      </p:sp>
      <p:sp>
        <p:nvSpPr>
          <p:cNvPr id="197647" name="Text Box 1039"/>
          <p:cNvSpPr txBox="1">
            <a:spLocks noChangeArrowheads="1"/>
          </p:cNvSpPr>
          <p:nvPr/>
        </p:nvSpPr>
        <p:spPr bwMode="auto">
          <a:xfrm>
            <a:off x="6332538" y="5106988"/>
            <a:ext cx="2493962" cy="158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/>
              <a:t>Radian         degrees</a:t>
            </a:r>
          </a:p>
          <a:p>
            <a:pPr>
              <a:spcBef>
                <a:spcPct val="10000"/>
              </a:spcBef>
            </a:pPr>
            <a:r>
              <a:rPr lang="en-US" sz="1800"/>
              <a:t>2</a:t>
            </a:r>
            <a:r>
              <a:rPr lang="en-US" sz="1800">
                <a:latin typeface="Symbol" pitchFamily="18" charset="2"/>
              </a:rPr>
              <a:t>p</a:t>
            </a:r>
            <a:r>
              <a:rPr lang="en-US" sz="1800"/>
              <a:t>	360</a:t>
            </a:r>
            <a:r>
              <a:rPr lang="en-US" sz="1800">
                <a:cs typeface="Times New Roman" pitchFamily="18" charset="0"/>
              </a:rPr>
              <a:t>°</a:t>
            </a:r>
          </a:p>
          <a:p>
            <a:pPr>
              <a:spcBef>
                <a:spcPct val="10000"/>
              </a:spcBef>
            </a:pPr>
            <a:r>
              <a:rPr lang="en-US" sz="1800">
                <a:latin typeface="Symbol" pitchFamily="18" charset="2"/>
              </a:rPr>
              <a:t>p</a:t>
            </a:r>
            <a:r>
              <a:rPr lang="en-US" sz="1800"/>
              <a:t>	180</a:t>
            </a:r>
            <a:r>
              <a:rPr lang="en-US" sz="1800">
                <a:cs typeface="Times New Roman" pitchFamily="18" charset="0"/>
              </a:rPr>
              <a:t>°</a:t>
            </a:r>
          </a:p>
          <a:p>
            <a:pPr>
              <a:spcBef>
                <a:spcPct val="10000"/>
              </a:spcBef>
            </a:pPr>
            <a:r>
              <a:rPr lang="en-US" sz="1800">
                <a:latin typeface="Symbol" pitchFamily="18" charset="2"/>
              </a:rPr>
              <a:t>p/2</a:t>
            </a:r>
            <a:r>
              <a:rPr lang="en-US" sz="1800"/>
              <a:t>	90</a:t>
            </a:r>
            <a:r>
              <a:rPr lang="en-US" sz="1800">
                <a:cs typeface="Times New Roman" pitchFamily="18" charset="0"/>
              </a:rPr>
              <a:t>°</a:t>
            </a:r>
          </a:p>
          <a:p>
            <a:pPr>
              <a:spcBef>
                <a:spcPct val="10000"/>
              </a:spcBef>
            </a:pPr>
            <a:r>
              <a:rPr lang="en-US" sz="1800">
                <a:cs typeface="Times New Roman" pitchFamily="18" charset="0"/>
              </a:rPr>
              <a:t>1	57.3°</a:t>
            </a:r>
          </a:p>
        </p:txBody>
      </p:sp>
      <p:sp>
        <p:nvSpPr>
          <p:cNvPr id="197649" name="Line 1041"/>
          <p:cNvSpPr>
            <a:spLocks noChangeShapeType="1"/>
          </p:cNvSpPr>
          <p:nvPr/>
        </p:nvSpPr>
        <p:spPr bwMode="auto">
          <a:xfrm>
            <a:off x="6315075" y="5451475"/>
            <a:ext cx="2509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50" name="Line 1042"/>
          <p:cNvSpPr>
            <a:spLocks noChangeShapeType="1"/>
          </p:cNvSpPr>
          <p:nvPr/>
        </p:nvSpPr>
        <p:spPr bwMode="auto">
          <a:xfrm>
            <a:off x="7593013" y="5114925"/>
            <a:ext cx="0" cy="156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565150" y="496888"/>
            <a:ext cx="8121650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/>
              <a:t>Conservation of energy (including rotational energy):</a:t>
            </a:r>
          </a:p>
        </p:txBody>
      </p:sp>
      <p:graphicFrame>
        <p:nvGraphicFramePr>
          <p:cNvPr id="233476" name="Object 4"/>
          <p:cNvGraphicFramePr>
            <a:graphicFrameLocks noChangeAspect="1"/>
          </p:cNvGraphicFramePr>
          <p:nvPr/>
        </p:nvGraphicFramePr>
        <p:xfrm>
          <a:off x="596900" y="4462463"/>
          <a:ext cx="804545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3" name="Equation" r:id="rId3" imgW="3682800" imgH="482400" progId="Equation.3">
                  <p:embed/>
                </p:oleObj>
              </mc:Choice>
              <mc:Fallback>
                <p:oleObj name="Equation" r:id="rId3" imgW="36828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462463"/>
                        <a:ext cx="8045450" cy="10525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657225" y="1860550"/>
            <a:ext cx="770572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Again: </a:t>
            </a:r>
          </a:p>
          <a:p>
            <a:pPr algn="l">
              <a:spcBef>
                <a:spcPct val="50000"/>
              </a:spcBef>
            </a:pPr>
            <a:r>
              <a:rPr lang="en-US"/>
              <a:t>If there are no non-conservative forces energy is conserved. </a:t>
            </a:r>
          </a:p>
          <a:p>
            <a:pPr algn="l">
              <a:spcBef>
                <a:spcPct val="50000"/>
              </a:spcBef>
            </a:pPr>
            <a:r>
              <a:rPr lang="en-US"/>
              <a:t>Rotational kinetic energy must be included in energy considerations!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SE10_24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27974" t="11693" r="28462" b="7057"/>
          <a:stretch>
            <a:fillRect/>
          </a:stretch>
        </p:blipFill>
        <p:spPr bwMode="auto">
          <a:xfrm>
            <a:off x="5437188" y="146050"/>
            <a:ext cx="35401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438150" y="817563"/>
            <a:ext cx="443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Connected cylinders.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221234" y="1600137"/>
            <a:ext cx="50395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Two masses m</a:t>
            </a:r>
            <a:r>
              <a:rPr lang="en-US" baseline="-25000" dirty="0"/>
              <a:t>1</a:t>
            </a:r>
            <a:r>
              <a:rPr lang="en-US" dirty="0"/>
              <a:t> (</a:t>
            </a:r>
            <a:r>
              <a:rPr lang="en-US" dirty="0" smtClean="0"/>
              <a:t>5.0 </a:t>
            </a:r>
            <a:r>
              <a:rPr lang="en-US" dirty="0"/>
              <a:t>kg) and m</a:t>
            </a:r>
            <a:r>
              <a:rPr lang="en-US" baseline="-25000" dirty="0"/>
              <a:t>2 </a:t>
            </a:r>
            <a:r>
              <a:rPr lang="en-US" dirty="0"/>
              <a:t>(10 kg) </a:t>
            </a:r>
            <a:r>
              <a:rPr lang="en-US" baseline="-25000" dirty="0"/>
              <a:t> </a:t>
            </a:r>
            <a:r>
              <a:rPr lang="en-US" dirty="0"/>
              <a:t>are hanging from a pulley of mass M (</a:t>
            </a:r>
            <a:r>
              <a:rPr lang="en-US" dirty="0" smtClean="0"/>
              <a:t>3.0 </a:t>
            </a:r>
            <a:r>
              <a:rPr lang="en-US" dirty="0"/>
              <a:t>kg) and radius R (</a:t>
            </a:r>
            <a:r>
              <a:rPr lang="en-US" dirty="0" smtClean="0"/>
              <a:t>0.10 </a:t>
            </a:r>
            <a:r>
              <a:rPr lang="en-US" dirty="0"/>
              <a:t>m), as shown. There is no slip between the rope and the pulleys.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 dirty="0"/>
              <a:t>What will happen when the masses are released?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221234" y="5323713"/>
            <a:ext cx="799007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lphaLcParenBoth" startAt="2"/>
            </a:pPr>
            <a:r>
              <a:rPr lang="en-US" dirty="0"/>
              <a:t>Find the velocity of the masses after they have fallen a distance of 0.5 m.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 startAt="2"/>
            </a:pPr>
            <a:r>
              <a:rPr lang="en-US" dirty="0"/>
              <a:t>What is the angular velocity of the pulley at that moment?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250825" y="254000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10.6</a:t>
            </a:r>
            <a:endParaRPr lang="en-US" sz="2800" dirty="0"/>
          </a:p>
        </p:txBody>
      </p:sp>
      <p:pic>
        <p:nvPicPr>
          <p:cNvPr id="7" name="Picture 2" descr="SE10_24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50247" t="52323" r="28462" b="7057"/>
          <a:stretch>
            <a:fillRect/>
          </a:stretch>
        </p:blipFill>
        <p:spPr bwMode="auto">
          <a:xfrm>
            <a:off x="7251192" y="3368842"/>
            <a:ext cx="1730142" cy="247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SE10_24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27974" t="54692" r="48339" b="834"/>
          <a:stretch>
            <a:fillRect/>
          </a:stretch>
        </p:blipFill>
        <p:spPr bwMode="auto">
          <a:xfrm>
            <a:off x="5445210" y="2679033"/>
            <a:ext cx="1924854" cy="271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SE10_24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48534" t="53447" r="34025" b="38903"/>
          <a:stretch>
            <a:fillRect/>
          </a:stretch>
        </p:blipFill>
        <p:spPr bwMode="auto">
          <a:xfrm>
            <a:off x="7114032" y="2898648"/>
            <a:ext cx="1417320" cy="4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22300" y="420688"/>
            <a:ext cx="2028825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Torque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469900" y="3846513"/>
            <a:ext cx="82153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force F is acting at an angle </a:t>
            </a:r>
            <a:r>
              <a:rPr lang="en-US">
                <a:latin typeface="Symbol" pitchFamily="18" charset="2"/>
              </a:rPr>
              <a:t>f</a:t>
            </a:r>
            <a:r>
              <a:rPr lang="en-US"/>
              <a:t> on a lever that is rotating around a pivot point. r is the distance between the pivot point and F.  </a:t>
            </a:r>
          </a:p>
          <a:p>
            <a:pPr algn="l">
              <a:spcBef>
                <a:spcPct val="50000"/>
              </a:spcBef>
            </a:pPr>
            <a:r>
              <a:rPr lang="en-US"/>
              <a:t>This force-lever pair results in a torque </a:t>
            </a:r>
            <a:r>
              <a:rPr lang="en-US">
                <a:latin typeface="Symbol" pitchFamily="18" charset="2"/>
              </a:rPr>
              <a:t>t</a:t>
            </a:r>
            <a:r>
              <a:rPr lang="en-US"/>
              <a:t> on the lever</a:t>
            </a: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3189288" y="5915025"/>
          <a:ext cx="28924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4" name="Equation" r:id="rId4" imgW="888840" imgH="203040" progId="Equation.3">
                  <p:embed/>
                </p:oleObj>
              </mc:Choice>
              <mc:Fallback>
                <p:oleObj name="Equation" r:id="rId4" imgW="888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5915025"/>
                        <a:ext cx="2892425" cy="6604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3840163" y="2890838"/>
            <a:ext cx="188912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 flipV="1">
            <a:off x="7188200" y="1184275"/>
            <a:ext cx="1038225" cy="1800225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 flipV="1">
            <a:off x="7161213" y="1196975"/>
            <a:ext cx="0" cy="1760538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7173913" y="2984500"/>
            <a:ext cx="1008062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4014788" y="2940050"/>
            <a:ext cx="3159125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5994400" y="768350"/>
          <a:ext cx="13493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5" name="Equation" r:id="rId6" imgW="520560" imgH="203040" progId="Equation.3">
                  <p:embed/>
                </p:oleObj>
              </mc:Choice>
              <mc:Fallback>
                <p:oleObj name="Equation" r:id="rId6" imgW="5205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768350"/>
                        <a:ext cx="13493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7577138" y="3022600"/>
          <a:ext cx="14144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6" name="Equation" r:id="rId8" imgW="545760" imgH="203040" progId="Equation.3">
                  <p:embed/>
                </p:oleObj>
              </mc:Choice>
              <mc:Fallback>
                <p:oleObj name="Equation" r:id="rId8" imgW="54576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022600"/>
                        <a:ext cx="1414462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1" name="Object 17"/>
          <p:cNvGraphicFramePr>
            <a:graphicFrameLocks noChangeAspect="1"/>
          </p:cNvGraphicFramePr>
          <p:nvPr/>
        </p:nvGraphicFramePr>
        <p:xfrm>
          <a:off x="7904163" y="823913"/>
          <a:ext cx="4270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7" name="Equation" r:id="rId10" imgW="164880" imgH="164880" progId="Equation.3">
                  <p:embed/>
                </p:oleObj>
              </mc:Choice>
              <mc:Fallback>
                <p:oleObj name="Equation" r:id="rId10" imgW="164880" imgH="1648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163" y="823913"/>
                        <a:ext cx="4270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4014788" y="2703513"/>
            <a:ext cx="312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5419725" y="2316163"/>
          <a:ext cx="2952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8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2316163"/>
                        <a:ext cx="295275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4" name="Oval 20"/>
          <p:cNvSpPr>
            <a:spLocks noChangeArrowheads="1"/>
          </p:cNvSpPr>
          <p:nvPr/>
        </p:nvSpPr>
        <p:spPr bwMode="auto">
          <a:xfrm>
            <a:off x="3886200" y="29400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7" name="Arc 23"/>
          <p:cNvSpPr>
            <a:spLocks/>
          </p:cNvSpPr>
          <p:nvPr/>
        </p:nvSpPr>
        <p:spPr bwMode="auto">
          <a:xfrm flipH="1">
            <a:off x="3681413" y="2784475"/>
            <a:ext cx="400050" cy="438150"/>
          </a:xfrm>
          <a:custGeom>
            <a:avLst/>
            <a:gdLst>
              <a:gd name="G0" fmla="+- 17887 0 0"/>
              <a:gd name="G1" fmla="+- 21600 0 0"/>
              <a:gd name="G2" fmla="+- 21600 0 0"/>
              <a:gd name="T0" fmla="*/ 17887 w 39487"/>
              <a:gd name="T1" fmla="*/ 0 h 43200"/>
              <a:gd name="T2" fmla="*/ 0 w 39487"/>
              <a:gd name="T3" fmla="*/ 33709 h 43200"/>
              <a:gd name="T4" fmla="*/ 17887 w 3948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87" h="43200" fill="none" extrusionOk="0">
                <a:moveTo>
                  <a:pt x="17886" y="0"/>
                </a:moveTo>
                <a:cubicBezTo>
                  <a:pt x="29816" y="0"/>
                  <a:pt x="39487" y="9670"/>
                  <a:pt x="39487" y="21600"/>
                </a:cubicBezTo>
                <a:cubicBezTo>
                  <a:pt x="39487" y="33529"/>
                  <a:pt x="29816" y="43200"/>
                  <a:pt x="17887" y="43200"/>
                </a:cubicBezTo>
                <a:cubicBezTo>
                  <a:pt x="10719" y="43200"/>
                  <a:pt x="4018" y="39644"/>
                  <a:pt x="0" y="33708"/>
                </a:cubicBezTo>
              </a:path>
              <a:path w="39487" h="43200" stroke="0" extrusionOk="0">
                <a:moveTo>
                  <a:pt x="17886" y="0"/>
                </a:moveTo>
                <a:cubicBezTo>
                  <a:pt x="29816" y="0"/>
                  <a:pt x="39487" y="9670"/>
                  <a:pt x="39487" y="21600"/>
                </a:cubicBezTo>
                <a:cubicBezTo>
                  <a:pt x="39487" y="33529"/>
                  <a:pt x="29816" y="43200"/>
                  <a:pt x="17887" y="43200"/>
                </a:cubicBezTo>
                <a:cubicBezTo>
                  <a:pt x="10719" y="43200"/>
                  <a:pt x="4018" y="39644"/>
                  <a:pt x="0" y="33708"/>
                </a:cubicBezTo>
                <a:lnTo>
                  <a:pt x="17887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3448050" y="417513"/>
            <a:ext cx="5645150" cy="318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71" name="Arc 27"/>
          <p:cNvSpPr>
            <a:spLocks/>
          </p:cNvSpPr>
          <p:nvPr/>
        </p:nvSpPr>
        <p:spPr bwMode="auto">
          <a:xfrm>
            <a:off x="7423150" y="2595563"/>
            <a:ext cx="268288" cy="3889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7467600" y="2378075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SE10_13"/>
          <p:cNvPicPr>
            <a:picLocks noChangeAspect="1" noChangeArrowheads="1"/>
          </p:cNvPicPr>
          <p:nvPr/>
        </p:nvPicPr>
        <p:blipFill>
          <a:blip r:embed="rId2" cstate="print">
            <a:lum bright="-18000" contrast="18000"/>
          </a:blip>
          <a:srcRect l="18362" t="20729" r="18871" b="17422"/>
          <a:stretch>
            <a:fillRect/>
          </a:stretch>
        </p:blipFill>
        <p:spPr bwMode="auto">
          <a:xfrm>
            <a:off x="5078049" y="96839"/>
            <a:ext cx="3975464" cy="2938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23825" y="76200"/>
            <a:ext cx="4056063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10.7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800" dirty="0" err="1" smtClean="0"/>
              <a:t>i</a:t>
            </a:r>
            <a:r>
              <a:rPr lang="en-US" sz="2800" dirty="0" smtClean="0"/>
              <a:t>-clicker</a:t>
            </a:r>
            <a:endParaRPr lang="en-US" sz="2800" dirty="0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50813" y="1330135"/>
            <a:ext cx="4796091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/>
              <a:t>Two mechanics are trying to open a rusty screw on a ship with a big </a:t>
            </a:r>
            <a:r>
              <a:rPr lang="en-US" sz="2000" dirty="0" err="1"/>
              <a:t>ol</a:t>
            </a:r>
            <a:r>
              <a:rPr lang="en-US" sz="2000" dirty="0"/>
              <a:t>’ wrench. </a:t>
            </a:r>
            <a:endParaRPr lang="en-US" sz="2000" dirty="0" smtClean="0"/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/>
              <a:t>One </a:t>
            </a:r>
            <a:r>
              <a:rPr lang="en-US" sz="2000" dirty="0"/>
              <a:t>pulls at the end of the wrench (r = 1 m) with a force F = 500 N at an angle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baseline="-25000" dirty="0">
                <a:latin typeface="Symbol" pitchFamily="18" charset="2"/>
              </a:rPr>
              <a:t>1</a:t>
            </a:r>
            <a:r>
              <a:rPr lang="en-US" sz="2000" dirty="0"/>
              <a:t> = </a:t>
            </a:r>
            <a:r>
              <a:rPr lang="en-US" sz="2000" dirty="0" smtClean="0"/>
              <a:t>80</a:t>
            </a:r>
            <a:r>
              <a:rPr lang="en-US" sz="2000" dirty="0" smtClean="0">
                <a:cs typeface="Times New Roman" pitchFamily="18" charset="0"/>
              </a:rPr>
              <a:t>°; </a:t>
            </a:r>
            <a:r>
              <a:rPr lang="en-US" sz="2000" dirty="0"/>
              <a:t>the other pulls at the middle of wrench with the same force and at an angle </a:t>
            </a:r>
            <a:r>
              <a:rPr lang="en-US" sz="2000" dirty="0">
                <a:latin typeface="Symbol" pitchFamily="18" charset="2"/>
              </a:rPr>
              <a:t>F</a:t>
            </a:r>
            <a:r>
              <a:rPr lang="en-US" sz="2000" baseline="-25000" dirty="0">
                <a:latin typeface="Symbol" pitchFamily="18" charset="2"/>
              </a:rPr>
              <a:t>2</a:t>
            </a:r>
            <a:r>
              <a:rPr lang="en-US" sz="2000" dirty="0"/>
              <a:t> = </a:t>
            </a:r>
            <a:r>
              <a:rPr lang="en-US" sz="2000" dirty="0" smtClean="0"/>
              <a:t>90</a:t>
            </a:r>
            <a:r>
              <a:rPr lang="en-US" sz="2000" dirty="0" smtClean="0">
                <a:cs typeface="Times New Roman" pitchFamily="18" charset="0"/>
              </a:rPr>
              <a:t>°.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57353" y="4642612"/>
            <a:ext cx="88677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What is the net torque the two mechanics are applying to the screw</a:t>
            </a:r>
            <a:r>
              <a:rPr lang="en-US" sz="2000" dirty="0" smtClean="0">
                <a:cs typeface="Times New Roman" pitchFamily="18" charset="0"/>
              </a:rPr>
              <a:t>?</a:t>
            </a:r>
          </a:p>
          <a:p>
            <a:pPr algn="l"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A. 742 Nm	B. 750 Nm	C. 900 Nm	D. 1040 Nm	E. 1051 Nm</a:t>
            </a: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 descr="SE10_16"/>
          <p:cNvPicPr>
            <a:picLocks noChangeAspect="1" noChangeArrowheads="1"/>
          </p:cNvPicPr>
          <p:nvPr/>
        </p:nvPicPr>
        <p:blipFill>
          <a:blip r:embed="rId3" cstate="print">
            <a:lum bright="-24000" contrast="30000"/>
          </a:blip>
          <a:srcRect l="28462" t="16536" r="29303" b="13672"/>
          <a:stretch>
            <a:fillRect/>
          </a:stretch>
        </p:blipFill>
        <p:spPr bwMode="auto">
          <a:xfrm>
            <a:off x="4926013" y="127000"/>
            <a:ext cx="4078287" cy="5056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295275" y="1571625"/>
            <a:ext cx="44259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Particle of mass </a:t>
            </a:r>
            <a:r>
              <a:rPr lang="en-US" i="1"/>
              <a:t>m</a:t>
            </a:r>
            <a:r>
              <a:rPr lang="en-US"/>
              <a:t> rotating in a circle with radius </a:t>
            </a:r>
            <a:r>
              <a:rPr lang="en-US" i="1"/>
              <a:t>r</a:t>
            </a:r>
            <a:r>
              <a:rPr lang="en-US"/>
              <a:t>.</a:t>
            </a:r>
          </a:p>
          <a:p>
            <a:pPr algn="l">
              <a:spcBef>
                <a:spcPct val="50000"/>
              </a:spcBef>
            </a:pPr>
            <a:r>
              <a:rPr lang="en-US" u="sng"/>
              <a:t>Radial force F</a:t>
            </a:r>
            <a:r>
              <a:rPr lang="en-US" u="sng" baseline="-25000"/>
              <a:t>r</a:t>
            </a:r>
            <a:r>
              <a:rPr lang="en-US"/>
              <a:t> to keep particle on circular path.</a:t>
            </a:r>
          </a:p>
          <a:p>
            <a:pPr algn="l">
              <a:spcBef>
                <a:spcPct val="50000"/>
              </a:spcBef>
            </a:pPr>
            <a:r>
              <a:rPr lang="en-US" u="sng"/>
              <a:t>Tangential force F</a:t>
            </a:r>
            <a:r>
              <a:rPr lang="en-US" u="sng" baseline="-25000"/>
              <a:t>t</a:t>
            </a:r>
            <a:r>
              <a:rPr lang="en-US"/>
              <a:t> accelerates particle along tangent.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230188" y="103188"/>
            <a:ext cx="4341812" cy="1320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/>
              <a:t>Torque </a:t>
            </a:r>
            <a:r>
              <a:rPr lang="en-US" sz="3200" dirty="0">
                <a:latin typeface="Symbol" pitchFamily="18" charset="2"/>
              </a:rPr>
              <a:t>t</a:t>
            </a:r>
            <a:r>
              <a:rPr lang="en-US" sz="3200" dirty="0"/>
              <a:t> </a:t>
            </a:r>
            <a:r>
              <a:rPr lang="en-US" sz="3200" dirty="0" smtClean="0"/>
              <a:t>and </a:t>
            </a:r>
            <a:endParaRPr lang="en-US" sz="3200" dirty="0"/>
          </a:p>
          <a:p>
            <a:pPr algn="l">
              <a:spcBef>
                <a:spcPct val="50000"/>
              </a:spcBef>
            </a:pPr>
            <a:r>
              <a:rPr lang="en-US" sz="3200" dirty="0"/>
              <a:t>angular acceleration </a:t>
            </a:r>
            <a:r>
              <a:rPr lang="en-US" sz="3200" dirty="0">
                <a:latin typeface="Symbol" pitchFamily="18" charset="2"/>
              </a:rPr>
              <a:t>a.  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1495425" y="4298950"/>
          <a:ext cx="14668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6" name="Equation" r:id="rId4" imgW="545760" imgH="228600" progId="Equation.3">
                  <p:embed/>
                </p:oleObj>
              </mc:Choice>
              <mc:Fallback>
                <p:oleObj name="Equation" r:id="rId4" imgW="5457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4298950"/>
                        <a:ext cx="1466850" cy="6127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254000" y="5402263"/>
            <a:ext cx="5661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Torque acting on particle is proportional to angular acceleration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: </a:t>
            </a:r>
          </a:p>
        </p:txBody>
      </p:sp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5902325" y="5486400"/>
          <a:ext cx="20859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7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5" y="5486400"/>
                        <a:ext cx="2085975" cy="8334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165100" y="5405438"/>
            <a:ext cx="8767763" cy="995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2575" y="4319588"/>
            <a:ext cx="8054975" cy="2487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41300" y="1949450"/>
            <a:ext cx="8659813" cy="228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403225" y="142875"/>
            <a:ext cx="7477125" cy="16811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50838" y="4289425"/>
            <a:ext cx="4679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Work in rotational motion: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806450" y="623888"/>
            <a:ext cx="3522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Definition of work: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76238" y="206375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Work in linear motion:</a:t>
            </a:r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4549775" y="346075"/>
          <a:ext cx="20478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3" name="Equation" r:id="rId3" imgW="761760" imgH="457200" progId="Equation.3">
                  <p:embed/>
                </p:oleObj>
              </mc:Choice>
              <mc:Fallback>
                <p:oleObj name="Equation" r:id="rId3" imgW="7617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346075"/>
                        <a:ext cx="2047875" cy="12255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571500" y="2673350"/>
          <a:ext cx="37211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4" name="Equation" r:id="rId5" imgW="1384200" imgH="482400" progId="Equation.3">
                  <p:embed/>
                </p:oleObj>
              </mc:Choice>
              <mc:Fallback>
                <p:oleObj name="Equation" r:id="rId5" imgW="138420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673350"/>
                        <a:ext cx="3721100" cy="12938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4625975" y="2714625"/>
            <a:ext cx="3805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Component of force F along displacement s. Angle </a:t>
            </a:r>
            <a:r>
              <a:rPr lang="en-US">
                <a:latin typeface="Symbol" pitchFamily="18" charset="2"/>
              </a:rPr>
              <a:t>g</a:t>
            </a:r>
            <a:r>
              <a:rPr lang="en-US"/>
              <a:t> between F and s.</a:t>
            </a:r>
          </a:p>
        </p:txBody>
      </p:sp>
      <p:graphicFrame>
        <p:nvGraphicFramePr>
          <p:cNvPr id="234504" name="Object 8"/>
          <p:cNvGraphicFramePr>
            <a:graphicFrameLocks noChangeAspect="1"/>
          </p:cNvGraphicFramePr>
          <p:nvPr/>
        </p:nvGraphicFramePr>
        <p:xfrm>
          <a:off x="806450" y="4918075"/>
          <a:ext cx="2049463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5" name="Equation" r:id="rId7" imgW="761760" imgH="672840" progId="Equation.3">
                  <p:embed/>
                </p:oleObj>
              </mc:Choice>
              <mc:Fallback>
                <p:oleObj name="Equation" r:id="rId7" imgW="761760" imgH="6728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918075"/>
                        <a:ext cx="2049463" cy="18049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4038600" y="5194300"/>
            <a:ext cx="3805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Torque </a:t>
            </a:r>
            <a:r>
              <a:rPr lang="en-US">
                <a:latin typeface="Symbol" pitchFamily="18" charset="2"/>
              </a:rPr>
              <a:t>t</a:t>
            </a:r>
            <a:r>
              <a:rPr lang="en-US"/>
              <a:t> and angular displacement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114300" y="114300"/>
            <a:ext cx="4022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/>
              <a:t>Linear motion with </a:t>
            </a:r>
            <a:r>
              <a:rPr lang="en-US" b="1" u="sng"/>
              <a:t>constant</a:t>
            </a:r>
            <a:r>
              <a:rPr lang="en-US" b="1"/>
              <a:t> linear acceleration, a.</a:t>
            </a:r>
          </a:p>
        </p:txBody>
      </p:sp>
      <p:graphicFrame>
        <p:nvGraphicFramePr>
          <p:cNvPr id="236547" name="Object 3"/>
          <p:cNvGraphicFramePr>
            <a:graphicFrameLocks noChangeAspect="1"/>
          </p:cNvGraphicFramePr>
          <p:nvPr/>
        </p:nvGraphicFramePr>
        <p:xfrm>
          <a:off x="249238" y="1870075"/>
          <a:ext cx="20288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6" name="Equation" r:id="rId3" imgW="838080" imgH="241200" progId="Equation.3">
                  <p:embed/>
                </p:oleObj>
              </mc:Choice>
              <mc:Fallback>
                <p:oleObj name="Equation" r:id="rId3" imgW="838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870075"/>
                        <a:ext cx="2028825" cy="5842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8" name="Object 4"/>
          <p:cNvGraphicFramePr>
            <a:graphicFrameLocks noChangeAspect="1"/>
          </p:cNvGraphicFramePr>
          <p:nvPr/>
        </p:nvGraphicFramePr>
        <p:xfrm>
          <a:off x="249238" y="4318000"/>
          <a:ext cx="31353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7" name="Equation" r:id="rId5" imgW="1295280" imgH="393480" progId="Equation.3">
                  <p:embed/>
                </p:oleObj>
              </mc:Choice>
              <mc:Fallback>
                <p:oleObj name="Equation" r:id="rId5" imgW="1295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4318000"/>
                        <a:ext cx="3135312" cy="9540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9" name="Object 5"/>
          <p:cNvGraphicFramePr>
            <a:graphicFrameLocks noChangeAspect="1"/>
          </p:cNvGraphicFramePr>
          <p:nvPr/>
        </p:nvGraphicFramePr>
        <p:xfrm>
          <a:off x="249238" y="5895975"/>
          <a:ext cx="36274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8" name="Equation" r:id="rId7" imgW="1498320" imgH="266400" progId="Equation.3">
                  <p:embed/>
                </p:oleObj>
              </mc:Choice>
              <mc:Fallback>
                <p:oleObj name="Equation" r:id="rId7" imgW="149832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5895975"/>
                        <a:ext cx="3627437" cy="6445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249238" y="3078163"/>
          <a:ext cx="31956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9" name="Equation" r:id="rId9" imgW="1320480" imgH="253800" progId="Equation.3">
                  <p:embed/>
                </p:oleObj>
              </mc:Choice>
              <mc:Fallback>
                <p:oleObj name="Equation" r:id="rId9" imgW="13204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3078163"/>
                        <a:ext cx="3195637" cy="615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4464050" y="200025"/>
            <a:ext cx="439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/>
              <a:t>Rotational motion with </a:t>
            </a:r>
            <a:r>
              <a:rPr lang="en-US" b="1" u="sng"/>
              <a:t>constant</a:t>
            </a:r>
            <a:r>
              <a:rPr lang="en-US" b="1"/>
              <a:t> rotational acceleration, </a:t>
            </a:r>
            <a:r>
              <a:rPr lang="en-US" b="1">
                <a:latin typeface="Symbol" pitchFamily="18" charset="2"/>
              </a:rPr>
              <a:t>a.</a:t>
            </a:r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>
            <a:off x="4262438" y="88900"/>
            <a:ext cx="0" cy="66563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>
            <a:off x="265113" y="1217613"/>
            <a:ext cx="87137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6554" name="Object 10"/>
          <p:cNvGraphicFramePr>
            <a:graphicFrameLocks noChangeAspect="1"/>
          </p:cNvGraphicFramePr>
          <p:nvPr/>
        </p:nvGraphicFramePr>
        <p:xfrm>
          <a:off x="5103813" y="1870075"/>
          <a:ext cx="19351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0" name="Equation" r:id="rId11" imgW="799920" imgH="241200" progId="Equation.3">
                  <p:embed/>
                </p:oleObj>
              </mc:Choice>
              <mc:Fallback>
                <p:oleObj name="Equation" r:id="rId11" imgW="79992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1870075"/>
                        <a:ext cx="1935162" cy="5842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5" name="Object 11"/>
          <p:cNvGraphicFramePr>
            <a:graphicFrameLocks noChangeAspect="1"/>
          </p:cNvGraphicFramePr>
          <p:nvPr/>
        </p:nvGraphicFramePr>
        <p:xfrm>
          <a:off x="5103813" y="4318000"/>
          <a:ext cx="29813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1" name="Equation" r:id="rId13" imgW="1231560" imgH="393480" progId="Equation.3">
                  <p:embed/>
                </p:oleObj>
              </mc:Choice>
              <mc:Fallback>
                <p:oleObj name="Equation" r:id="rId13" imgW="12315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318000"/>
                        <a:ext cx="2981325" cy="9540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6" name="Object 12"/>
          <p:cNvGraphicFramePr>
            <a:graphicFrameLocks noChangeAspect="1"/>
          </p:cNvGraphicFramePr>
          <p:nvPr/>
        </p:nvGraphicFramePr>
        <p:xfrm>
          <a:off x="5103813" y="5895975"/>
          <a:ext cx="35353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2" name="Equation" r:id="rId15" imgW="1460160" imgH="266400" progId="Equation.3">
                  <p:embed/>
                </p:oleObj>
              </mc:Choice>
              <mc:Fallback>
                <p:oleObj name="Equation" r:id="rId15" imgW="1460160" imgH="266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5895975"/>
                        <a:ext cx="3535362" cy="6445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7" name="Object 13"/>
          <p:cNvGraphicFramePr>
            <a:graphicFrameLocks noChangeAspect="1"/>
          </p:cNvGraphicFramePr>
          <p:nvPr/>
        </p:nvGraphicFramePr>
        <p:xfrm>
          <a:off x="5103813" y="3078163"/>
          <a:ext cx="31956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3" name="Equation" r:id="rId17" imgW="1320480" imgH="253800" progId="Equation.3">
                  <p:embed/>
                </p:oleObj>
              </mc:Choice>
              <mc:Fallback>
                <p:oleObj name="Equation" r:id="rId17" imgW="132048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3078163"/>
                        <a:ext cx="3195637" cy="615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1628775" y="115888"/>
            <a:ext cx="562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Summary: Angular and linear quantities</a:t>
            </a:r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/>
        </p:nvGraphicFramePr>
        <p:xfrm>
          <a:off x="7077075" y="1495425"/>
          <a:ext cx="18145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6" name="Equation" r:id="rId3" imgW="825480" imgH="393480" progId="Equation.3">
                  <p:embed/>
                </p:oleObj>
              </mc:Choice>
              <mc:Fallback>
                <p:oleObj name="Equation" r:id="rId3" imgW="8254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1495425"/>
                        <a:ext cx="1814513" cy="8667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28" name="Object 4"/>
          <p:cNvGraphicFramePr>
            <a:graphicFrameLocks noChangeAspect="1"/>
          </p:cNvGraphicFramePr>
          <p:nvPr/>
        </p:nvGraphicFramePr>
        <p:xfrm>
          <a:off x="7072313" y="2751138"/>
          <a:ext cx="17002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7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2751138"/>
                        <a:ext cx="1700212" cy="6604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4316413" y="685800"/>
            <a:ext cx="0" cy="5715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4519613" y="1700213"/>
            <a:ext cx="246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Kinetic Energy: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4519613" y="2852738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Torque:</a:t>
            </a:r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1069975" y="722313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/>
              <a:t>Linear motion</a:t>
            </a: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4464050" y="847725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/>
              <a:t>Rotational motion</a:t>
            </a:r>
            <a:endParaRPr lang="en-US" b="1">
              <a:latin typeface="Symbol" pitchFamily="18" charset="2"/>
            </a:endParaRPr>
          </a:p>
        </p:txBody>
      </p:sp>
      <p:sp>
        <p:nvSpPr>
          <p:cNvPr id="231435" name="Line 11"/>
          <p:cNvSpPr>
            <a:spLocks noChangeShapeType="1"/>
          </p:cNvSpPr>
          <p:nvPr/>
        </p:nvSpPr>
        <p:spPr bwMode="auto">
          <a:xfrm>
            <a:off x="265113" y="1306513"/>
            <a:ext cx="87137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1436" name="Object 12"/>
          <p:cNvGraphicFramePr>
            <a:graphicFrameLocks noChangeAspect="1"/>
          </p:cNvGraphicFramePr>
          <p:nvPr/>
        </p:nvGraphicFramePr>
        <p:xfrm>
          <a:off x="2366963" y="1495425"/>
          <a:ext cx="17875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8" name="Equation" r:id="rId7" imgW="812520" imgH="393480" progId="Equation.3">
                  <p:embed/>
                </p:oleObj>
              </mc:Choice>
              <mc:Fallback>
                <p:oleObj name="Equation" r:id="rId7" imgW="8125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495425"/>
                        <a:ext cx="1787525" cy="8667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7" name="Object 13"/>
          <p:cNvGraphicFramePr>
            <a:graphicFrameLocks noChangeAspect="1"/>
          </p:cNvGraphicFramePr>
          <p:nvPr/>
        </p:nvGraphicFramePr>
        <p:xfrm>
          <a:off x="2336800" y="2716213"/>
          <a:ext cx="17240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9" name="Equation" r:id="rId9" imgW="507960" imgH="215640" progId="Equation.DSMT4">
                  <p:embed/>
                </p:oleObj>
              </mc:Choice>
              <mc:Fallback>
                <p:oleObj name="Equation" r:id="rId9" imgW="50796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716213"/>
                        <a:ext cx="1724025" cy="7334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0" y="1700213"/>
            <a:ext cx="246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Kinetic Energy:</a:t>
            </a:r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11113" y="285273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Force: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0" y="4087813"/>
            <a:ext cx="203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Momentum:</a:t>
            </a:r>
          </a:p>
        </p:txBody>
      </p:sp>
      <p:graphicFrame>
        <p:nvGraphicFramePr>
          <p:cNvPr id="231441" name="Object 17"/>
          <p:cNvGraphicFramePr>
            <a:graphicFrameLocks noChangeAspect="1"/>
          </p:cNvGraphicFramePr>
          <p:nvPr/>
        </p:nvGraphicFramePr>
        <p:xfrm>
          <a:off x="2271713" y="3973513"/>
          <a:ext cx="168116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0" name="Equation" r:id="rId11" imgW="495000" imgH="203040" progId="Equation.DSMT4">
                  <p:embed/>
                </p:oleObj>
              </mc:Choice>
              <mc:Fallback>
                <p:oleObj name="Equation" r:id="rId11" imgW="49500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3973513"/>
                        <a:ext cx="1681162" cy="6889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3" name="Object 19"/>
          <p:cNvGraphicFramePr>
            <a:graphicFrameLocks noChangeAspect="1"/>
          </p:cNvGraphicFramePr>
          <p:nvPr/>
        </p:nvGraphicFramePr>
        <p:xfrm>
          <a:off x="7296150" y="3916363"/>
          <a:ext cx="174625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1" name="Equation" r:id="rId13" imgW="469800" imgH="215640" progId="Equation.DSMT4">
                  <p:embed/>
                </p:oleObj>
              </mc:Choice>
              <mc:Fallback>
                <p:oleObj name="Equation" r:id="rId13" imgW="46980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3916363"/>
                        <a:ext cx="1746250" cy="8016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44" name="Text Box 20"/>
          <p:cNvSpPr txBox="1">
            <a:spLocks noChangeArrowheads="1"/>
          </p:cNvSpPr>
          <p:nvPr/>
        </p:nvSpPr>
        <p:spPr bwMode="auto">
          <a:xfrm>
            <a:off x="4414838" y="4087813"/>
            <a:ext cx="280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Angular Momentum:</a:t>
            </a:r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101600" y="5440363"/>
            <a:ext cx="203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Work:</a:t>
            </a:r>
          </a:p>
        </p:txBody>
      </p:sp>
      <p:graphicFrame>
        <p:nvGraphicFramePr>
          <p:cNvPr id="231446" name="Object 22"/>
          <p:cNvGraphicFramePr>
            <a:graphicFrameLocks noChangeAspect="1"/>
          </p:cNvGraphicFramePr>
          <p:nvPr/>
        </p:nvGraphicFramePr>
        <p:xfrm>
          <a:off x="2247900" y="5303838"/>
          <a:ext cx="18859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2" name="Equation" r:id="rId15" imgW="634680" imgH="215640" progId="Equation.3">
                  <p:embed/>
                </p:oleObj>
              </mc:Choice>
              <mc:Fallback>
                <p:oleObj name="Equation" r:id="rId15" imgW="63468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303838"/>
                        <a:ext cx="1885950" cy="6397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7" name="Object 23"/>
          <p:cNvGraphicFramePr>
            <a:graphicFrameLocks noChangeAspect="1"/>
          </p:cNvGraphicFramePr>
          <p:nvPr/>
        </p:nvGraphicFramePr>
        <p:xfrm>
          <a:off x="7164388" y="5322888"/>
          <a:ext cx="1736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3" name="Equation" r:id="rId17" imgW="571320" imgH="177480" progId="Equation.3">
                  <p:embed/>
                </p:oleObj>
              </mc:Choice>
              <mc:Fallback>
                <p:oleObj name="Equation" r:id="rId17" imgW="57132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5322888"/>
                        <a:ext cx="1736725" cy="5397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4516438" y="5440363"/>
            <a:ext cx="173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215900" y="5381625"/>
            <a:ext cx="8537575" cy="14382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7811" name="Picture 3" descr="SE11_04A"/>
          <p:cNvPicPr>
            <a:picLocks noChangeAspect="1" noChangeArrowheads="1"/>
          </p:cNvPicPr>
          <p:nvPr/>
        </p:nvPicPr>
        <p:blipFill>
          <a:blip r:embed="rId3" cstate="print">
            <a:lum bright="-24000" contrast="18000"/>
          </a:blip>
          <a:srcRect l="26822" t="12135" r="26978" b="8385"/>
          <a:stretch>
            <a:fillRect/>
          </a:stretch>
        </p:blipFill>
        <p:spPr bwMode="auto">
          <a:xfrm>
            <a:off x="3844925" y="893763"/>
            <a:ext cx="2301875" cy="2973387"/>
          </a:xfrm>
          <a:prstGeom prst="rect">
            <a:avLst/>
          </a:prstGeom>
          <a:noFill/>
        </p:spPr>
      </p:pic>
      <p:pic>
        <p:nvPicPr>
          <p:cNvPr id="247812" name="Picture 4" descr="SE11_04B"/>
          <p:cNvPicPr>
            <a:picLocks noChangeAspect="1" noChangeArrowheads="1"/>
          </p:cNvPicPr>
          <p:nvPr/>
        </p:nvPicPr>
        <p:blipFill>
          <a:blip r:embed="rId4" cstate="print">
            <a:lum bright="-24000" contrast="24000"/>
          </a:blip>
          <a:srcRect l="22836" t="12787" r="23169" b="8829"/>
          <a:stretch>
            <a:fillRect/>
          </a:stretch>
        </p:blipFill>
        <p:spPr bwMode="auto">
          <a:xfrm>
            <a:off x="6418263" y="890588"/>
            <a:ext cx="2725737" cy="2968625"/>
          </a:xfrm>
          <a:prstGeom prst="rect">
            <a:avLst/>
          </a:prstGeom>
          <a:noFill/>
        </p:spPr>
      </p:pic>
      <p:pic>
        <p:nvPicPr>
          <p:cNvPr id="247813" name="Picture 5" descr="SE11_04C"/>
          <p:cNvPicPr>
            <a:picLocks noChangeAspect="1" noChangeArrowheads="1"/>
          </p:cNvPicPr>
          <p:nvPr/>
        </p:nvPicPr>
        <p:blipFill>
          <a:blip r:embed="rId5" cstate="print">
            <a:lum bright="-30000" contrast="30000"/>
          </a:blip>
          <a:srcRect l="2969" t="11215" r="25317" b="7620"/>
          <a:stretch>
            <a:fillRect/>
          </a:stretch>
        </p:blipFill>
        <p:spPr bwMode="auto">
          <a:xfrm>
            <a:off x="185738" y="884238"/>
            <a:ext cx="3476625" cy="2951162"/>
          </a:xfrm>
          <a:prstGeom prst="rect">
            <a:avLst/>
          </a:prstGeom>
          <a:noFill/>
        </p:spPr>
      </p:pic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403225" y="4019550"/>
            <a:ext cx="8432800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Superposition principle:</a:t>
            </a:r>
          </a:p>
          <a:p>
            <a:pPr>
              <a:spcBef>
                <a:spcPct val="50000"/>
              </a:spcBef>
            </a:pPr>
            <a:r>
              <a:rPr lang="en-US" sz="2800"/>
              <a:t>Rolling motion    =    Pure translation  +    Pure rotation </a:t>
            </a: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215900" y="188913"/>
            <a:ext cx="342900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Rolling motion</a:t>
            </a: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685800" y="5486400"/>
            <a:ext cx="29432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Kinetic energy </a:t>
            </a:r>
          </a:p>
          <a:p>
            <a:pPr algn="l">
              <a:spcBef>
                <a:spcPct val="50000"/>
              </a:spcBef>
            </a:pPr>
            <a:r>
              <a:rPr lang="en-US" sz="2800"/>
              <a:t>of rolling motion:</a:t>
            </a:r>
          </a:p>
        </p:txBody>
      </p:sp>
      <p:graphicFrame>
        <p:nvGraphicFramePr>
          <p:cNvPr id="247817" name="Object 9"/>
          <p:cNvGraphicFramePr>
            <a:graphicFrameLocks noChangeAspect="1"/>
          </p:cNvGraphicFramePr>
          <p:nvPr/>
        </p:nvGraphicFramePr>
        <p:xfrm>
          <a:off x="3824288" y="5548313"/>
          <a:ext cx="44846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4" name="Equation" r:id="rId6" imgW="1562040" imgH="393480" progId="Equation.DSMT4">
                  <p:embed/>
                </p:oleObj>
              </mc:Choice>
              <mc:Fallback>
                <p:oleObj name="Equation" r:id="rId6" imgW="15620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5548313"/>
                        <a:ext cx="4484687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169863" y="1389063"/>
            <a:ext cx="82502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A </a:t>
            </a:r>
            <a:r>
              <a:rPr lang="en-US" dirty="0" smtClean="0"/>
              <a:t>ring, a disk </a:t>
            </a:r>
            <a:r>
              <a:rPr lang="en-US" dirty="0"/>
              <a:t>and a sphere </a:t>
            </a:r>
            <a:r>
              <a:rPr lang="en-US" dirty="0" smtClean="0"/>
              <a:t>(</a:t>
            </a:r>
            <a:r>
              <a:rPr lang="en-US" i="1" dirty="0" smtClean="0"/>
              <a:t>equal</a:t>
            </a:r>
            <a:r>
              <a:rPr lang="en-US" dirty="0" smtClean="0"/>
              <a:t> </a:t>
            </a:r>
            <a:r>
              <a:rPr lang="en-US" dirty="0"/>
              <a:t>mass and </a:t>
            </a:r>
            <a:r>
              <a:rPr lang="en-US" dirty="0" smtClean="0"/>
              <a:t>diameter) </a:t>
            </a:r>
            <a:r>
              <a:rPr lang="en-US" dirty="0"/>
              <a:t>are rolling down </a:t>
            </a:r>
            <a:r>
              <a:rPr lang="en-US" dirty="0" smtClean="0"/>
              <a:t>an incline</a:t>
            </a:r>
            <a:r>
              <a:rPr lang="en-US" dirty="0"/>
              <a:t>.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All three start at the same position; which one will be </a:t>
            </a:r>
            <a:r>
              <a:rPr lang="en-US" dirty="0" smtClean="0"/>
              <a:t>the fastest </a:t>
            </a:r>
            <a:r>
              <a:rPr lang="en-US" dirty="0"/>
              <a:t>at the end of the incline?</a:t>
            </a:r>
          </a:p>
        </p:txBody>
      </p:sp>
      <p:sp>
        <p:nvSpPr>
          <p:cNvPr id="230404" name="AutoShape 4"/>
          <p:cNvSpPr>
            <a:spLocks noChangeArrowheads="1"/>
          </p:cNvSpPr>
          <p:nvPr/>
        </p:nvSpPr>
        <p:spPr bwMode="auto">
          <a:xfrm>
            <a:off x="736600" y="4076700"/>
            <a:ext cx="7086600" cy="2125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893763" y="3284538"/>
            <a:ext cx="914400" cy="9144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Oval 6"/>
          <p:cNvSpPr>
            <a:spLocks noChangeArrowheads="1"/>
          </p:cNvSpPr>
          <p:nvPr/>
        </p:nvSpPr>
        <p:spPr bwMode="auto">
          <a:xfrm>
            <a:off x="1930400" y="3597275"/>
            <a:ext cx="914400" cy="914400"/>
          </a:xfrm>
          <a:prstGeom prst="ellipse">
            <a:avLst/>
          </a:prstGeom>
          <a:solidFill>
            <a:srgbClr val="CC9900"/>
          </a:solidFill>
          <a:ln w="762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123825" y="115888"/>
            <a:ext cx="4056063" cy="116998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Black board example </a:t>
            </a:r>
            <a:r>
              <a:rPr lang="en-US" sz="2800" dirty="0" smtClean="0"/>
              <a:t>10.8</a:t>
            </a:r>
            <a:endParaRPr lang="en-US" sz="2800" dirty="0"/>
          </a:p>
          <a:p>
            <a:pPr algn="l" eaLnBrk="0" hangingPunct="0">
              <a:spcBef>
                <a:spcPct val="50000"/>
              </a:spcBef>
            </a:pPr>
            <a:r>
              <a:rPr lang="en-US" sz="2800" dirty="0"/>
              <a:t>Demo</a:t>
            </a: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3319463" y="4319588"/>
            <a:ext cx="1035050" cy="309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5314950" y="3009900"/>
            <a:ext cx="3352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lphaUcPeriod"/>
            </a:pPr>
            <a:r>
              <a:rPr lang="en-US"/>
              <a:t>All the same</a:t>
            </a:r>
          </a:p>
          <a:p>
            <a:pPr marL="457200" indent="-457200" algn="l">
              <a:spcBef>
                <a:spcPct val="50000"/>
              </a:spcBef>
              <a:buFontTx/>
              <a:buAutoNum type="alphaUcPeriod"/>
            </a:pPr>
            <a:r>
              <a:rPr lang="en-US"/>
              <a:t>The disk</a:t>
            </a:r>
          </a:p>
          <a:p>
            <a:pPr marL="457200" indent="-457200" algn="l">
              <a:spcBef>
                <a:spcPct val="50000"/>
              </a:spcBef>
              <a:buFontTx/>
              <a:buAutoNum type="alphaUcPeriod"/>
            </a:pPr>
            <a:r>
              <a:rPr lang="en-US"/>
              <a:t>The ring</a:t>
            </a:r>
          </a:p>
          <a:p>
            <a:pPr marL="457200" indent="-457200" algn="l">
              <a:spcBef>
                <a:spcPct val="50000"/>
              </a:spcBef>
              <a:buFontTx/>
              <a:buAutoNum type="alphaUcPeriod"/>
            </a:pPr>
            <a:r>
              <a:rPr lang="en-US"/>
              <a:t>The 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95263" y="179388"/>
            <a:ext cx="4827587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Define quantities for circular motion</a:t>
            </a:r>
          </a:p>
          <a:p>
            <a:pPr algn="l">
              <a:spcBef>
                <a:spcPct val="50000"/>
              </a:spcBef>
            </a:pPr>
            <a:r>
              <a:rPr lang="en-US"/>
              <a:t>(note analogies to linear motion!!)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236538" y="1573213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Angular displacement:  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36538" y="2682875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Average angular speed: 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236538" y="3794125"/>
            <a:ext cx="380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Instantaneous angular speed: 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236538" y="4905375"/>
            <a:ext cx="417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Average angular acceleration:  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236538" y="6016625"/>
            <a:ext cx="467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Instantaneous angular acceleration:  </a:t>
            </a:r>
          </a:p>
        </p:txBody>
      </p:sp>
      <p:graphicFrame>
        <p:nvGraphicFramePr>
          <p:cNvPr id="222217" name="Object 9"/>
          <p:cNvGraphicFramePr>
            <a:graphicFrameLocks noChangeAspect="1"/>
          </p:cNvGraphicFramePr>
          <p:nvPr/>
        </p:nvGraphicFramePr>
        <p:xfrm>
          <a:off x="3336925" y="1543050"/>
          <a:ext cx="19653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2" name="Equation" r:id="rId3" imgW="787320" imgH="241200" progId="Equation.3">
                  <p:embed/>
                </p:oleObj>
              </mc:Choice>
              <mc:Fallback>
                <p:oleObj name="Equation" r:id="rId3" imgW="78732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1543050"/>
                        <a:ext cx="1965325" cy="601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8" name="Object 10"/>
          <p:cNvGraphicFramePr>
            <a:graphicFrameLocks noChangeAspect="1"/>
          </p:cNvGraphicFramePr>
          <p:nvPr/>
        </p:nvGraphicFramePr>
        <p:xfrm>
          <a:off x="3333750" y="2500313"/>
          <a:ext cx="22161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3" name="Equation" r:id="rId5" imgW="1130040" imgH="469800" progId="Equation.3">
                  <p:embed/>
                </p:oleObj>
              </mc:Choice>
              <mc:Fallback>
                <p:oleObj name="Equation" r:id="rId5" imgW="1130040" imgH="469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500313"/>
                        <a:ext cx="2216150" cy="920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9" name="Object 11"/>
          <p:cNvGraphicFramePr>
            <a:graphicFrameLocks noChangeAspect="1"/>
          </p:cNvGraphicFramePr>
          <p:nvPr/>
        </p:nvGraphicFramePr>
        <p:xfrm>
          <a:off x="3997325" y="3652838"/>
          <a:ext cx="2273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4" name="Equation" r:id="rId7" imgW="1130040" imgH="393480" progId="Equation.3">
                  <p:embed/>
                </p:oleObj>
              </mc:Choice>
              <mc:Fallback>
                <p:oleObj name="Equation" r:id="rId7" imgW="11300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3652838"/>
                        <a:ext cx="2273300" cy="792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0" name="Object 12"/>
          <p:cNvGraphicFramePr>
            <a:graphicFrameLocks noChangeAspect="1"/>
          </p:cNvGraphicFramePr>
          <p:nvPr/>
        </p:nvGraphicFramePr>
        <p:xfrm>
          <a:off x="4527550" y="4691063"/>
          <a:ext cx="23749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5" name="Equation" r:id="rId9" imgW="1180800" imgH="469800" progId="Equation.3">
                  <p:embed/>
                </p:oleObj>
              </mc:Choice>
              <mc:Fallback>
                <p:oleObj name="Equation" r:id="rId9" imgW="1180800" imgH="469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691063"/>
                        <a:ext cx="2374900" cy="9445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1" name="Object 13"/>
          <p:cNvGraphicFramePr>
            <a:graphicFrameLocks noChangeAspect="1"/>
          </p:cNvGraphicFramePr>
          <p:nvPr/>
        </p:nvGraphicFramePr>
        <p:xfrm>
          <a:off x="4940300" y="5888038"/>
          <a:ext cx="23241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6" name="Equation" r:id="rId11" imgW="1155600" imgH="393480" progId="Equation.3">
                  <p:embed/>
                </p:oleObj>
              </mc:Choice>
              <mc:Fallback>
                <p:oleObj name="Equation" r:id="rId11" imgW="11556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888038"/>
                        <a:ext cx="2324100" cy="792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2222" name="Picture 14" descr="SE10_02"/>
          <p:cNvPicPr>
            <a:picLocks noChangeAspect="1" noChangeArrowheads="1"/>
          </p:cNvPicPr>
          <p:nvPr/>
        </p:nvPicPr>
        <p:blipFill>
          <a:blip r:embed="rId13" cstate="print">
            <a:lum bright="-24000" contrast="30000"/>
          </a:blip>
          <a:srcRect l="21352" t="11015" r="21840" b="7266"/>
          <a:stretch>
            <a:fillRect/>
          </a:stretch>
        </p:blipFill>
        <p:spPr bwMode="auto">
          <a:xfrm>
            <a:off x="6057900" y="53975"/>
            <a:ext cx="2994025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SE10_03"/>
          <p:cNvPicPr>
            <a:picLocks noChangeAspect="1" noChangeArrowheads="1"/>
          </p:cNvPicPr>
          <p:nvPr/>
        </p:nvPicPr>
        <p:blipFill>
          <a:blip r:embed="rId2" cstate="print">
            <a:lum bright="-18000" contrast="24000"/>
          </a:blip>
          <a:srcRect l="18382" t="9271" r="19046" b="6406"/>
          <a:stretch>
            <a:fillRect/>
          </a:stretch>
        </p:blipFill>
        <p:spPr bwMode="auto">
          <a:xfrm>
            <a:off x="3932238" y="106363"/>
            <a:ext cx="5084762" cy="514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15900" y="444500"/>
            <a:ext cx="3429000" cy="12001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Angular velocity is a vector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223838" y="2352675"/>
            <a:ext cx="3429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Right-hand rule for determining the direction of this vector. 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80975" y="5410200"/>
            <a:ext cx="4154488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 rotates through the same angle,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 has the same angular velocity,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/>
              <a:t>  has the same angular acceleration.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138113" y="4978400"/>
            <a:ext cx="3525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Every particle (of a rigid object):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5037138" y="5672138"/>
            <a:ext cx="39401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q, w, a</a:t>
            </a:r>
            <a:r>
              <a:rPr lang="en-US"/>
              <a:t> characterize rotational motion of entire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14300" y="114300"/>
            <a:ext cx="4022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 dirty="0"/>
              <a:t>Linear motion with </a:t>
            </a:r>
            <a:r>
              <a:rPr lang="en-US" b="1" u="sng" dirty="0"/>
              <a:t>constant</a:t>
            </a:r>
            <a:r>
              <a:rPr lang="en-US" b="1" dirty="0"/>
              <a:t> linear acceleration, a.</a:t>
            </a:r>
          </a:p>
        </p:txBody>
      </p:sp>
      <p:graphicFrame>
        <p:nvGraphicFramePr>
          <p:cNvPr id="2232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340068"/>
              </p:ext>
            </p:extLst>
          </p:nvPr>
        </p:nvGraphicFramePr>
        <p:xfrm>
          <a:off x="399138" y="1870075"/>
          <a:ext cx="20288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9" name="Equation" r:id="rId3" imgW="838080" imgH="241200" progId="Equation.3">
                  <p:embed/>
                </p:oleObj>
              </mc:Choice>
              <mc:Fallback>
                <p:oleObj name="Equation" r:id="rId3" imgW="8380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8" y="1870075"/>
                        <a:ext cx="2028825" cy="5842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078803"/>
              </p:ext>
            </p:extLst>
          </p:nvPr>
        </p:nvGraphicFramePr>
        <p:xfrm>
          <a:off x="399138" y="4318000"/>
          <a:ext cx="3135312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0" name="Equation" r:id="rId5" imgW="1295280" imgH="393480" progId="Equation.3">
                  <p:embed/>
                </p:oleObj>
              </mc:Choice>
              <mc:Fallback>
                <p:oleObj name="Equation" r:id="rId5" imgW="1295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8" y="4318000"/>
                        <a:ext cx="3135312" cy="9540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23073"/>
              </p:ext>
            </p:extLst>
          </p:nvPr>
        </p:nvGraphicFramePr>
        <p:xfrm>
          <a:off x="399138" y="5895975"/>
          <a:ext cx="36274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1" name="Equation" r:id="rId7" imgW="1498320" imgH="266400" progId="Equation.3">
                  <p:embed/>
                </p:oleObj>
              </mc:Choice>
              <mc:Fallback>
                <p:oleObj name="Equation" r:id="rId7" imgW="1498320" imgH="266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8" y="5895975"/>
                        <a:ext cx="3627437" cy="6445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838267"/>
              </p:ext>
            </p:extLst>
          </p:nvPr>
        </p:nvGraphicFramePr>
        <p:xfrm>
          <a:off x="399138" y="3078163"/>
          <a:ext cx="31956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2" name="Equation" r:id="rId9" imgW="1320480" imgH="253800" progId="Equation.3">
                  <p:embed/>
                </p:oleObj>
              </mc:Choice>
              <mc:Fallback>
                <p:oleObj name="Equation" r:id="rId9" imgW="132048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8" y="3078163"/>
                        <a:ext cx="3195637" cy="615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6" name="Text Box 14"/>
          <p:cNvSpPr txBox="1">
            <a:spLocks noChangeArrowheads="1"/>
          </p:cNvSpPr>
          <p:nvPr/>
        </p:nvSpPr>
        <p:spPr bwMode="auto">
          <a:xfrm>
            <a:off x="4572000" y="88900"/>
            <a:ext cx="439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 dirty="0"/>
              <a:t>Rotational motion with </a:t>
            </a:r>
            <a:r>
              <a:rPr lang="en-US" b="1" u="sng" dirty="0"/>
              <a:t>constant</a:t>
            </a:r>
            <a:r>
              <a:rPr lang="en-US" b="1" dirty="0"/>
              <a:t> rotational acceleration, </a:t>
            </a:r>
            <a:r>
              <a:rPr lang="en-US" b="1" dirty="0">
                <a:latin typeface="Symbol" pitchFamily="18" charset="2"/>
              </a:rPr>
              <a:t>a.</a:t>
            </a:r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>
            <a:off x="4562238" y="163850"/>
            <a:ext cx="0" cy="66563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>
            <a:off x="265113" y="917813"/>
            <a:ext cx="8713787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32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134383"/>
              </p:ext>
            </p:extLst>
          </p:nvPr>
        </p:nvGraphicFramePr>
        <p:xfrm>
          <a:off x="5268703" y="1870075"/>
          <a:ext cx="19351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3" name="Equation" r:id="rId11" imgW="799920" imgH="241200" progId="Equation.3">
                  <p:embed/>
                </p:oleObj>
              </mc:Choice>
              <mc:Fallback>
                <p:oleObj name="Equation" r:id="rId11" imgW="799920" imgH="241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03" y="1870075"/>
                        <a:ext cx="1935162" cy="5842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34177"/>
              </p:ext>
            </p:extLst>
          </p:nvPr>
        </p:nvGraphicFramePr>
        <p:xfrm>
          <a:off x="5268703" y="4318000"/>
          <a:ext cx="29813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4" name="Equation" r:id="rId13" imgW="1231560" imgH="393480" progId="Equation.3">
                  <p:embed/>
                </p:oleObj>
              </mc:Choice>
              <mc:Fallback>
                <p:oleObj name="Equation" r:id="rId13" imgW="123156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03" y="4318000"/>
                        <a:ext cx="2981325" cy="9540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660995"/>
              </p:ext>
            </p:extLst>
          </p:nvPr>
        </p:nvGraphicFramePr>
        <p:xfrm>
          <a:off x="5268703" y="5895975"/>
          <a:ext cx="35353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5" name="Equation" r:id="rId15" imgW="1460160" imgH="266400" progId="Equation.3">
                  <p:embed/>
                </p:oleObj>
              </mc:Choice>
              <mc:Fallback>
                <p:oleObj name="Equation" r:id="rId15" imgW="1460160" imgH="266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03" y="5895975"/>
                        <a:ext cx="3535362" cy="6445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571959"/>
              </p:ext>
            </p:extLst>
          </p:nvPr>
        </p:nvGraphicFramePr>
        <p:xfrm>
          <a:off x="5268703" y="3078163"/>
          <a:ext cx="31956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16" name="Equation" r:id="rId17" imgW="1320480" imgH="253800" progId="Equation.3">
                  <p:embed/>
                </p:oleObj>
              </mc:Choice>
              <mc:Fallback>
                <p:oleObj name="Equation" r:id="rId17" imgW="1320480" imgH="2538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03" y="3078163"/>
                        <a:ext cx="3195637" cy="61595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5113" y="1049314"/>
            <a:ext cx="8713787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xactly the same equations, just different symbols!!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71438" y="55563"/>
            <a:ext cx="4191000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10.1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54013" y="884238"/>
            <a:ext cx="35575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A wheel starts from rest and rotates with constant angular acceleration and reaches an angular speed of 12.0 rad/s in 3.00 s. 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0" y="3260725"/>
            <a:ext cx="3049588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l">
              <a:spcBef>
                <a:spcPct val="50000"/>
              </a:spcBef>
            </a:pPr>
            <a:r>
              <a:rPr lang="en-US" sz="2000"/>
              <a:t>1.  What is the magnitude of the angular acceleration of the wheel (in rad/s</a:t>
            </a:r>
            <a:r>
              <a:rPr lang="en-US" sz="2000" baseline="30000"/>
              <a:t>2</a:t>
            </a:r>
            <a:r>
              <a:rPr lang="en-US" sz="2000"/>
              <a:t>)? 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A.  0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B.  1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C.  2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D.  3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E.  4</a:t>
            </a:r>
          </a:p>
        </p:txBody>
      </p:sp>
      <p:sp>
        <p:nvSpPr>
          <p:cNvPr id="224265" name="Oval 9"/>
          <p:cNvSpPr>
            <a:spLocks noChangeArrowheads="1"/>
          </p:cNvSpPr>
          <p:nvPr/>
        </p:nvSpPr>
        <p:spPr bwMode="auto">
          <a:xfrm>
            <a:off x="5951538" y="434975"/>
            <a:ext cx="2422525" cy="242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6" name="Oval 10"/>
          <p:cNvSpPr>
            <a:spLocks noChangeArrowheads="1"/>
          </p:cNvSpPr>
          <p:nvPr/>
        </p:nvSpPr>
        <p:spPr bwMode="auto">
          <a:xfrm>
            <a:off x="6191250" y="674688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Arc 12"/>
          <p:cNvSpPr>
            <a:spLocks/>
          </p:cNvSpPr>
          <p:nvPr/>
        </p:nvSpPr>
        <p:spPr bwMode="auto">
          <a:xfrm rot="-174332">
            <a:off x="6537325" y="250825"/>
            <a:ext cx="1306513" cy="1249363"/>
          </a:xfrm>
          <a:custGeom>
            <a:avLst/>
            <a:gdLst>
              <a:gd name="G0" fmla="+- 9996 0 0"/>
              <a:gd name="G1" fmla="+- 21600 0 0"/>
              <a:gd name="G2" fmla="+- 21600 0 0"/>
              <a:gd name="T0" fmla="*/ 0 w 22576"/>
              <a:gd name="T1" fmla="*/ 2452 h 21600"/>
              <a:gd name="T2" fmla="*/ 22576 w 22576"/>
              <a:gd name="T3" fmla="*/ 4041 h 21600"/>
              <a:gd name="T4" fmla="*/ 9996 w 225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76" h="21600" fill="none" extrusionOk="0">
                <a:moveTo>
                  <a:pt x="0" y="2452"/>
                </a:moveTo>
                <a:cubicBezTo>
                  <a:pt x="3085" y="841"/>
                  <a:pt x="6515" y="-1"/>
                  <a:pt x="9996" y="0"/>
                </a:cubicBezTo>
                <a:cubicBezTo>
                  <a:pt x="14508" y="0"/>
                  <a:pt x="18907" y="1413"/>
                  <a:pt x="22575" y="4041"/>
                </a:cubicBezTo>
              </a:path>
              <a:path w="22576" h="21600" stroke="0" extrusionOk="0">
                <a:moveTo>
                  <a:pt x="0" y="2452"/>
                </a:moveTo>
                <a:cubicBezTo>
                  <a:pt x="3085" y="841"/>
                  <a:pt x="6515" y="-1"/>
                  <a:pt x="9996" y="0"/>
                </a:cubicBezTo>
                <a:cubicBezTo>
                  <a:pt x="14508" y="0"/>
                  <a:pt x="18907" y="1413"/>
                  <a:pt x="22575" y="4041"/>
                </a:cubicBezTo>
                <a:lnTo>
                  <a:pt x="9996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3071813" y="3260725"/>
            <a:ext cx="304958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l">
              <a:spcBef>
                <a:spcPct val="50000"/>
              </a:spcBef>
            </a:pPr>
            <a:r>
              <a:rPr lang="en-US" sz="2000"/>
              <a:t>2. Through what angle does the wheel rotate in these 3 sec (in rad)? 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A.  18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B.  24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C.  30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D.  36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E.  48</a:t>
            </a:r>
          </a:p>
        </p:txBody>
      </p:sp>
      <p:sp>
        <p:nvSpPr>
          <p:cNvPr id="224270" name="Rectangle 14"/>
          <p:cNvSpPr>
            <a:spLocks noChangeArrowheads="1"/>
          </p:cNvSpPr>
          <p:nvPr/>
        </p:nvSpPr>
        <p:spPr bwMode="auto">
          <a:xfrm>
            <a:off x="6094413" y="3260725"/>
            <a:ext cx="304958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l">
              <a:spcBef>
                <a:spcPct val="50000"/>
              </a:spcBef>
            </a:pPr>
            <a:r>
              <a:rPr lang="en-US" sz="2000"/>
              <a:t>3. Through what angle does the wheel rotate between 2 and 3 sec (in rad)? 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A.  5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B.  10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C.  15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D.  20</a:t>
            </a:r>
          </a:p>
          <a:p>
            <a:pPr marL="290513" indent="-290513" algn="l">
              <a:spcBef>
                <a:spcPct val="50000"/>
              </a:spcBef>
            </a:pPr>
            <a:r>
              <a:rPr lang="en-US" sz="2000"/>
              <a:t>	E.  25</a:t>
            </a:r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>
            <a:off x="3032125" y="3048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>
            <a:off x="6116638" y="3048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7090881" y="1574318"/>
            <a:ext cx="143838" cy="14383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SE10_04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21021" t="9921" r="19359" b="7292"/>
          <a:stretch>
            <a:fillRect/>
          </a:stretch>
        </p:blipFill>
        <p:spPr bwMode="auto">
          <a:xfrm>
            <a:off x="4249738" y="55563"/>
            <a:ext cx="4845050" cy="5046662"/>
          </a:xfrm>
          <a:prstGeom prst="rect">
            <a:avLst/>
          </a:prstGeom>
          <a:noFill/>
        </p:spPr>
      </p:pic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144463" y="152400"/>
            <a:ext cx="4506912" cy="10763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Relation between angular and linear quantities</a:t>
            </a: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1457325" y="3724275"/>
          <a:ext cx="2049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2" name="Equation" r:id="rId4" imgW="558720" imgH="228600" progId="Equation.DSMT4">
                  <p:embed/>
                </p:oleObj>
              </mc:Choice>
              <mc:Fallback>
                <p:oleObj name="Equation" r:id="rId4" imgW="558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3724275"/>
                        <a:ext cx="2049463" cy="8382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69875" y="3128963"/>
            <a:ext cx="2822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Tangential speed of a point P:</a:t>
            </a:r>
          </a:p>
        </p:txBody>
      </p:sp>
      <p:graphicFrame>
        <p:nvGraphicFramePr>
          <p:cNvPr id="200710" name="Object 6"/>
          <p:cNvGraphicFramePr>
            <a:graphicFrameLocks noChangeAspect="1"/>
          </p:cNvGraphicFramePr>
          <p:nvPr/>
        </p:nvGraphicFramePr>
        <p:xfrm>
          <a:off x="1590675" y="5589588"/>
          <a:ext cx="18859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3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5589588"/>
                        <a:ext cx="1885950" cy="7540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269875" y="5002213"/>
            <a:ext cx="3643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Tangential acceleration of a point P:</a:t>
            </a:r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4173538" y="5651500"/>
            <a:ext cx="46974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Note:   This is </a:t>
            </a:r>
            <a:r>
              <a:rPr lang="en-US" sz="1600" u="sng"/>
              <a:t>not</a:t>
            </a:r>
            <a:r>
              <a:rPr lang="en-US" sz="1600"/>
              <a:t> the centripetal acceleration a</a:t>
            </a:r>
            <a:r>
              <a:rPr lang="en-US" sz="1600" baseline="-25000"/>
              <a:t>r</a:t>
            </a:r>
            <a:endParaRPr lang="en-US" sz="1600"/>
          </a:p>
          <a:p>
            <a:pPr algn="l">
              <a:spcBef>
                <a:spcPct val="50000"/>
              </a:spcBef>
            </a:pPr>
            <a:r>
              <a:rPr lang="en-US" sz="1600"/>
              <a:t>            This is the tangential acceleration a</a:t>
            </a:r>
            <a:r>
              <a:rPr lang="en-US" sz="1600" baseline="-25000"/>
              <a:t>t</a:t>
            </a:r>
            <a:endParaRPr lang="en-US" sz="1600"/>
          </a:p>
        </p:txBody>
      </p:sp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1527175" y="2065338"/>
          <a:ext cx="1731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4" name="Equation" r:id="rId8" imgW="495000" imgH="177480" progId="Equation.3">
                  <p:embed/>
                </p:oleObj>
              </mc:Choice>
              <mc:Fallback>
                <p:oleObj name="Equation" r:id="rId8" imgW="49500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2065338"/>
                        <a:ext cx="1731963" cy="6207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269875" y="1520825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Arc length 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150813" y="2968625"/>
            <a:ext cx="880903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sz="2000" dirty="0"/>
              <a:t>A fly is sitting at the end of a ceiling fan blade. The length of the blade is </a:t>
            </a:r>
            <a:r>
              <a:rPr lang="en-US" sz="2000" dirty="0" smtClean="0"/>
              <a:t>0.50 </a:t>
            </a:r>
            <a:r>
              <a:rPr lang="en-US" sz="2000" dirty="0"/>
              <a:t>m and it spins with </a:t>
            </a:r>
            <a:r>
              <a:rPr lang="en-US" sz="2000" dirty="0" smtClean="0"/>
              <a:t>40.0 </a:t>
            </a:r>
            <a:r>
              <a:rPr lang="en-US" sz="2000" dirty="0"/>
              <a:t>rev/min.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/>
              <a:t>Calculate the (tangential) speed of the fly.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/>
              <a:t>What are the tangential and angular speeds of another fly sitting half way in?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/>
              <a:t> Starting from rest it takes the motor 20 seconds to reach this speed. What is the </a:t>
            </a:r>
            <a:r>
              <a:rPr lang="en-US" sz="2000" u="sng" dirty="0"/>
              <a:t>angular</a:t>
            </a:r>
            <a:r>
              <a:rPr lang="en-US" sz="2000" dirty="0"/>
              <a:t> acceleration?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000" dirty="0"/>
              <a:t>At the final speed, with what force does the fly (m = 0.01 </a:t>
            </a:r>
            <a:r>
              <a:rPr lang="en-US" sz="2000" dirty="0" smtClean="0"/>
              <a:t>kg, r = 0.50 m) </a:t>
            </a:r>
            <a:r>
              <a:rPr lang="en-US" sz="2000" dirty="0"/>
              <a:t>need to hold on, so that it won’t fall off? </a:t>
            </a:r>
            <a:endParaRPr lang="en-US" sz="2000" dirty="0" smtClean="0"/>
          </a:p>
          <a:p>
            <a:pPr marL="457200" indent="-457200" algn="l">
              <a:spcBef>
                <a:spcPct val="50000"/>
              </a:spcBef>
            </a:pPr>
            <a:r>
              <a:rPr lang="en-US" sz="2000" dirty="0" smtClean="0"/>
              <a:t>(Note difference between angular and centripetal acceleration).</a:t>
            </a:r>
            <a:endParaRPr lang="en-US" sz="2000" dirty="0"/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0" y="0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10.2</a:t>
            </a:r>
          </a:p>
        </p:txBody>
      </p:sp>
      <p:grpSp>
        <p:nvGrpSpPr>
          <p:cNvPr id="202765" name="Group 13"/>
          <p:cNvGrpSpPr>
            <a:grpSpLocks/>
          </p:cNvGrpSpPr>
          <p:nvPr/>
        </p:nvGrpSpPr>
        <p:grpSpPr bwMode="auto">
          <a:xfrm>
            <a:off x="574675" y="1547813"/>
            <a:ext cx="8075613" cy="571500"/>
            <a:chOff x="2934" y="1749"/>
            <a:chExt cx="2628" cy="186"/>
          </a:xfrm>
        </p:grpSpPr>
        <p:sp>
          <p:nvSpPr>
            <p:cNvPr id="202762" name="AutoShape 10"/>
            <p:cNvSpPr>
              <a:spLocks noChangeArrowheads="1"/>
            </p:cNvSpPr>
            <p:nvPr/>
          </p:nvSpPr>
          <p:spPr bwMode="auto">
            <a:xfrm rot="5400000">
              <a:off x="4836" y="1209"/>
              <a:ext cx="186" cy="126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3" name="AutoShape 11"/>
            <p:cNvSpPr>
              <a:spLocks noChangeArrowheads="1"/>
            </p:cNvSpPr>
            <p:nvPr/>
          </p:nvSpPr>
          <p:spPr bwMode="auto">
            <a:xfrm rot="16200000">
              <a:off x="3474" y="1209"/>
              <a:ext cx="186" cy="126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4" name="Oval 12"/>
            <p:cNvSpPr>
              <a:spLocks noChangeArrowheads="1"/>
            </p:cNvSpPr>
            <p:nvPr/>
          </p:nvSpPr>
          <p:spPr bwMode="auto">
            <a:xfrm>
              <a:off x="4173" y="1767"/>
              <a:ext cx="150" cy="150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66" name="Line 14"/>
          <p:cNvSpPr>
            <a:spLocks noChangeShapeType="1"/>
          </p:cNvSpPr>
          <p:nvPr/>
        </p:nvSpPr>
        <p:spPr bwMode="auto">
          <a:xfrm flipV="1">
            <a:off x="8543925" y="895350"/>
            <a:ext cx="0" cy="885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2761" name="Picture 9" descr="j01973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5488" y="1647825"/>
            <a:ext cx="395287" cy="314325"/>
          </a:xfrm>
          <a:prstGeom prst="rect">
            <a:avLst/>
          </a:prstGeom>
          <a:noFill/>
        </p:spPr>
      </p:pic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7762875" y="866775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622300" y="420688"/>
            <a:ext cx="2028825" cy="711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/>
              <a:t>Torque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469900" y="3846513"/>
            <a:ext cx="82153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force F is acting at an angle </a:t>
            </a:r>
            <a:r>
              <a:rPr lang="en-US">
                <a:latin typeface="Symbol" pitchFamily="18" charset="2"/>
              </a:rPr>
              <a:t>f</a:t>
            </a:r>
            <a:r>
              <a:rPr lang="en-US"/>
              <a:t> on a lever that is rotating around a pivot point. r is the distance between the pivot point and F.  </a:t>
            </a:r>
          </a:p>
          <a:p>
            <a:pPr algn="l">
              <a:spcBef>
                <a:spcPct val="50000"/>
              </a:spcBef>
            </a:pPr>
            <a:r>
              <a:rPr lang="en-US"/>
              <a:t>This force-lever pair results in a torque </a:t>
            </a:r>
            <a:r>
              <a:rPr lang="en-US">
                <a:latin typeface="Symbol" pitchFamily="18" charset="2"/>
              </a:rPr>
              <a:t>t</a:t>
            </a:r>
            <a:r>
              <a:rPr lang="en-US"/>
              <a:t> on the lever</a:t>
            </a: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3189288" y="5915025"/>
          <a:ext cx="28924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4" name="Equation" r:id="rId4" imgW="888840" imgH="203040" progId="Equation.3">
                  <p:embed/>
                </p:oleObj>
              </mc:Choice>
              <mc:Fallback>
                <p:oleObj name="Equation" r:id="rId4" imgW="888840" imgH="203040" progId="Equation.3">
                  <p:embed/>
                  <p:pic>
                    <p:nvPicPr>
                      <p:cNvPr id="2109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5915025"/>
                        <a:ext cx="2892425" cy="6604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3840163" y="2890838"/>
            <a:ext cx="188912" cy="1889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 flipV="1">
            <a:off x="7188200" y="1184275"/>
            <a:ext cx="1038225" cy="1800225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 flipV="1">
            <a:off x="7161213" y="1196975"/>
            <a:ext cx="0" cy="1760538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7173913" y="2984500"/>
            <a:ext cx="1008062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4014788" y="2940050"/>
            <a:ext cx="3159125" cy="88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5994400" y="768350"/>
          <a:ext cx="13493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5" name="Equation" r:id="rId6" imgW="520560" imgH="203040" progId="Equation.3">
                  <p:embed/>
                </p:oleObj>
              </mc:Choice>
              <mc:Fallback>
                <p:oleObj name="Equation" r:id="rId6" imgW="520560" imgH="203040" progId="Equation.3">
                  <p:embed/>
                  <p:pic>
                    <p:nvPicPr>
                      <p:cNvPr id="2109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768350"/>
                        <a:ext cx="1349375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7577138" y="3022600"/>
          <a:ext cx="14144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6" name="Equation" r:id="rId8" imgW="545760" imgH="203040" progId="Equation.3">
                  <p:embed/>
                </p:oleObj>
              </mc:Choice>
              <mc:Fallback>
                <p:oleObj name="Equation" r:id="rId8" imgW="545760" imgH="203040" progId="Equation.3">
                  <p:embed/>
                  <p:pic>
                    <p:nvPicPr>
                      <p:cNvPr id="21096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3022600"/>
                        <a:ext cx="1414462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1" name="Object 17"/>
          <p:cNvGraphicFramePr>
            <a:graphicFrameLocks noChangeAspect="1"/>
          </p:cNvGraphicFramePr>
          <p:nvPr/>
        </p:nvGraphicFramePr>
        <p:xfrm>
          <a:off x="7904163" y="823913"/>
          <a:ext cx="4270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7" name="Equation" r:id="rId10" imgW="164880" imgH="164880" progId="Equation.3">
                  <p:embed/>
                </p:oleObj>
              </mc:Choice>
              <mc:Fallback>
                <p:oleObj name="Equation" r:id="rId10" imgW="164880" imgH="164880" progId="Equation.3">
                  <p:embed/>
                  <p:pic>
                    <p:nvPicPr>
                      <p:cNvPr id="2109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163" y="823913"/>
                        <a:ext cx="4270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4014788" y="2703513"/>
            <a:ext cx="312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5419725" y="2316163"/>
          <a:ext cx="2952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8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210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2316163"/>
                        <a:ext cx="295275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64" name="Oval 20"/>
          <p:cNvSpPr>
            <a:spLocks noChangeArrowheads="1"/>
          </p:cNvSpPr>
          <p:nvPr/>
        </p:nvSpPr>
        <p:spPr bwMode="auto">
          <a:xfrm>
            <a:off x="3886200" y="29400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7" name="Arc 23"/>
          <p:cNvSpPr>
            <a:spLocks/>
          </p:cNvSpPr>
          <p:nvPr/>
        </p:nvSpPr>
        <p:spPr bwMode="auto">
          <a:xfrm flipH="1">
            <a:off x="3681413" y="2784475"/>
            <a:ext cx="400050" cy="438150"/>
          </a:xfrm>
          <a:custGeom>
            <a:avLst/>
            <a:gdLst>
              <a:gd name="G0" fmla="+- 17887 0 0"/>
              <a:gd name="G1" fmla="+- 21600 0 0"/>
              <a:gd name="G2" fmla="+- 21600 0 0"/>
              <a:gd name="T0" fmla="*/ 17887 w 39487"/>
              <a:gd name="T1" fmla="*/ 0 h 43200"/>
              <a:gd name="T2" fmla="*/ 0 w 39487"/>
              <a:gd name="T3" fmla="*/ 33709 h 43200"/>
              <a:gd name="T4" fmla="*/ 17887 w 3948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487" h="43200" fill="none" extrusionOk="0">
                <a:moveTo>
                  <a:pt x="17886" y="0"/>
                </a:moveTo>
                <a:cubicBezTo>
                  <a:pt x="29816" y="0"/>
                  <a:pt x="39487" y="9670"/>
                  <a:pt x="39487" y="21600"/>
                </a:cubicBezTo>
                <a:cubicBezTo>
                  <a:pt x="39487" y="33529"/>
                  <a:pt x="29816" y="43200"/>
                  <a:pt x="17887" y="43200"/>
                </a:cubicBezTo>
                <a:cubicBezTo>
                  <a:pt x="10719" y="43200"/>
                  <a:pt x="4018" y="39644"/>
                  <a:pt x="0" y="33708"/>
                </a:cubicBezTo>
              </a:path>
              <a:path w="39487" h="43200" stroke="0" extrusionOk="0">
                <a:moveTo>
                  <a:pt x="17886" y="0"/>
                </a:moveTo>
                <a:cubicBezTo>
                  <a:pt x="29816" y="0"/>
                  <a:pt x="39487" y="9670"/>
                  <a:pt x="39487" y="21600"/>
                </a:cubicBezTo>
                <a:cubicBezTo>
                  <a:pt x="39487" y="33529"/>
                  <a:pt x="29816" y="43200"/>
                  <a:pt x="17887" y="43200"/>
                </a:cubicBezTo>
                <a:cubicBezTo>
                  <a:pt x="10719" y="43200"/>
                  <a:pt x="4018" y="39644"/>
                  <a:pt x="0" y="33708"/>
                </a:cubicBezTo>
                <a:lnTo>
                  <a:pt x="17887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3448050" y="417513"/>
            <a:ext cx="5645150" cy="318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71" name="Arc 27"/>
          <p:cNvSpPr>
            <a:spLocks/>
          </p:cNvSpPr>
          <p:nvPr/>
        </p:nvSpPr>
        <p:spPr bwMode="auto">
          <a:xfrm>
            <a:off x="7423150" y="2595563"/>
            <a:ext cx="268288" cy="3889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7467600" y="2378075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903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</TotalTime>
  <Words>1403</Words>
  <Application>Microsoft Office PowerPoint</Application>
  <PresentationFormat>On-screen Show (4:3)</PresentationFormat>
  <Paragraphs>189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 Unicode MS</vt:lpstr>
      <vt:lpstr>Calibri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Extra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202</cp:revision>
  <cp:lastPrinted>2018-10-25T14:43:32Z</cp:lastPrinted>
  <dcterms:created xsi:type="dcterms:W3CDTF">2001-09-11T22:22:56Z</dcterms:created>
  <dcterms:modified xsi:type="dcterms:W3CDTF">2018-10-25T15:42:01Z</dcterms:modified>
</cp:coreProperties>
</file>