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82" r:id="rId2"/>
    <p:sldId id="379" r:id="rId3"/>
    <p:sldId id="380" r:id="rId4"/>
    <p:sldId id="393" r:id="rId5"/>
    <p:sldId id="394" r:id="rId6"/>
    <p:sldId id="395" r:id="rId7"/>
    <p:sldId id="396" r:id="rId8"/>
    <p:sldId id="381" r:id="rId9"/>
    <p:sldId id="384" r:id="rId10"/>
    <p:sldId id="383" r:id="rId11"/>
    <p:sldId id="385" r:id="rId12"/>
    <p:sldId id="397" r:id="rId13"/>
    <p:sldId id="398" r:id="rId14"/>
    <p:sldId id="399" r:id="rId15"/>
    <p:sldId id="400" r:id="rId16"/>
  </p:sldIdLst>
  <p:sldSz cx="9144000" cy="6858000" type="screen4x3"/>
  <p:notesSz cx="7026275" cy="93122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99"/>
    <a:srgbClr val="0000CC"/>
    <a:srgbClr val="3399FF"/>
    <a:srgbClr val="CC9900"/>
    <a:srgbClr val="FFCCFF"/>
    <a:srgbClr val="CC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47" autoAdjust="0"/>
  </p:normalViewPr>
  <p:slideViewPr>
    <p:cSldViewPr snapToGrid="0">
      <p:cViewPr varScale="1">
        <p:scale>
          <a:sx n="77" d="100"/>
          <a:sy n="77" d="100"/>
        </p:scale>
        <p:origin x="-174" y="-96"/>
      </p:cViewPr>
      <p:guideLst>
        <p:guide orient="horz" pos="2160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4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44719" cy="46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8" rIns="93134" bIns="46568" numCol="1" anchor="t" anchorCtr="0" compatLnSpc="1">
            <a:prstTxWarp prst="textNoShape">
              <a:avLst/>
            </a:prstTxWarp>
          </a:bodyPr>
          <a:lstStyle>
            <a:lvl1pPr algn="l" defTabSz="931910">
              <a:defRPr sz="1200"/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81556" y="1"/>
            <a:ext cx="3044719" cy="46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8" rIns="93134" bIns="46568" numCol="1" anchor="t" anchorCtr="0" compatLnSpc="1">
            <a:prstTxWarp prst="textNoShape">
              <a:avLst/>
            </a:prstTxWarp>
          </a:bodyPr>
          <a:lstStyle>
            <a:lvl1pPr algn="r" defTabSz="931910">
              <a:defRPr sz="1200"/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6905"/>
            <a:ext cx="3044719" cy="46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8" rIns="93134" bIns="46568" numCol="1" anchor="b" anchorCtr="0" compatLnSpc="1">
            <a:prstTxWarp prst="textNoShape">
              <a:avLst/>
            </a:prstTxWarp>
          </a:bodyPr>
          <a:lstStyle>
            <a:lvl1pPr algn="l" defTabSz="931910">
              <a:defRPr sz="1200"/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81556" y="8846905"/>
            <a:ext cx="3044719" cy="465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34" tIns="46568" rIns="93134" bIns="46568" numCol="1" anchor="b" anchorCtr="0" compatLnSpc="1">
            <a:prstTxWarp prst="textNoShape">
              <a:avLst/>
            </a:prstTxWarp>
          </a:bodyPr>
          <a:lstStyle>
            <a:lvl1pPr algn="r" defTabSz="931910">
              <a:defRPr sz="1200"/>
            </a:lvl1pPr>
          </a:lstStyle>
          <a:p>
            <a:fld id="{13A4C671-91DC-4E99-BA3F-65393D81FA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25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CBA55-A953-4FDD-B4A3-E9AC140C24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C08A5E-A4C3-47B1-BFC9-5B4718B00D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38B69D-47AD-4C12-95C3-D708278A89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20ABA-1179-451E-9CF3-8E8EE905C9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FB072-16AA-4771-8A31-A0164B9E39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73FF6-CE63-46AB-A765-0B1453AB7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910F28-5D58-414B-ABF4-0EDC210028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9860B-7F2B-4DAC-BBB5-948E0296BF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C8F88-6873-4E33-A8F3-179BC31671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C0CC59-63D0-40BF-835E-9AAA71FF85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CA1A4E-3389-4D14-BDCE-56413DDE50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3D65EC7-F982-4409-ACF9-5FAFD90A19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image" Target="../media/image5.png"/><Relationship Id="rId10" Type="http://schemas.openxmlformats.org/officeDocument/2006/relationships/image" Target="../media/image8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4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31775" y="3958351"/>
            <a:ext cx="8688388" cy="2109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  </a:t>
            </a:r>
            <a:r>
              <a:rPr lang="en-US" b="1"/>
              <a:t>Vector- or Cross-product</a:t>
            </a:r>
          </a:p>
          <a:p>
            <a:pPr algn="l" eaLnBrk="0" hangingPunct="0">
              <a:spcBef>
                <a:spcPct val="50000"/>
              </a:spcBef>
              <a:buFontTx/>
              <a:buChar char="•"/>
            </a:pPr>
            <a:r>
              <a:rPr lang="en-US" b="1"/>
              <a:t>  Torque</a:t>
            </a:r>
            <a:endParaRPr lang="en-US"/>
          </a:p>
          <a:p>
            <a:pPr algn="l" eaLnBrk="0" hangingPunct="0">
              <a:spcBef>
                <a:spcPct val="50000"/>
              </a:spcBef>
              <a:buFontTx/>
              <a:buChar char="•"/>
            </a:pPr>
            <a:r>
              <a:rPr lang="en-US"/>
              <a:t>  </a:t>
            </a:r>
            <a:r>
              <a:rPr lang="en-US" b="1"/>
              <a:t>Angular momentum</a:t>
            </a:r>
          </a:p>
          <a:p>
            <a:pPr algn="l" eaLnBrk="0" hangingPunct="0">
              <a:spcBef>
                <a:spcPct val="50000"/>
              </a:spcBef>
              <a:buFontTx/>
              <a:buChar char="•"/>
            </a:pPr>
            <a:r>
              <a:rPr lang="en-US" b="1"/>
              <a:t>  </a:t>
            </a:r>
            <a:r>
              <a:rPr lang="en-US"/>
              <a:t> </a:t>
            </a:r>
            <a:r>
              <a:rPr lang="en-US" b="1"/>
              <a:t>Angular momentum is conserved!!</a:t>
            </a:r>
            <a:endParaRPr lang="en-US"/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784225" y="112713"/>
            <a:ext cx="70993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/>
              <a:t>Chapter 11: Angular Momentum</a:t>
            </a:r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583565" y="844132"/>
            <a:ext cx="7934902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dirty="0"/>
              <a:t>Reading assignment: 	Chapter 11.1 to 11.4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u="sng" dirty="0" smtClean="0"/>
              <a:t>Homework 11.1 (Thursday, Nov. 1):</a:t>
            </a:r>
            <a:endParaRPr lang="en-US" dirty="0" smtClean="0"/>
          </a:p>
          <a:p>
            <a:pPr algn="l" eaLnBrk="0" hangingPunct="0">
              <a:spcBef>
                <a:spcPct val="50000"/>
              </a:spcBef>
            </a:pPr>
            <a:r>
              <a:rPr lang="en-US" dirty="0" smtClean="0"/>
              <a:t>QQ3, QQ4, OQ2, OQ3, 1, 3, 5, 11, 12, 25, 26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u="sng" dirty="0" smtClean="0"/>
              <a:t>Homework 11.2 (Friday, Nov. 2): 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dirty="0" smtClean="0"/>
              <a:t>OQ5, AE8, 31</a:t>
            </a:r>
            <a:r>
              <a:rPr lang="en-US" dirty="0"/>
              <a:t>, 34, </a:t>
            </a:r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842" y="6278520"/>
            <a:ext cx="8486273" cy="400110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lvl="2"/>
            <a:r>
              <a:rPr lang="en-US" sz="2000" dirty="0" smtClean="0"/>
              <a:t>Midterm 2 coming up on Monday, Nov. 12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907" name="Picture 3" descr="p11-1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330200"/>
            <a:ext cx="4314825" cy="523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909" name="Text Box 5"/>
          <p:cNvSpPr txBox="1">
            <a:spLocks noChangeArrowheads="1"/>
          </p:cNvSpPr>
          <p:nvPr/>
        </p:nvSpPr>
        <p:spPr bwMode="auto">
          <a:xfrm>
            <a:off x="276225" y="509588"/>
            <a:ext cx="4056063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Black board example 11.2</a:t>
            </a:r>
          </a:p>
        </p:txBody>
      </p:sp>
      <p:sp>
        <p:nvSpPr>
          <p:cNvPr id="251910" name="Text Box 6"/>
          <p:cNvSpPr txBox="1">
            <a:spLocks noChangeArrowheads="1"/>
          </p:cNvSpPr>
          <p:nvPr/>
        </p:nvSpPr>
        <p:spPr bwMode="auto">
          <a:xfrm>
            <a:off x="358775" y="1481138"/>
            <a:ext cx="4075113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 light rigid rod, 1 m in length, joins two particles – with masses 3 kg and 4 kg at its end. The system rotates in the x-y plane about a pivot through the center of the rod. </a:t>
            </a:r>
          </a:p>
          <a:p>
            <a:pPr algn="l">
              <a:spcBef>
                <a:spcPct val="50000"/>
              </a:spcBef>
            </a:pPr>
            <a:r>
              <a:rPr lang="en-US"/>
              <a:t>Determine the angular momentum of the system about the origin when the speed of each particle is 5.00 m/s.</a:t>
            </a:r>
          </a:p>
          <a:p>
            <a:pPr algn="l">
              <a:spcBef>
                <a:spcPct val="50000"/>
              </a:spcBef>
            </a:pPr>
            <a:r>
              <a:rPr lang="en-US"/>
              <a:t>You may treat the particles as point particles.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955" name="Picture 3" descr="Earthbig"/>
          <p:cNvPicPr>
            <a:picLocks noChangeAspect="1" noChangeArrowheads="1"/>
          </p:cNvPicPr>
          <p:nvPr/>
        </p:nvPicPr>
        <p:blipFill>
          <a:blip r:embed="rId2" cstate="print">
            <a:lum bright="24000"/>
          </a:blip>
          <a:srcRect/>
          <a:stretch>
            <a:fillRect/>
          </a:stretch>
        </p:blipFill>
        <p:spPr bwMode="auto">
          <a:xfrm>
            <a:off x="4927600" y="0"/>
            <a:ext cx="4216400" cy="4179888"/>
          </a:xfrm>
          <a:prstGeom prst="rect">
            <a:avLst/>
          </a:prstGeom>
          <a:noFill/>
        </p:spPr>
      </p:pic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71375" y="4330700"/>
            <a:ext cx="8991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endParaRPr lang="en-US" b="1" dirty="0"/>
          </a:p>
          <a:p>
            <a:pPr algn="l">
              <a:spcBef>
                <a:spcPct val="50000"/>
              </a:spcBef>
            </a:pPr>
            <a:r>
              <a:rPr lang="en-US" sz="2000" dirty="0"/>
              <a:t>The earth has a mass  m = </a:t>
            </a:r>
            <a:r>
              <a:rPr lang="en-US" sz="2000" dirty="0" smtClean="0"/>
              <a:t>5.97 </a:t>
            </a:r>
            <a:r>
              <a:rPr lang="en-US" sz="2000" dirty="0">
                <a:cs typeface="Times New Roman" pitchFamily="18" charset="0"/>
              </a:rPr>
              <a:t>·10</a:t>
            </a:r>
            <a:r>
              <a:rPr lang="en-US" sz="2000" baseline="30000" dirty="0"/>
              <a:t>24</a:t>
            </a:r>
            <a:r>
              <a:rPr lang="en-US" sz="2000" dirty="0"/>
              <a:t> kg, and a radius R = </a:t>
            </a:r>
            <a:r>
              <a:rPr lang="en-US" sz="2000" dirty="0" smtClean="0"/>
              <a:t>6370 </a:t>
            </a:r>
            <a:r>
              <a:rPr lang="en-US" sz="2000" dirty="0"/>
              <a:t>km.</a:t>
            </a:r>
          </a:p>
          <a:p>
            <a:pPr algn="l">
              <a:spcBef>
                <a:spcPct val="50000"/>
              </a:spcBef>
            </a:pPr>
            <a:r>
              <a:rPr lang="en-US" sz="2000" dirty="0"/>
              <a:t>It rotates about its own axis and it orbits around the sun at a distance  d = </a:t>
            </a:r>
            <a:r>
              <a:rPr lang="en-US" sz="2000" dirty="0" smtClean="0"/>
              <a:t>1.50</a:t>
            </a:r>
            <a:r>
              <a:rPr lang="en-US" sz="2000" dirty="0" smtClean="0">
                <a:cs typeface="Times New Roman" pitchFamily="18" charset="0"/>
              </a:rPr>
              <a:t>·10</a:t>
            </a:r>
            <a:r>
              <a:rPr lang="en-US" sz="2000" baseline="30000" dirty="0" smtClean="0">
                <a:cs typeface="Times New Roman" pitchFamily="18" charset="0"/>
              </a:rPr>
              <a:t>11</a:t>
            </a:r>
            <a:r>
              <a:rPr lang="en-US" sz="2000" dirty="0" smtClean="0">
                <a:cs typeface="Times New Roman" pitchFamily="18" charset="0"/>
              </a:rPr>
              <a:t> </a:t>
            </a:r>
            <a:r>
              <a:rPr lang="en-US" sz="2000" dirty="0">
                <a:cs typeface="Times New Roman" pitchFamily="18" charset="0"/>
              </a:rPr>
              <a:t>m</a:t>
            </a:r>
            <a:endParaRPr lang="en-US" sz="2000" dirty="0"/>
          </a:p>
          <a:p>
            <a:pPr algn="l">
              <a:spcBef>
                <a:spcPct val="50000"/>
              </a:spcBef>
            </a:pPr>
            <a:endParaRPr lang="en-US" sz="2000" dirty="0"/>
          </a:p>
          <a:p>
            <a:pPr algn="l">
              <a:spcBef>
                <a:spcPct val="50000"/>
              </a:spcBef>
            </a:pPr>
            <a:r>
              <a:rPr lang="en-US" sz="2000" dirty="0"/>
              <a:t>What is its total angular momentum?</a:t>
            </a:r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250825" y="1825625"/>
            <a:ext cx="4056063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Black board example 11.3</a:t>
            </a:r>
          </a:p>
        </p:txBody>
      </p:sp>
      <p:sp>
        <p:nvSpPr>
          <p:cNvPr id="253958" name="Rectangle 6"/>
          <p:cNvSpPr>
            <a:spLocks noChangeArrowheads="1"/>
          </p:cNvSpPr>
          <p:nvPr/>
        </p:nvSpPr>
        <p:spPr bwMode="auto">
          <a:xfrm>
            <a:off x="152400" y="3562350"/>
            <a:ext cx="441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1"/>
              <a:t>Angular momentum of the earth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2" name="Rectangle 12"/>
          <p:cNvSpPr>
            <a:spLocks noChangeArrowheads="1"/>
          </p:cNvSpPr>
          <p:nvPr/>
        </p:nvSpPr>
        <p:spPr bwMode="auto">
          <a:xfrm>
            <a:off x="188913" y="1041400"/>
            <a:ext cx="8699500" cy="20986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51" name="Rectangle 11"/>
          <p:cNvSpPr>
            <a:spLocks noChangeArrowheads="1"/>
          </p:cNvSpPr>
          <p:nvPr/>
        </p:nvSpPr>
        <p:spPr bwMode="auto">
          <a:xfrm>
            <a:off x="287338" y="3308350"/>
            <a:ext cx="8416925" cy="172085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50" name="Rectangle 10"/>
          <p:cNvSpPr>
            <a:spLocks noChangeArrowheads="1"/>
          </p:cNvSpPr>
          <p:nvPr/>
        </p:nvSpPr>
        <p:spPr bwMode="auto">
          <a:xfrm>
            <a:off x="309563" y="5099050"/>
            <a:ext cx="8416925" cy="172085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42" name="Text Box 2"/>
          <p:cNvSpPr txBox="1">
            <a:spLocks noChangeArrowheads="1"/>
          </p:cNvSpPr>
          <p:nvPr/>
        </p:nvSpPr>
        <p:spPr bwMode="auto">
          <a:xfrm>
            <a:off x="244475" y="239713"/>
            <a:ext cx="6332538" cy="58896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/>
              <a:t>Conservation of angular momentum</a:t>
            </a:r>
          </a:p>
        </p:txBody>
      </p:sp>
      <p:sp>
        <p:nvSpPr>
          <p:cNvPr id="266243" name="Text Box 3"/>
          <p:cNvSpPr txBox="1">
            <a:spLocks noChangeArrowheads="1"/>
          </p:cNvSpPr>
          <p:nvPr/>
        </p:nvSpPr>
        <p:spPr bwMode="auto">
          <a:xfrm>
            <a:off x="136525" y="1054100"/>
            <a:ext cx="890587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The total angular momentum of a system is constant in both magnitude and direction if the resultant external torque acting on the system is zero.</a:t>
            </a:r>
            <a:r>
              <a:rPr lang="en-US" sz="2000"/>
              <a:t>  </a:t>
            </a:r>
          </a:p>
        </p:txBody>
      </p:sp>
      <p:graphicFrame>
        <p:nvGraphicFramePr>
          <p:cNvPr id="266244" name="Object 4"/>
          <p:cNvGraphicFramePr>
            <a:graphicFrameLocks noChangeAspect="1"/>
          </p:cNvGraphicFramePr>
          <p:nvPr/>
        </p:nvGraphicFramePr>
        <p:xfrm>
          <a:off x="2986088" y="2387600"/>
          <a:ext cx="2530475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8" name="Equation" r:id="rId3" imgW="812520" imgH="215640" progId="Equation.3">
                  <p:embed/>
                </p:oleObj>
              </mc:Choice>
              <mc:Fallback>
                <p:oleObj name="Equation" r:id="rId3" imgW="8125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2387600"/>
                        <a:ext cx="2530475" cy="6731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5" name="Text Box 5"/>
          <p:cNvSpPr txBox="1">
            <a:spLocks noChangeArrowheads="1"/>
          </p:cNvSpPr>
          <p:nvPr/>
        </p:nvSpPr>
        <p:spPr bwMode="auto">
          <a:xfrm>
            <a:off x="255588" y="3402013"/>
            <a:ext cx="747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If the system undergoes an internal “rearrangement”, then</a:t>
            </a:r>
          </a:p>
        </p:txBody>
      </p:sp>
      <p:graphicFrame>
        <p:nvGraphicFramePr>
          <p:cNvPr id="266246" name="Object 6"/>
          <p:cNvGraphicFramePr>
            <a:graphicFrameLocks noChangeAspect="1"/>
          </p:cNvGraphicFramePr>
          <p:nvPr/>
        </p:nvGraphicFramePr>
        <p:xfrm>
          <a:off x="2454275" y="3963988"/>
          <a:ext cx="3646488" cy="84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9" name="Equation" r:id="rId5" imgW="1155600" imgH="266400" progId="Equation.3">
                  <p:embed/>
                </p:oleObj>
              </mc:Choice>
              <mc:Fallback>
                <p:oleObj name="Equation" r:id="rId5" imgW="1155600" imgH="266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4275" y="3963988"/>
                        <a:ext cx="3646488" cy="842962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47" name="Text Box 7"/>
          <p:cNvSpPr txBox="1">
            <a:spLocks noChangeArrowheads="1"/>
          </p:cNvSpPr>
          <p:nvPr/>
        </p:nvSpPr>
        <p:spPr bwMode="auto">
          <a:xfrm>
            <a:off x="314325" y="5256213"/>
            <a:ext cx="747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If the object is rotating about a fixed axis (say z-axis), then:</a:t>
            </a:r>
          </a:p>
        </p:txBody>
      </p:sp>
      <p:graphicFrame>
        <p:nvGraphicFramePr>
          <p:cNvPr id="266248" name="Object 8"/>
          <p:cNvGraphicFramePr>
            <a:graphicFrameLocks noChangeAspect="1"/>
          </p:cNvGraphicFramePr>
          <p:nvPr/>
        </p:nvGraphicFramePr>
        <p:xfrm>
          <a:off x="2173288" y="5932488"/>
          <a:ext cx="448786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0" name="Equation" r:id="rId7" imgW="1422360" imgH="241200" progId="Equation.3">
                  <p:embed/>
                </p:oleObj>
              </mc:Choice>
              <mc:Fallback>
                <p:oleObj name="Equation" r:id="rId7" imgW="1422360" imgH="2412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3288" y="5932488"/>
                        <a:ext cx="4487862" cy="7620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Text Box 2"/>
          <p:cNvSpPr txBox="1">
            <a:spLocks noChangeArrowheads="1"/>
          </p:cNvSpPr>
          <p:nvPr/>
        </p:nvSpPr>
        <p:spPr bwMode="auto">
          <a:xfrm>
            <a:off x="496888" y="631825"/>
            <a:ext cx="3873500" cy="65087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/>
              <a:t>Conservation laws</a:t>
            </a:r>
          </a:p>
        </p:txBody>
      </p:sp>
      <p:graphicFrame>
        <p:nvGraphicFramePr>
          <p:cNvPr id="267267" name="Object 3"/>
          <p:cNvGraphicFramePr>
            <a:graphicFrameLocks noChangeAspect="1"/>
          </p:cNvGraphicFramePr>
          <p:nvPr/>
        </p:nvGraphicFramePr>
        <p:xfrm>
          <a:off x="361950" y="2362200"/>
          <a:ext cx="8455025" cy="2487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81" name="Equation" r:id="rId3" imgW="2679480" imgH="787320" progId="Equation.3">
                  <p:embed/>
                </p:oleObj>
              </mc:Choice>
              <mc:Fallback>
                <p:oleObj name="Equation" r:id="rId3" imgW="2679480" imgH="78732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2362200"/>
                        <a:ext cx="8455025" cy="2487613"/>
                      </a:xfrm>
                      <a:prstGeom prst="rect">
                        <a:avLst/>
                      </a:prstGeom>
                      <a:solidFill>
                        <a:schemeClr val="hlink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Text Box 3"/>
          <p:cNvSpPr txBox="1">
            <a:spLocks noChangeArrowheads="1"/>
          </p:cNvSpPr>
          <p:nvPr/>
        </p:nvSpPr>
        <p:spPr bwMode="auto">
          <a:xfrm>
            <a:off x="103188" y="1041400"/>
            <a:ext cx="9040812" cy="52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en-US" sz="2800" b="1"/>
              <a:t>Student on a turn table.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/>
              <a:t>A student stands on a turn table holding two weights, each with a mass of 3.00 kg. When his arms are extended horizontally, the weights are 1.00 m from the axis of rotation and he rotates with an angular speed of 0.75 rad/s. Assume that the moment of inertia of the student and turn table (without weights) remains constant at 3.00 kg</a:t>
            </a:r>
            <a:r>
              <a:rPr lang="en-US">
                <a:cs typeface="Times New Roman" pitchFamily="18" charset="0"/>
              </a:rPr>
              <a:t>·m</a:t>
            </a:r>
            <a:r>
              <a:rPr lang="en-US" baseline="30000">
                <a:cs typeface="Times New Roman" pitchFamily="18" charset="0"/>
              </a:rPr>
              <a:t>2</a:t>
            </a:r>
            <a:r>
              <a:rPr lang="en-US">
                <a:cs typeface="Times New Roman" pitchFamily="18" charset="0"/>
              </a:rPr>
              <a:t>.  The student pulls the weights inward to a position 0.300 m from the rotation axis. 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Both"/>
            </a:pPr>
            <a:r>
              <a:rPr lang="en-US">
                <a:cs typeface="Times New Roman" pitchFamily="18" charset="0"/>
              </a:rPr>
              <a:t>What is the new angular speed of the student?</a:t>
            </a:r>
          </a:p>
          <a:p>
            <a:pPr marL="457200" indent="-457200" algn="l">
              <a:spcBef>
                <a:spcPct val="50000"/>
              </a:spcBef>
              <a:buFontTx/>
              <a:buAutoNum type="alphaLcParenBoth"/>
            </a:pPr>
            <a:r>
              <a:rPr lang="en-US"/>
              <a:t>Find the kinetic energy of the student before and after he pulls the weights inwards. Will it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A. increase,   B. stay the same,   C. decrease,   D. not enough info</a:t>
            </a:r>
          </a:p>
        </p:txBody>
      </p:sp>
      <p:sp>
        <p:nvSpPr>
          <p:cNvPr id="268292" name="Text Box 4"/>
          <p:cNvSpPr txBox="1">
            <a:spLocks noChangeArrowheads="1"/>
          </p:cNvSpPr>
          <p:nvPr/>
        </p:nvSpPr>
        <p:spPr bwMode="auto">
          <a:xfrm>
            <a:off x="250825" y="254000"/>
            <a:ext cx="4056063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Black board example 11.4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2" name="Text Box 4"/>
          <p:cNvSpPr txBox="1">
            <a:spLocks noChangeArrowheads="1"/>
          </p:cNvSpPr>
          <p:nvPr/>
        </p:nvSpPr>
        <p:spPr bwMode="auto">
          <a:xfrm>
            <a:off x="357791" y="342157"/>
            <a:ext cx="3288234" cy="646331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/>
              <a:t>Demo, </a:t>
            </a:r>
            <a:r>
              <a:rPr lang="en-US" sz="3600" dirty="0" err="1" smtClean="0"/>
              <a:t>i</a:t>
            </a:r>
            <a:r>
              <a:rPr lang="en-US" sz="3600" dirty="0" smtClean="0"/>
              <a:t>-clicker</a:t>
            </a:r>
          </a:p>
        </p:txBody>
      </p:sp>
      <p:sp>
        <p:nvSpPr>
          <p:cNvPr id="273413" name="Text Box 5"/>
          <p:cNvSpPr txBox="1">
            <a:spLocks noChangeArrowheads="1"/>
          </p:cNvSpPr>
          <p:nvPr/>
        </p:nvSpPr>
        <p:spPr bwMode="auto">
          <a:xfrm>
            <a:off x="355910" y="1247892"/>
            <a:ext cx="8401431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A students stands still on a rotatable platform and holds a spinning wheel. The bicycle wheel is spinning in the clockwise direction when viewed from above.</a:t>
            </a:r>
          </a:p>
          <a:p>
            <a:pPr algn="l">
              <a:spcBef>
                <a:spcPct val="50000"/>
              </a:spcBef>
            </a:pPr>
            <a:r>
              <a:rPr lang="en-US" dirty="0" smtClean="0"/>
              <a:t>She </a:t>
            </a:r>
            <a:r>
              <a:rPr lang="en-US" dirty="0"/>
              <a:t>flips the wheel </a:t>
            </a:r>
            <a:r>
              <a:rPr lang="en-US" dirty="0" smtClean="0"/>
              <a:t>over, so that it spins counterclockwise.  What will happen to her? </a:t>
            </a:r>
          </a:p>
          <a:p>
            <a:pPr algn="l">
              <a:spcBef>
                <a:spcPct val="50000"/>
              </a:spcBef>
            </a:pPr>
            <a:endParaRPr lang="en-US" dirty="0" smtClean="0"/>
          </a:p>
          <a:p>
            <a:pPr algn="l">
              <a:spcBef>
                <a:spcPct val="50000"/>
              </a:spcBef>
            </a:pPr>
            <a:r>
              <a:rPr lang="en-US" b="1" dirty="0" smtClean="0"/>
              <a:t>A</a:t>
            </a:r>
            <a:r>
              <a:rPr lang="en-US" b="1" dirty="0" smtClean="0"/>
              <a:t>)  </a:t>
            </a:r>
            <a:r>
              <a:rPr lang="en-US" b="1" dirty="0" smtClean="0"/>
              <a:t>Nothing.</a:t>
            </a:r>
          </a:p>
          <a:p>
            <a:pPr algn="l">
              <a:spcBef>
                <a:spcPct val="50000"/>
              </a:spcBef>
            </a:pPr>
            <a:r>
              <a:rPr lang="en-US" b="1" dirty="0" smtClean="0"/>
              <a:t>B)  </a:t>
            </a:r>
            <a:r>
              <a:rPr lang="en-US" b="1" dirty="0" smtClean="0"/>
              <a:t>She will spin in the clockwise.</a:t>
            </a:r>
          </a:p>
          <a:p>
            <a:pPr algn="l">
              <a:spcBef>
                <a:spcPct val="50000"/>
              </a:spcBef>
            </a:pPr>
            <a:r>
              <a:rPr lang="en-US" b="1" dirty="0" smtClean="0"/>
              <a:t>C)  </a:t>
            </a:r>
            <a:r>
              <a:rPr lang="en-US" b="1" dirty="0" smtClean="0"/>
              <a:t>She will spin counterclockwise.</a:t>
            </a:r>
          </a:p>
          <a:p>
            <a:pPr algn="l">
              <a:spcBef>
                <a:spcPct val="50000"/>
              </a:spcBef>
            </a:pPr>
            <a:r>
              <a:rPr lang="en-US" b="1" dirty="0" smtClean="0"/>
              <a:t>D)  </a:t>
            </a:r>
            <a:r>
              <a:rPr lang="en-US" b="1" dirty="0" smtClean="0"/>
              <a:t>She will fall off the platform.</a:t>
            </a:r>
          </a:p>
          <a:p>
            <a:pPr algn="l">
              <a:spcBef>
                <a:spcPct val="50000"/>
              </a:spcBef>
            </a:pPr>
            <a:r>
              <a:rPr lang="en-US" b="1" dirty="0" smtClean="0"/>
              <a:t>E)  </a:t>
            </a:r>
            <a:r>
              <a:rPr lang="en-US" b="1" dirty="0" smtClean="0"/>
              <a:t>She will rock side to side.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1" name="Text Box 3"/>
          <p:cNvSpPr txBox="1">
            <a:spLocks noChangeArrowheads="1"/>
          </p:cNvSpPr>
          <p:nvPr/>
        </p:nvSpPr>
        <p:spPr bwMode="auto">
          <a:xfrm>
            <a:off x="300038" y="198438"/>
            <a:ext cx="3879850" cy="4667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Torque and the vector product</a:t>
            </a:r>
          </a:p>
        </p:txBody>
      </p:sp>
      <p:sp>
        <p:nvSpPr>
          <p:cNvPr id="247812" name="Text Box 4"/>
          <p:cNvSpPr txBox="1">
            <a:spLocks noChangeArrowheads="1"/>
          </p:cNvSpPr>
          <p:nvPr/>
        </p:nvSpPr>
        <p:spPr bwMode="auto">
          <a:xfrm>
            <a:off x="336550" y="1228725"/>
            <a:ext cx="4652963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sng"/>
              <a:t>Thus far: </a:t>
            </a:r>
          </a:p>
          <a:p>
            <a:pPr algn="l">
              <a:spcBef>
                <a:spcPct val="50000"/>
              </a:spcBef>
            </a:pPr>
            <a:r>
              <a:rPr lang="en-US"/>
              <a:t>Torque </a:t>
            </a:r>
          </a:p>
        </p:txBody>
      </p:sp>
      <p:graphicFrame>
        <p:nvGraphicFramePr>
          <p:cNvPr id="247813" name="Object 5"/>
          <p:cNvGraphicFramePr>
            <a:graphicFrameLocks noChangeAspect="1"/>
          </p:cNvGraphicFramePr>
          <p:nvPr/>
        </p:nvGraphicFramePr>
        <p:xfrm>
          <a:off x="1455738" y="1733550"/>
          <a:ext cx="26606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2" name="Equation" r:id="rId3" imgW="927000" imgH="177480" progId="Equation.3">
                  <p:embed/>
                </p:oleObj>
              </mc:Choice>
              <mc:Fallback>
                <p:oleObj name="Equation" r:id="rId3" imgW="927000" imgH="177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1733550"/>
                        <a:ext cx="266065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7814" name="Text Box 6"/>
          <p:cNvSpPr txBox="1">
            <a:spLocks noChangeArrowheads="1"/>
          </p:cNvSpPr>
          <p:nvPr/>
        </p:nvSpPr>
        <p:spPr bwMode="auto">
          <a:xfrm>
            <a:off x="349250" y="3173413"/>
            <a:ext cx="39147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Torque is the </a:t>
            </a:r>
            <a:r>
              <a:rPr lang="en-US" b="1" u="sng"/>
              <a:t>vector product</a:t>
            </a:r>
            <a:r>
              <a:rPr lang="en-US"/>
              <a:t> between the force vector </a:t>
            </a:r>
            <a:r>
              <a:rPr lang="en-US" b="1"/>
              <a:t>F</a:t>
            </a:r>
            <a:r>
              <a:rPr lang="en-US"/>
              <a:t> and vector </a:t>
            </a:r>
            <a:r>
              <a:rPr lang="en-US" b="1"/>
              <a:t>r</a:t>
            </a:r>
          </a:p>
        </p:txBody>
      </p:sp>
      <p:graphicFrame>
        <p:nvGraphicFramePr>
          <p:cNvPr id="247815" name="Object 7"/>
          <p:cNvGraphicFramePr>
            <a:graphicFrameLocks noChangeAspect="1"/>
          </p:cNvGraphicFramePr>
          <p:nvPr/>
        </p:nvGraphicFramePr>
        <p:xfrm>
          <a:off x="857250" y="4386263"/>
          <a:ext cx="2527300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3" name="Equation" r:id="rId5" imgW="596880" imgH="215640" progId="Equation.3">
                  <p:embed/>
                </p:oleObj>
              </mc:Choice>
              <mc:Fallback>
                <p:oleObj name="Equation" r:id="rId5" imgW="5968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50" y="4386263"/>
                        <a:ext cx="2527300" cy="915987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7825" name="Group 17"/>
          <p:cNvGrpSpPr>
            <a:grpSpLocks/>
          </p:cNvGrpSpPr>
          <p:nvPr/>
        </p:nvGrpSpPr>
        <p:grpSpPr bwMode="auto">
          <a:xfrm>
            <a:off x="908050" y="5695950"/>
            <a:ext cx="4006850" cy="1014413"/>
            <a:chOff x="572" y="3588"/>
            <a:chExt cx="2524" cy="639"/>
          </a:xfrm>
        </p:grpSpPr>
        <p:sp>
          <p:nvSpPr>
            <p:cNvPr id="247819" name="Text Box 11"/>
            <p:cNvSpPr txBox="1">
              <a:spLocks noChangeArrowheads="1"/>
            </p:cNvSpPr>
            <p:nvPr/>
          </p:nvSpPr>
          <p:spPr bwMode="auto">
            <a:xfrm>
              <a:off x="572" y="3588"/>
              <a:ext cx="2524" cy="639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>
                  <a:latin typeface="Symbol" pitchFamily="18" charset="2"/>
                </a:rPr>
                <a:t>t</a:t>
              </a:r>
              <a:r>
                <a:rPr lang="en-US" dirty="0"/>
                <a:t> is perpendicular to</a:t>
              </a:r>
              <a:r>
                <a:rPr lang="en-US" b="1" dirty="0"/>
                <a:t> r</a:t>
              </a:r>
              <a:r>
                <a:rPr lang="en-US" dirty="0"/>
                <a:t> and </a:t>
              </a:r>
              <a:r>
                <a:rPr lang="en-US" b="1" dirty="0"/>
                <a:t>F</a:t>
              </a:r>
              <a:r>
                <a:rPr lang="en-US" dirty="0" smtClean="0"/>
                <a:t> </a:t>
              </a:r>
              <a:endParaRPr lang="en-US" dirty="0"/>
            </a:p>
            <a:p>
              <a:pPr>
                <a:spcBef>
                  <a:spcPct val="50000"/>
                </a:spcBef>
              </a:pPr>
              <a:r>
                <a:rPr lang="en-US" b="1" dirty="0">
                  <a:latin typeface="Symbol" pitchFamily="18" charset="2"/>
                </a:rPr>
                <a:t>t</a:t>
              </a:r>
              <a:r>
                <a:rPr lang="en-US" dirty="0"/>
                <a:t> has magnitude </a:t>
              </a:r>
              <a:r>
                <a:rPr lang="en-US" dirty="0">
                  <a:latin typeface="Symbol" pitchFamily="18" charset="2"/>
                </a:rPr>
                <a:t>t</a:t>
              </a:r>
              <a:r>
                <a:rPr lang="en-US" dirty="0"/>
                <a:t> = </a:t>
              </a:r>
              <a:r>
                <a:rPr lang="en-US" dirty="0" err="1"/>
                <a:t>r</a:t>
              </a:r>
              <a:r>
                <a:rPr lang="en-US" dirty="0" err="1">
                  <a:cs typeface="Times New Roman" pitchFamily="18" charset="0"/>
                </a:rPr>
                <a:t>·</a:t>
              </a:r>
              <a:r>
                <a:rPr lang="en-US" dirty="0" err="1"/>
                <a:t>F</a:t>
              </a:r>
              <a:r>
                <a:rPr lang="en-US" dirty="0" err="1">
                  <a:cs typeface="Times New Roman" pitchFamily="18" charset="0"/>
                </a:rPr>
                <a:t>·</a:t>
              </a:r>
              <a:r>
                <a:rPr lang="en-US" dirty="0" err="1"/>
                <a:t>sin</a:t>
              </a:r>
              <a:r>
                <a:rPr lang="en-US" dirty="0" err="1">
                  <a:latin typeface="Symbol" pitchFamily="18" charset="2"/>
                </a:rPr>
                <a:t>F</a:t>
              </a:r>
              <a:endParaRPr lang="en-US" dirty="0">
                <a:latin typeface="Symbol" pitchFamily="18" charset="2"/>
              </a:endParaRPr>
            </a:p>
          </p:txBody>
        </p:sp>
        <p:sp>
          <p:nvSpPr>
            <p:cNvPr id="247820" name="Line 12"/>
            <p:cNvSpPr>
              <a:spLocks noChangeShapeType="1"/>
            </p:cNvSpPr>
            <p:nvPr/>
          </p:nvSpPr>
          <p:spPr bwMode="auto">
            <a:xfrm>
              <a:off x="733" y="3676"/>
              <a:ext cx="1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21" name="Line 13"/>
            <p:cNvSpPr>
              <a:spLocks noChangeShapeType="1"/>
            </p:cNvSpPr>
            <p:nvPr/>
          </p:nvSpPr>
          <p:spPr bwMode="auto">
            <a:xfrm>
              <a:off x="2336" y="3665"/>
              <a:ext cx="1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22" name="Line 14"/>
            <p:cNvSpPr>
              <a:spLocks noChangeShapeType="1"/>
            </p:cNvSpPr>
            <p:nvPr/>
          </p:nvSpPr>
          <p:spPr bwMode="auto">
            <a:xfrm>
              <a:off x="2809" y="3635"/>
              <a:ext cx="1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7824" name="Line 16"/>
            <p:cNvSpPr>
              <a:spLocks noChangeShapeType="1"/>
            </p:cNvSpPr>
            <p:nvPr/>
          </p:nvSpPr>
          <p:spPr bwMode="auto">
            <a:xfrm>
              <a:off x="704" y="4013"/>
              <a:ext cx="13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4657725" y="90488"/>
            <a:ext cx="4387850" cy="5116512"/>
            <a:chOff x="4657725" y="90488"/>
            <a:chExt cx="4387850" cy="5116512"/>
          </a:xfrm>
        </p:grpSpPr>
        <p:pic>
          <p:nvPicPr>
            <p:cNvPr id="247810" name="Picture 2" descr="SE11_07"/>
            <p:cNvPicPr>
              <a:picLocks noChangeAspect="1" noChangeArrowheads="1"/>
            </p:cNvPicPr>
            <p:nvPr/>
          </p:nvPicPr>
          <p:blipFill>
            <a:blip r:embed="rId7" cstate="print">
              <a:lum bright="-24000" contrast="24000"/>
            </a:blip>
            <a:srcRect l="23169" t="9688" r="22836" b="6380"/>
            <a:stretch>
              <a:fillRect/>
            </a:stretch>
          </p:blipFill>
          <p:spPr bwMode="auto">
            <a:xfrm>
              <a:off x="4657725" y="90488"/>
              <a:ext cx="4387850" cy="5116512"/>
            </a:xfrm>
            <a:prstGeom prst="rect">
              <a:avLst/>
            </a:prstGeom>
            <a:noFill/>
          </p:spPr>
        </p:pic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6746081" y="138359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7278558" y="138359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7953115" y="1343131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6890596" y="3047506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3"/>
            <p:cNvSpPr>
              <a:spLocks noChangeShapeType="1"/>
            </p:cNvSpPr>
            <p:nvPr/>
          </p:nvSpPr>
          <p:spPr bwMode="auto">
            <a:xfrm>
              <a:off x="8672643" y="4441592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3497262" y="3617132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1747186" y="4021867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8834" name="Picture 2" descr="SE11_08"/>
          <p:cNvPicPr>
            <a:picLocks noChangeAspect="1" noChangeArrowheads="1"/>
          </p:cNvPicPr>
          <p:nvPr/>
        </p:nvPicPr>
        <p:blipFill>
          <a:blip r:embed="rId3" cstate="print">
            <a:lum bright="-24000" contrast="30000"/>
          </a:blip>
          <a:srcRect t="25156" r="42039" b="11250"/>
          <a:stretch>
            <a:fillRect/>
          </a:stretch>
        </p:blipFill>
        <p:spPr bwMode="auto">
          <a:xfrm>
            <a:off x="4270375" y="117475"/>
            <a:ext cx="4710113" cy="3876675"/>
          </a:xfrm>
          <a:prstGeom prst="rect">
            <a:avLst/>
          </a:prstGeom>
          <a:noFill/>
        </p:spPr>
      </p:pic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300038" y="198438"/>
            <a:ext cx="3879850" cy="4667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Torque and the vector product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127000" y="1239838"/>
            <a:ext cx="4087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sng"/>
              <a:t>Definition of vector product:</a:t>
            </a:r>
          </a:p>
        </p:txBody>
      </p:sp>
      <p:graphicFrame>
        <p:nvGraphicFramePr>
          <p:cNvPr id="248837" name="Object 5"/>
          <p:cNvGraphicFramePr>
            <a:graphicFrameLocks noChangeAspect="1"/>
          </p:cNvGraphicFramePr>
          <p:nvPr/>
        </p:nvGraphicFramePr>
        <p:xfrm>
          <a:off x="736600" y="2716213"/>
          <a:ext cx="2689225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51" name="Equation" r:id="rId4" imgW="634680" imgH="215640" progId="Equation.3">
                  <p:embed/>
                </p:oleObj>
              </mc:Choice>
              <mc:Fallback>
                <p:oleObj name="Equation" r:id="rId4" imgW="6346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2716213"/>
                        <a:ext cx="2689225" cy="915987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544513" y="4919663"/>
            <a:ext cx="815022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-  The vector product of vectors </a:t>
            </a:r>
            <a:r>
              <a:rPr lang="en-US" b="1" dirty="0"/>
              <a:t>A</a:t>
            </a:r>
            <a:r>
              <a:rPr lang="en-US" dirty="0"/>
              <a:t> and </a:t>
            </a:r>
            <a:r>
              <a:rPr lang="en-US" b="1" dirty="0"/>
              <a:t>B</a:t>
            </a:r>
            <a:r>
              <a:rPr lang="en-US" dirty="0"/>
              <a:t> is the </a:t>
            </a:r>
            <a:r>
              <a:rPr lang="en-US" u="sng" dirty="0"/>
              <a:t>vector</a:t>
            </a:r>
            <a:r>
              <a:rPr lang="en-US" dirty="0"/>
              <a:t> </a:t>
            </a:r>
            <a:r>
              <a:rPr lang="en-US" b="1" dirty="0"/>
              <a:t>C</a:t>
            </a:r>
            <a:r>
              <a:rPr lang="en-US" dirty="0"/>
              <a:t>.  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b="1" dirty="0"/>
              <a:t>  C</a:t>
            </a:r>
            <a:r>
              <a:rPr lang="en-US" dirty="0"/>
              <a:t> is perpendicular to </a:t>
            </a:r>
            <a:r>
              <a:rPr lang="en-US" b="1" dirty="0"/>
              <a:t>A</a:t>
            </a:r>
            <a:r>
              <a:rPr lang="en-US" dirty="0"/>
              <a:t> and </a:t>
            </a:r>
            <a:r>
              <a:rPr lang="en-US" b="1" dirty="0"/>
              <a:t>B</a:t>
            </a:r>
            <a:endParaRPr lang="en-US" dirty="0"/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dirty="0"/>
              <a:t>  The magnitude of is C = </a:t>
            </a:r>
            <a:r>
              <a:rPr lang="en-US" dirty="0" err="1"/>
              <a:t>A</a:t>
            </a:r>
            <a:r>
              <a:rPr lang="en-US" dirty="0" err="1">
                <a:cs typeface="Times New Roman" pitchFamily="18" charset="0"/>
              </a:rPr>
              <a:t>·</a:t>
            </a:r>
            <a:r>
              <a:rPr lang="en-US" dirty="0" err="1"/>
              <a:t>B</a:t>
            </a:r>
            <a:r>
              <a:rPr lang="en-US" dirty="0" err="1">
                <a:cs typeface="Times New Roman" pitchFamily="18" charset="0"/>
              </a:rPr>
              <a:t>·</a:t>
            </a:r>
            <a:r>
              <a:rPr lang="en-US" dirty="0" err="1"/>
              <a:t>sin</a:t>
            </a:r>
            <a:r>
              <a:rPr lang="en-US" dirty="0" err="1">
                <a:latin typeface="Symbol" pitchFamily="18" charset="2"/>
              </a:rPr>
              <a:t>f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248841" name="AutoShape 9"/>
          <p:cNvSpPr>
            <a:spLocks noChangeArrowheads="1"/>
          </p:cNvSpPr>
          <p:nvPr/>
        </p:nvSpPr>
        <p:spPr bwMode="auto">
          <a:xfrm rot="-5400000">
            <a:off x="5642769" y="1853406"/>
            <a:ext cx="479425" cy="449263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39" name="Text Box 7"/>
          <p:cNvSpPr txBox="1">
            <a:spLocks noChangeArrowheads="1"/>
          </p:cNvSpPr>
          <p:nvPr/>
        </p:nvSpPr>
        <p:spPr bwMode="auto">
          <a:xfrm>
            <a:off x="5627688" y="1830388"/>
            <a:ext cx="509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f</a:t>
            </a: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6796373" y="19843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7434580" y="174943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8108950" y="16414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5598001" y="128555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926137" y="249205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6996081" y="361219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7622858" y="3612516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8305959" y="3612834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4585335" y="497236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5411470" y="4976813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7280592" y="4961256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908050" y="549814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3545681" y="552100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13"/>
          <p:cNvSpPr>
            <a:spLocks noChangeShapeType="1"/>
          </p:cNvSpPr>
          <p:nvPr/>
        </p:nvSpPr>
        <p:spPr bwMode="auto">
          <a:xfrm>
            <a:off x="4338002" y="550957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7" name="Text Box 3"/>
          <p:cNvSpPr txBox="1">
            <a:spLocks noChangeArrowheads="1"/>
          </p:cNvSpPr>
          <p:nvPr/>
        </p:nvSpPr>
        <p:spPr bwMode="auto">
          <a:xfrm>
            <a:off x="300038" y="198438"/>
            <a:ext cx="3879850" cy="4667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Torque and the vector product</a:t>
            </a:r>
          </a:p>
        </p:txBody>
      </p:sp>
      <p:graphicFrame>
        <p:nvGraphicFramePr>
          <p:cNvPr id="262149" name="Object 5"/>
          <p:cNvGraphicFramePr>
            <a:graphicFrameLocks noChangeAspect="1"/>
          </p:cNvGraphicFramePr>
          <p:nvPr/>
        </p:nvGraphicFramePr>
        <p:xfrm>
          <a:off x="750888" y="1720850"/>
          <a:ext cx="268922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63" name="Equation" r:id="rId3" imgW="634680" imgH="215640" progId="Equation.3">
                  <p:embed/>
                </p:oleObj>
              </mc:Choice>
              <mc:Fallback>
                <p:oleObj name="Equation" r:id="rId3" imgW="6346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8" y="1720850"/>
                        <a:ext cx="2689225" cy="91598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2150" name="Text Box 6"/>
          <p:cNvSpPr txBox="1">
            <a:spLocks noChangeArrowheads="1"/>
          </p:cNvSpPr>
          <p:nvPr/>
        </p:nvSpPr>
        <p:spPr bwMode="auto">
          <a:xfrm>
            <a:off x="342900" y="4486593"/>
            <a:ext cx="8559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u="sng" dirty="0"/>
              <a:t>Use the right hand rule to figure out the direction of </a:t>
            </a:r>
            <a:r>
              <a:rPr lang="en-US" b="1" u="sng" dirty="0"/>
              <a:t>C</a:t>
            </a:r>
            <a:r>
              <a:rPr lang="en-US" u="sng" dirty="0"/>
              <a:t>.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dirty="0"/>
              <a:t>  Thumb is </a:t>
            </a:r>
            <a:r>
              <a:rPr lang="en-US" b="1" dirty="0"/>
              <a:t>C</a:t>
            </a:r>
            <a:r>
              <a:rPr lang="en-US" dirty="0"/>
              <a:t> (or</a:t>
            </a:r>
            <a:r>
              <a:rPr lang="en-US" b="1" dirty="0"/>
              <a:t> </a:t>
            </a:r>
            <a:r>
              <a:rPr lang="en-US" dirty="0"/>
              <a:t>torque </a:t>
            </a:r>
            <a:r>
              <a:rPr lang="en-US" b="1" dirty="0">
                <a:latin typeface="Symbol" pitchFamily="18" charset="2"/>
              </a:rPr>
              <a:t>t, </a:t>
            </a:r>
            <a:r>
              <a:rPr lang="en-US" sz="1600" dirty="0" smtClean="0"/>
              <a:t>angular </a:t>
            </a:r>
            <a:r>
              <a:rPr lang="en-US" sz="1600" dirty="0"/>
              <a:t>momentum </a:t>
            </a:r>
            <a:r>
              <a:rPr lang="en-US" sz="1600" b="1" dirty="0"/>
              <a:t>L</a:t>
            </a:r>
            <a:r>
              <a:rPr lang="en-US" dirty="0"/>
              <a:t>)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dirty="0"/>
              <a:t>  Index finger is </a:t>
            </a:r>
            <a:r>
              <a:rPr lang="en-US" b="1" dirty="0"/>
              <a:t>A</a:t>
            </a:r>
            <a:r>
              <a:rPr lang="en-US" dirty="0"/>
              <a:t> (or radius </a:t>
            </a:r>
            <a:r>
              <a:rPr lang="en-US" b="1" dirty="0"/>
              <a:t>r</a:t>
            </a:r>
            <a:r>
              <a:rPr lang="en-US" dirty="0"/>
              <a:t>)</a:t>
            </a:r>
          </a:p>
          <a:p>
            <a:pPr algn="l">
              <a:spcBef>
                <a:spcPct val="50000"/>
              </a:spcBef>
              <a:buFontTx/>
              <a:buChar char="-"/>
            </a:pPr>
            <a:r>
              <a:rPr lang="en-US" dirty="0"/>
              <a:t>  Middle finger is </a:t>
            </a:r>
            <a:r>
              <a:rPr lang="en-US" b="1" dirty="0"/>
              <a:t>B</a:t>
            </a:r>
            <a:r>
              <a:rPr lang="en-US" dirty="0"/>
              <a:t> (or force </a:t>
            </a:r>
            <a:r>
              <a:rPr lang="en-US" b="1" dirty="0"/>
              <a:t>F</a:t>
            </a:r>
            <a:r>
              <a:rPr lang="en-US" dirty="0"/>
              <a:t>)</a:t>
            </a:r>
            <a:endParaRPr lang="en-US" dirty="0">
              <a:latin typeface="Symbol" pitchFamily="18" charset="2"/>
            </a:endParaRPr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6835743" y="4510089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3"/>
          <p:cNvSpPr>
            <a:spLocks noChangeShapeType="1"/>
          </p:cNvSpPr>
          <p:nvPr/>
        </p:nvSpPr>
        <p:spPr bwMode="auto">
          <a:xfrm>
            <a:off x="1942782" y="5098416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13"/>
          <p:cNvSpPr>
            <a:spLocks noChangeShapeType="1"/>
          </p:cNvSpPr>
          <p:nvPr/>
        </p:nvSpPr>
        <p:spPr bwMode="auto">
          <a:xfrm>
            <a:off x="3497262" y="5098416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4270375" y="117475"/>
            <a:ext cx="4710113" cy="3876675"/>
            <a:chOff x="4270375" y="117475"/>
            <a:chExt cx="4710113" cy="3876675"/>
          </a:xfrm>
        </p:grpSpPr>
        <p:grpSp>
          <p:nvGrpSpPr>
            <p:cNvPr id="3" name="Group 2"/>
            <p:cNvGrpSpPr/>
            <p:nvPr/>
          </p:nvGrpSpPr>
          <p:grpSpPr>
            <a:xfrm>
              <a:off x="4270375" y="117475"/>
              <a:ext cx="4710113" cy="3876675"/>
              <a:chOff x="4270375" y="117475"/>
              <a:chExt cx="4710113" cy="3876675"/>
            </a:xfrm>
          </p:grpSpPr>
          <p:pic>
            <p:nvPicPr>
              <p:cNvPr id="8" name="Picture 2" descr="SE11_08"/>
              <p:cNvPicPr>
                <a:picLocks noChangeAspect="1" noChangeArrowheads="1"/>
              </p:cNvPicPr>
              <p:nvPr/>
            </p:nvPicPr>
            <p:blipFill>
              <a:blip r:embed="rId5" cstate="print">
                <a:lum bright="-24000" contrast="30000"/>
              </a:blip>
              <a:srcRect t="25156" r="42039" b="11250"/>
              <a:stretch>
                <a:fillRect/>
              </a:stretch>
            </p:blipFill>
            <p:spPr bwMode="auto">
              <a:xfrm>
                <a:off x="4270375" y="117475"/>
                <a:ext cx="4710113" cy="3876675"/>
              </a:xfrm>
              <a:prstGeom prst="rect">
                <a:avLst/>
              </a:prstGeom>
              <a:noFill/>
            </p:spPr>
          </p:pic>
          <p:sp>
            <p:nvSpPr>
              <p:cNvPr id="9" name="AutoShape 9"/>
              <p:cNvSpPr>
                <a:spLocks noChangeArrowheads="1"/>
              </p:cNvSpPr>
              <p:nvPr/>
            </p:nvSpPr>
            <p:spPr bwMode="auto">
              <a:xfrm rot="16200000">
                <a:off x="5642769" y="1853406"/>
                <a:ext cx="479425" cy="44926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Text Box 7"/>
              <p:cNvSpPr txBox="1">
                <a:spLocks noChangeArrowheads="1"/>
              </p:cNvSpPr>
              <p:nvPr/>
            </p:nvSpPr>
            <p:spPr bwMode="auto">
              <a:xfrm>
                <a:off x="5627688" y="1830388"/>
                <a:ext cx="509587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Symbol" pitchFamily="18" charset="2"/>
                  </a:rPr>
                  <a:t>f</a:t>
                </a:r>
              </a:p>
            </p:txBody>
          </p:sp>
          <p:sp>
            <p:nvSpPr>
              <p:cNvPr id="11" name="Line 13"/>
              <p:cNvSpPr>
                <a:spLocks noChangeShapeType="1"/>
              </p:cNvSpPr>
              <p:nvPr/>
            </p:nvSpPr>
            <p:spPr bwMode="auto">
              <a:xfrm>
                <a:off x="6796373" y="198438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13"/>
              <p:cNvSpPr>
                <a:spLocks noChangeShapeType="1"/>
              </p:cNvSpPr>
              <p:nvPr/>
            </p:nvSpPr>
            <p:spPr bwMode="auto">
              <a:xfrm>
                <a:off x="7434580" y="174943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13"/>
              <p:cNvSpPr>
                <a:spLocks noChangeShapeType="1"/>
              </p:cNvSpPr>
              <p:nvPr/>
            </p:nvSpPr>
            <p:spPr bwMode="auto">
              <a:xfrm>
                <a:off x="8108950" y="164148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5598001" y="1285558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/>
            </p:nvSpPr>
            <p:spPr bwMode="auto">
              <a:xfrm>
                <a:off x="5926137" y="2492058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13"/>
              <p:cNvSpPr>
                <a:spLocks noChangeShapeType="1"/>
              </p:cNvSpPr>
              <p:nvPr/>
            </p:nvSpPr>
            <p:spPr bwMode="auto">
              <a:xfrm>
                <a:off x="6996081" y="3612198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13"/>
              <p:cNvSpPr>
                <a:spLocks noChangeShapeType="1"/>
              </p:cNvSpPr>
              <p:nvPr/>
            </p:nvSpPr>
            <p:spPr bwMode="auto">
              <a:xfrm>
                <a:off x="7622858" y="3612516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13"/>
              <p:cNvSpPr>
                <a:spLocks noChangeShapeType="1"/>
              </p:cNvSpPr>
              <p:nvPr/>
            </p:nvSpPr>
            <p:spPr bwMode="auto">
              <a:xfrm>
                <a:off x="8305959" y="3612834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" name="AutoShape 9"/>
            <p:cNvSpPr>
              <a:spLocks noChangeArrowheads="1"/>
            </p:cNvSpPr>
            <p:nvPr/>
          </p:nvSpPr>
          <p:spPr bwMode="auto">
            <a:xfrm rot="16200000">
              <a:off x="5642769" y="1853406"/>
              <a:ext cx="479425" cy="4492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Text Box 7"/>
            <p:cNvSpPr txBox="1">
              <a:spLocks noChangeArrowheads="1"/>
            </p:cNvSpPr>
            <p:nvPr/>
          </p:nvSpPr>
          <p:spPr bwMode="auto">
            <a:xfrm>
              <a:off x="5627688" y="1830388"/>
              <a:ext cx="5095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Symbol" pitchFamily="18" charset="2"/>
                </a:rPr>
                <a:t>f</a:t>
              </a:r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>
              <a:off x="6796373" y="19843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>
              <a:off x="7434580" y="174943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3"/>
            <p:cNvSpPr>
              <a:spLocks noChangeShapeType="1"/>
            </p:cNvSpPr>
            <p:nvPr/>
          </p:nvSpPr>
          <p:spPr bwMode="auto">
            <a:xfrm>
              <a:off x="8108950" y="16414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5598001" y="12855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13"/>
            <p:cNvSpPr>
              <a:spLocks noChangeShapeType="1"/>
            </p:cNvSpPr>
            <p:nvPr/>
          </p:nvSpPr>
          <p:spPr bwMode="auto">
            <a:xfrm>
              <a:off x="5926137" y="24920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>
              <a:off x="6996081" y="361219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7622858" y="3612516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>
              <a:off x="8305959" y="3612834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AutoShape 9"/>
            <p:cNvSpPr>
              <a:spLocks noChangeArrowheads="1"/>
            </p:cNvSpPr>
            <p:nvPr/>
          </p:nvSpPr>
          <p:spPr bwMode="auto">
            <a:xfrm rot="16200000">
              <a:off x="5642769" y="1853406"/>
              <a:ext cx="479425" cy="4492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Text Box 7"/>
            <p:cNvSpPr txBox="1">
              <a:spLocks noChangeArrowheads="1"/>
            </p:cNvSpPr>
            <p:nvPr/>
          </p:nvSpPr>
          <p:spPr bwMode="auto">
            <a:xfrm>
              <a:off x="5627688" y="1830388"/>
              <a:ext cx="5095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Symbol" pitchFamily="18" charset="2"/>
                </a:rPr>
                <a:t>f</a:t>
              </a:r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>
              <a:off x="6796373" y="19843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7434580" y="174943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13"/>
            <p:cNvSpPr>
              <a:spLocks noChangeShapeType="1"/>
            </p:cNvSpPr>
            <p:nvPr/>
          </p:nvSpPr>
          <p:spPr bwMode="auto">
            <a:xfrm>
              <a:off x="8108950" y="16414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13"/>
            <p:cNvSpPr>
              <a:spLocks noChangeShapeType="1"/>
            </p:cNvSpPr>
            <p:nvPr/>
          </p:nvSpPr>
          <p:spPr bwMode="auto">
            <a:xfrm>
              <a:off x="5598001" y="12855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Line 13"/>
            <p:cNvSpPr>
              <a:spLocks noChangeShapeType="1"/>
            </p:cNvSpPr>
            <p:nvPr/>
          </p:nvSpPr>
          <p:spPr bwMode="auto">
            <a:xfrm>
              <a:off x="5926137" y="24920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>
              <a:off x="6996081" y="361219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3"/>
            <p:cNvSpPr>
              <a:spLocks noChangeShapeType="1"/>
            </p:cNvSpPr>
            <p:nvPr/>
          </p:nvSpPr>
          <p:spPr bwMode="auto">
            <a:xfrm>
              <a:off x="7622858" y="3612516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>
              <a:off x="8305959" y="3612834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AutoShape 9"/>
            <p:cNvSpPr>
              <a:spLocks noChangeArrowheads="1"/>
            </p:cNvSpPr>
            <p:nvPr/>
          </p:nvSpPr>
          <p:spPr bwMode="auto">
            <a:xfrm rot="16200000">
              <a:off x="5642769" y="1853406"/>
              <a:ext cx="479425" cy="4492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Text Box 7"/>
            <p:cNvSpPr txBox="1">
              <a:spLocks noChangeArrowheads="1"/>
            </p:cNvSpPr>
            <p:nvPr/>
          </p:nvSpPr>
          <p:spPr bwMode="auto">
            <a:xfrm>
              <a:off x="5627688" y="1830388"/>
              <a:ext cx="5095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Symbol" pitchFamily="18" charset="2"/>
                </a:rPr>
                <a:t>f</a:t>
              </a:r>
            </a:p>
          </p:txBody>
        </p:sp>
        <p:sp>
          <p:nvSpPr>
            <p:cNvPr id="49" name="Line 13"/>
            <p:cNvSpPr>
              <a:spLocks noChangeShapeType="1"/>
            </p:cNvSpPr>
            <p:nvPr/>
          </p:nvSpPr>
          <p:spPr bwMode="auto">
            <a:xfrm>
              <a:off x="6796373" y="19843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13"/>
            <p:cNvSpPr>
              <a:spLocks noChangeShapeType="1"/>
            </p:cNvSpPr>
            <p:nvPr/>
          </p:nvSpPr>
          <p:spPr bwMode="auto">
            <a:xfrm>
              <a:off x="7434580" y="174943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13"/>
            <p:cNvSpPr>
              <a:spLocks noChangeShapeType="1"/>
            </p:cNvSpPr>
            <p:nvPr/>
          </p:nvSpPr>
          <p:spPr bwMode="auto">
            <a:xfrm>
              <a:off x="8108950" y="16414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13"/>
            <p:cNvSpPr>
              <a:spLocks noChangeShapeType="1"/>
            </p:cNvSpPr>
            <p:nvPr/>
          </p:nvSpPr>
          <p:spPr bwMode="auto">
            <a:xfrm>
              <a:off x="5598001" y="12855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13"/>
            <p:cNvSpPr>
              <a:spLocks noChangeShapeType="1"/>
            </p:cNvSpPr>
            <p:nvPr/>
          </p:nvSpPr>
          <p:spPr bwMode="auto">
            <a:xfrm>
              <a:off x="5926137" y="24920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13"/>
            <p:cNvSpPr>
              <a:spLocks noChangeShapeType="1"/>
            </p:cNvSpPr>
            <p:nvPr/>
          </p:nvSpPr>
          <p:spPr bwMode="auto">
            <a:xfrm>
              <a:off x="6996081" y="361219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13"/>
            <p:cNvSpPr>
              <a:spLocks noChangeShapeType="1"/>
            </p:cNvSpPr>
            <p:nvPr/>
          </p:nvSpPr>
          <p:spPr bwMode="auto">
            <a:xfrm>
              <a:off x="7622858" y="3612516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13"/>
            <p:cNvSpPr>
              <a:spLocks noChangeShapeType="1"/>
            </p:cNvSpPr>
            <p:nvPr/>
          </p:nvSpPr>
          <p:spPr bwMode="auto">
            <a:xfrm>
              <a:off x="8305959" y="3612834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" name="Line 13"/>
          <p:cNvSpPr>
            <a:spLocks noChangeShapeType="1"/>
          </p:cNvSpPr>
          <p:nvPr/>
        </p:nvSpPr>
        <p:spPr bwMode="auto">
          <a:xfrm>
            <a:off x="5394642" y="5166996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0" name="Line 13"/>
          <p:cNvSpPr>
            <a:spLocks noChangeShapeType="1"/>
          </p:cNvSpPr>
          <p:nvPr/>
        </p:nvSpPr>
        <p:spPr bwMode="auto">
          <a:xfrm>
            <a:off x="2552382" y="5639436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Line 13"/>
          <p:cNvSpPr>
            <a:spLocks noChangeShapeType="1"/>
          </p:cNvSpPr>
          <p:nvPr/>
        </p:nvSpPr>
        <p:spPr bwMode="auto">
          <a:xfrm>
            <a:off x="4059237" y="5655312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" name="Line 13"/>
          <p:cNvSpPr>
            <a:spLocks noChangeShapeType="1"/>
          </p:cNvSpPr>
          <p:nvPr/>
        </p:nvSpPr>
        <p:spPr bwMode="auto">
          <a:xfrm>
            <a:off x="2763520" y="6188076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" name="Line 13"/>
          <p:cNvSpPr>
            <a:spLocks noChangeShapeType="1"/>
          </p:cNvSpPr>
          <p:nvPr/>
        </p:nvSpPr>
        <p:spPr bwMode="auto">
          <a:xfrm>
            <a:off x="4164806" y="6188076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84" name="Rectangle 16"/>
          <p:cNvSpPr>
            <a:spLocks noChangeArrowheads="1"/>
          </p:cNvSpPr>
          <p:nvPr/>
        </p:nvSpPr>
        <p:spPr bwMode="auto">
          <a:xfrm>
            <a:off x="38100" y="2649538"/>
            <a:ext cx="8875713" cy="420846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300038" y="198438"/>
            <a:ext cx="3879850" cy="466725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Torque and the vector product</a:t>
            </a:r>
          </a:p>
        </p:txBody>
      </p:sp>
      <p:graphicFrame>
        <p:nvGraphicFramePr>
          <p:cNvPr id="263172" name="Object 4"/>
          <p:cNvGraphicFramePr>
            <a:graphicFrameLocks noChangeAspect="1"/>
          </p:cNvGraphicFramePr>
          <p:nvPr/>
        </p:nvGraphicFramePr>
        <p:xfrm>
          <a:off x="947738" y="879475"/>
          <a:ext cx="268922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61" name="Equation" r:id="rId3" imgW="634680" imgH="215640" progId="Equation.3">
                  <p:embed/>
                </p:oleObj>
              </mc:Choice>
              <mc:Fallback>
                <p:oleObj name="Equation" r:id="rId3" imgW="63468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879475"/>
                        <a:ext cx="2689225" cy="91598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100013" y="2087563"/>
            <a:ext cx="48942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u="sng"/>
              <a:t>Rules for the vector product.</a:t>
            </a:r>
          </a:p>
        </p:txBody>
      </p:sp>
      <p:graphicFrame>
        <p:nvGraphicFramePr>
          <p:cNvPr id="263175" name="Object 7"/>
          <p:cNvGraphicFramePr>
            <a:graphicFrameLocks noChangeAspect="1"/>
          </p:cNvGraphicFramePr>
          <p:nvPr/>
        </p:nvGraphicFramePr>
        <p:xfrm>
          <a:off x="493713" y="2851150"/>
          <a:ext cx="2503487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62" name="Equation" r:id="rId5" imgW="939600" imgH="203040" progId="Equation.3">
                  <p:embed/>
                </p:oleObj>
              </mc:Choice>
              <mc:Fallback>
                <p:oleObj name="Equation" r:id="rId5" imgW="939600" imgH="2030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2851150"/>
                        <a:ext cx="2503487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6" name="Text Box 8"/>
          <p:cNvSpPr txBox="1">
            <a:spLocks noChangeArrowheads="1"/>
          </p:cNvSpPr>
          <p:nvPr/>
        </p:nvSpPr>
        <p:spPr bwMode="auto">
          <a:xfrm>
            <a:off x="387350" y="3597275"/>
            <a:ext cx="8364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If </a:t>
            </a:r>
            <a:r>
              <a:rPr lang="en-US" b="1"/>
              <a:t>A</a:t>
            </a:r>
            <a:r>
              <a:rPr lang="en-US"/>
              <a:t> is parallel to </a:t>
            </a:r>
            <a:r>
              <a:rPr lang="en-US" b="1"/>
              <a:t>B</a:t>
            </a:r>
            <a:r>
              <a:rPr lang="en-US"/>
              <a:t> then		.	Thus,   </a:t>
            </a:r>
          </a:p>
        </p:txBody>
      </p:sp>
      <p:graphicFrame>
        <p:nvGraphicFramePr>
          <p:cNvPr id="263177" name="Object 9"/>
          <p:cNvGraphicFramePr>
            <a:graphicFrameLocks noChangeAspect="1"/>
          </p:cNvGraphicFramePr>
          <p:nvPr/>
        </p:nvGraphicFramePr>
        <p:xfrm>
          <a:off x="3543300" y="3470275"/>
          <a:ext cx="15430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63" name="Equation" r:id="rId7" imgW="596880" imgH="215640" progId="Equation.3">
                  <p:embed/>
                </p:oleObj>
              </mc:Choice>
              <mc:Fallback>
                <p:oleObj name="Equation" r:id="rId7" imgW="596880" imgH="21564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3470275"/>
                        <a:ext cx="1543050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78" name="Object 10"/>
          <p:cNvGraphicFramePr>
            <a:graphicFrameLocks noChangeAspect="1"/>
          </p:cNvGraphicFramePr>
          <p:nvPr/>
        </p:nvGraphicFramePr>
        <p:xfrm>
          <a:off x="6827838" y="3487738"/>
          <a:ext cx="1501775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64" name="Equation" r:id="rId9" imgW="596880" imgH="215640" progId="Equation.3">
                  <p:embed/>
                </p:oleObj>
              </mc:Choice>
              <mc:Fallback>
                <p:oleObj name="Equation" r:id="rId9" imgW="596880" imgH="2156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7838" y="3487738"/>
                        <a:ext cx="1501775" cy="544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79" name="Text Box 11"/>
          <p:cNvSpPr txBox="1">
            <a:spLocks noChangeArrowheads="1"/>
          </p:cNvSpPr>
          <p:nvPr/>
        </p:nvSpPr>
        <p:spPr bwMode="auto">
          <a:xfrm>
            <a:off x="379413" y="4222750"/>
            <a:ext cx="660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If </a:t>
            </a:r>
            <a:r>
              <a:rPr lang="en-US" b="1"/>
              <a:t>A</a:t>
            </a:r>
            <a:r>
              <a:rPr lang="en-US"/>
              <a:t> is perpendicular to </a:t>
            </a:r>
            <a:r>
              <a:rPr lang="en-US" b="1"/>
              <a:t>B</a:t>
            </a:r>
            <a:r>
              <a:rPr lang="en-US"/>
              <a:t> then			 </a:t>
            </a:r>
          </a:p>
        </p:txBody>
      </p:sp>
      <p:graphicFrame>
        <p:nvGraphicFramePr>
          <p:cNvPr id="263180" name="Object 12"/>
          <p:cNvGraphicFramePr>
            <a:graphicFrameLocks noChangeAspect="1"/>
          </p:cNvGraphicFramePr>
          <p:nvPr/>
        </p:nvGraphicFramePr>
        <p:xfrm>
          <a:off x="4378325" y="4111625"/>
          <a:ext cx="2068513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65" name="Equation" r:id="rId11" imgW="799920" imgH="203040" progId="Equation.3">
                  <p:embed/>
                </p:oleObj>
              </mc:Choice>
              <mc:Fallback>
                <p:oleObj name="Equation" r:id="rId11" imgW="799920" imgH="2030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325" y="4111625"/>
                        <a:ext cx="2068513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3182" name="Object 14"/>
          <p:cNvGraphicFramePr>
            <a:graphicFrameLocks noChangeAspect="1"/>
          </p:cNvGraphicFramePr>
          <p:nvPr/>
        </p:nvGraphicFramePr>
        <p:xfrm>
          <a:off x="485775" y="4751388"/>
          <a:ext cx="45069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266" name="Equation" r:id="rId13" imgW="1663560" imgH="241200" progId="Equation.3">
                  <p:embed/>
                </p:oleObj>
              </mc:Choice>
              <mc:Fallback>
                <p:oleObj name="Equation" r:id="rId13" imgW="1663560" imgH="241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4751388"/>
                        <a:ext cx="4506913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3183" name="Text Box 15"/>
          <p:cNvSpPr txBox="1">
            <a:spLocks noChangeArrowheads="1"/>
          </p:cNvSpPr>
          <p:nvPr/>
        </p:nvSpPr>
        <p:spPr bwMode="auto">
          <a:xfrm>
            <a:off x="14288" y="2913063"/>
            <a:ext cx="8701087" cy="344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1963" indent="-461963" algn="l">
              <a:spcBef>
                <a:spcPct val="50000"/>
              </a:spcBef>
            </a:pPr>
            <a:r>
              <a:rPr lang="en-US" sz="2800" dirty="0"/>
              <a:t>1.</a:t>
            </a:r>
          </a:p>
          <a:p>
            <a:pPr marL="461963" indent="-461963" algn="l">
              <a:spcBef>
                <a:spcPct val="50000"/>
              </a:spcBef>
            </a:pPr>
            <a:r>
              <a:rPr lang="en-US" sz="2800" dirty="0"/>
              <a:t>2.</a:t>
            </a:r>
          </a:p>
          <a:p>
            <a:pPr marL="461963" indent="-461963" algn="l">
              <a:spcBef>
                <a:spcPct val="50000"/>
              </a:spcBef>
            </a:pPr>
            <a:r>
              <a:rPr lang="en-US" sz="2800" dirty="0"/>
              <a:t>3.</a:t>
            </a:r>
          </a:p>
          <a:p>
            <a:pPr marL="461963" indent="-461963" algn="l">
              <a:spcBef>
                <a:spcPct val="50000"/>
              </a:spcBef>
            </a:pPr>
            <a:r>
              <a:rPr lang="en-US" sz="2800" dirty="0"/>
              <a:t>4.</a:t>
            </a:r>
          </a:p>
          <a:p>
            <a:pPr marL="461963" indent="-461963" algn="l">
              <a:spcBef>
                <a:spcPct val="50000"/>
              </a:spcBef>
            </a:pPr>
            <a:r>
              <a:rPr lang="en-US" sz="2800" dirty="0"/>
              <a:t>5.  </a:t>
            </a:r>
            <a:r>
              <a:rPr lang="en-US" dirty="0"/>
              <a:t>Magnitude  of C = </a:t>
            </a:r>
            <a:r>
              <a:rPr lang="en-US" dirty="0" err="1"/>
              <a:t>A</a:t>
            </a:r>
            <a:r>
              <a:rPr lang="en-US" dirty="0" err="1">
                <a:cs typeface="Times New Roman" pitchFamily="18" charset="0"/>
              </a:rPr>
              <a:t>·</a:t>
            </a:r>
            <a:r>
              <a:rPr lang="en-US" dirty="0" err="1"/>
              <a:t>B</a:t>
            </a:r>
            <a:r>
              <a:rPr lang="en-US" dirty="0" err="1">
                <a:cs typeface="Times New Roman" pitchFamily="18" charset="0"/>
              </a:rPr>
              <a:t>·</a:t>
            </a:r>
            <a:r>
              <a:rPr lang="en-US" dirty="0" err="1"/>
              <a:t>sin</a:t>
            </a:r>
            <a:r>
              <a:rPr lang="en-US" dirty="0" err="1">
                <a:latin typeface="Symbol" pitchFamily="18" charset="2"/>
              </a:rPr>
              <a:t>f</a:t>
            </a:r>
            <a:r>
              <a:rPr lang="en-US" dirty="0"/>
              <a:t> is equal to area of parallelogram made by A and B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882846" y="117475"/>
            <a:ext cx="3097642" cy="2549525"/>
            <a:chOff x="4270375" y="117475"/>
            <a:chExt cx="4710113" cy="3876675"/>
          </a:xfrm>
        </p:grpSpPr>
        <p:grpSp>
          <p:nvGrpSpPr>
            <p:cNvPr id="18" name="Group 17"/>
            <p:cNvGrpSpPr/>
            <p:nvPr/>
          </p:nvGrpSpPr>
          <p:grpSpPr>
            <a:xfrm>
              <a:off x="4270375" y="117475"/>
              <a:ext cx="4710113" cy="3876675"/>
              <a:chOff x="4270375" y="117475"/>
              <a:chExt cx="4710113" cy="3876675"/>
            </a:xfrm>
          </p:grpSpPr>
          <p:pic>
            <p:nvPicPr>
              <p:cNvPr id="49" name="Picture 2" descr="SE11_08"/>
              <p:cNvPicPr>
                <a:picLocks noChangeAspect="1" noChangeArrowheads="1"/>
              </p:cNvPicPr>
              <p:nvPr/>
            </p:nvPicPr>
            <p:blipFill>
              <a:blip r:embed="rId15" cstate="print">
                <a:lum bright="-24000" contrast="30000"/>
              </a:blip>
              <a:srcRect t="25156" r="42039" b="11250"/>
              <a:stretch>
                <a:fillRect/>
              </a:stretch>
            </p:blipFill>
            <p:spPr bwMode="auto">
              <a:xfrm>
                <a:off x="4270375" y="117475"/>
                <a:ext cx="4710113" cy="3876675"/>
              </a:xfrm>
              <a:prstGeom prst="rect">
                <a:avLst/>
              </a:prstGeom>
              <a:noFill/>
            </p:spPr>
          </p:pic>
          <p:sp>
            <p:nvSpPr>
              <p:cNvPr id="50" name="AutoShape 9"/>
              <p:cNvSpPr>
                <a:spLocks noChangeArrowheads="1"/>
              </p:cNvSpPr>
              <p:nvPr/>
            </p:nvSpPr>
            <p:spPr bwMode="auto">
              <a:xfrm rot="16200000">
                <a:off x="5642769" y="1853406"/>
                <a:ext cx="479425" cy="44926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Text Box 7"/>
              <p:cNvSpPr txBox="1">
                <a:spLocks noChangeArrowheads="1"/>
              </p:cNvSpPr>
              <p:nvPr/>
            </p:nvSpPr>
            <p:spPr bwMode="auto">
              <a:xfrm>
                <a:off x="5627688" y="1830388"/>
                <a:ext cx="509587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Symbol" pitchFamily="18" charset="2"/>
                  </a:rPr>
                  <a:t>f</a:t>
                </a:r>
              </a:p>
            </p:txBody>
          </p:sp>
          <p:sp>
            <p:nvSpPr>
              <p:cNvPr id="52" name="Line 13"/>
              <p:cNvSpPr>
                <a:spLocks noChangeShapeType="1"/>
              </p:cNvSpPr>
              <p:nvPr/>
            </p:nvSpPr>
            <p:spPr bwMode="auto">
              <a:xfrm>
                <a:off x="6796373" y="198438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7434580" y="174943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" name="Line 13"/>
              <p:cNvSpPr>
                <a:spLocks noChangeShapeType="1"/>
              </p:cNvSpPr>
              <p:nvPr/>
            </p:nvSpPr>
            <p:spPr bwMode="auto">
              <a:xfrm>
                <a:off x="8108950" y="164148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" name="Line 13"/>
              <p:cNvSpPr>
                <a:spLocks noChangeShapeType="1"/>
              </p:cNvSpPr>
              <p:nvPr/>
            </p:nvSpPr>
            <p:spPr bwMode="auto">
              <a:xfrm>
                <a:off x="5598001" y="1285558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6" name="Line 13"/>
              <p:cNvSpPr>
                <a:spLocks noChangeShapeType="1"/>
              </p:cNvSpPr>
              <p:nvPr/>
            </p:nvSpPr>
            <p:spPr bwMode="auto">
              <a:xfrm>
                <a:off x="5926137" y="2492058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Line 13"/>
              <p:cNvSpPr>
                <a:spLocks noChangeShapeType="1"/>
              </p:cNvSpPr>
              <p:nvPr/>
            </p:nvSpPr>
            <p:spPr bwMode="auto">
              <a:xfrm>
                <a:off x="6996081" y="3612198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Line 13"/>
              <p:cNvSpPr>
                <a:spLocks noChangeShapeType="1"/>
              </p:cNvSpPr>
              <p:nvPr/>
            </p:nvSpPr>
            <p:spPr bwMode="auto">
              <a:xfrm>
                <a:off x="7622858" y="3612516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9" name="Line 13"/>
              <p:cNvSpPr>
                <a:spLocks noChangeShapeType="1"/>
              </p:cNvSpPr>
              <p:nvPr/>
            </p:nvSpPr>
            <p:spPr bwMode="auto">
              <a:xfrm>
                <a:off x="8305959" y="3612834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" name="AutoShape 9"/>
            <p:cNvSpPr>
              <a:spLocks noChangeArrowheads="1"/>
            </p:cNvSpPr>
            <p:nvPr/>
          </p:nvSpPr>
          <p:spPr bwMode="auto">
            <a:xfrm rot="16200000">
              <a:off x="5642769" y="1853406"/>
              <a:ext cx="479425" cy="4492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7"/>
            <p:cNvSpPr txBox="1">
              <a:spLocks noChangeArrowheads="1"/>
            </p:cNvSpPr>
            <p:nvPr/>
          </p:nvSpPr>
          <p:spPr bwMode="auto">
            <a:xfrm>
              <a:off x="5627688" y="1830388"/>
              <a:ext cx="5095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Symbol" pitchFamily="18" charset="2"/>
                </a:rPr>
                <a:t>f</a:t>
              </a:r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6796373" y="19843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7434580" y="174943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>
              <a:off x="8108950" y="16414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Line 13"/>
            <p:cNvSpPr>
              <a:spLocks noChangeShapeType="1"/>
            </p:cNvSpPr>
            <p:nvPr/>
          </p:nvSpPr>
          <p:spPr bwMode="auto">
            <a:xfrm>
              <a:off x="5598001" y="12855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>
              <a:off x="5926137" y="24920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3"/>
            <p:cNvSpPr>
              <a:spLocks noChangeShapeType="1"/>
            </p:cNvSpPr>
            <p:nvPr/>
          </p:nvSpPr>
          <p:spPr bwMode="auto">
            <a:xfrm>
              <a:off x="6996081" y="361219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13"/>
            <p:cNvSpPr>
              <a:spLocks noChangeShapeType="1"/>
            </p:cNvSpPr>
            <p:nvPr/>
          </p:nvSpPr>
          <p:spPr bwMode="auto">
            <a:xfrm>
              <a:off x="7622858" y="3612516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13"/>
            <p:cNvSpPr>
              <a:spLocks noChangeShapeType="1"/>
            </p:cNvSpPr>
            <p:nvPr/>
          </p:nvSpPr>
          <p:spPr bwMode="auto">
            <a:xfrm>
              <a:off x="8305959" y="3612834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AutoShape 9"/>
            <p:cNvSpPr>
              <a:spLocks noChangeArrowheads="1"/>
            </p:cNvSpPr>
            <p:nvPr/>
          </p:nvSpPr>
          <p:spPr bwMode="auto">
            <a:xfrm rot="16200000">
              <a:off x="5642769" y="1853406"/>
              <a:ext cx="479425" cy="4492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Text Box 7"/>
            <p:cNvSpPr txBox="1">
              <a:spLocks noChangeArrowheads="1"/>
            </p:cNvSpPr>
            <p:nvPr/>
          </p:nvSpPr>
          <p:spPr bwMode="auto">
            <a:xfrm>
              <a:off x="5627688" y="1830388"/>
              <a:ext cx="5095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Symbol" pitchFamily="18" charset="2"/>
                </a:rPr>
                <a:t>f</a:t>
              </a:r>
            </a:p>
          </p:txBody>
        </p:sp>
        <p:sp>
          <p:nvSpPr>
            <p:cNvPr id="31" name="Line 13"/>
            <p:cNvSpPr>
              <a:spLocks noChangeShapeType="1"/>
            </p:cNvSpPr>
            <p:nvPr/>
          </p:nvSpPr>
          <p:spPr bwMode="auto">
            <a:xfrm>
              <a:off x="6796373" y="19843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Line 13"/>
            <p:cNvSpPr>
              <a:spLocks noChangeShapeType="1"/>
            </p:cNvSpPr>
            <p:nvPr/>
          </p:nvSpPr>
          <p:spPr bwMode="auto">
            <a:xfrm>
              <a:off x="7434580" y="174943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3"/>
            <p:cNvSpPr>
              <a:spLocks noChangeShapeType="1"/>
            </p:cNvSpPr>
            <p:nvPr/>
          </p:nvSpPr>
          <p:spPr bwMode="auto">
            <a:xfrm>
              <a:off x="8108950" y="16414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Line 13"/>
            <p:cNvSpPr>
              <a:spLocks noChangeShapeType="1"/>
            </p:cNvSpPr>
            <p:nvPr/>
          </p:nvSpPr>
          <p:spPr bwMode="auto">
            <a:xfrm>
              <a:off x="5598001" y="12855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3"/>
            <p:cNvSpPr>
              <a:spLocks noChangeShapeType="1"/>
            </p:cNvSpPr>
            <p:nvPr/>
          </p:nvSpPr>
          <p:spPr bwMode="auto">
            <a:xfrm>
              <a:off x="5926137" y="24920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Line 13"/>
            <p:cNvSpPr>
              <a:spLocks noChangeShapeType="1"/>
            </p:cNvSpPr>
            <p:nvPr/>
          </p:nvSpPr>
          <p:spPr bwMode="auto">
            <a:xfrm>
              <a:off x="6996081" y="361219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>
              <a:off x="7622858" y="3612516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13"/>
            <p:cNvSpPr>
              <a:spLocks noChangeShapeType="1"/>
            </p:cNvSpPr>
            <p:nvPr/>
          </p:nvSpPr>
          <p:spPr bwMode="auto">
            <a:xfrm>
              <a:off x="8305959" y="3612834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AutoShape 9"/>
            <p:cNvSpPr>
              <a:spLocks noChangeArrowheads="1"/>
            </p:cNvSpPr>
            <p:nvPr/>
          </p:nvSpPr>
          <p:spPr bwMode="auto">
            <a:xfrm rot="16200000">
              <a:off x="5642769" y="1853406"/>
              <a:ext cx="479425" cy="4492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7"/>
            <p:cNvSpPr txBox="1">
              <a:spLocks noChangeArrowheads="1"/>
            </p:cNvSpPr>
            <p:nvPr/>
          </p:nvSpPr>
          <p:spPr bwMode="auto">
            <a:xfrm>
              <a:off x="5627688" y="1760868"/>
              <a:ext cx="509587" cy="5615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>
                  <a:latin typeface="Symbol" pitchFamily="18" charset="2"/>
                </a:rPr>
                <a:t>f</a:t>
              </a:r>
            </a:p>
          </p:txBody>
        </p:sp>
        <p:sp>
          <p:nvSpPr>
            <p:cNvPr id="41" name="Line 13"/>
            <p:cNvSpPr>
              <a:spLocks noChangeShapeType="1"/>
            </p:cNvSpPr>
            <p:nvPr/>
          </p:nvSpPr>
          <p:spPr bwMode="auto">
            <a:xfrm>
              <a:off x="6796373" y="19843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13"/>
            <p:cNvSpPr>
              <a:spLocks noChangeShapeType="1"/>
            </p:cNvSpPr>
            <p:nvPr/>
          </p:nvSpPr>
          <p:spPr bwMode="auto">
            <a:xfrm>
              <a:off x="7434580" y="174943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Line 13"/>
            <p:cNvSpPr>
              <a:spLocks noChangeShapeType="1"/>
            </p:cNvSpPr>
            <p:nvPr/>
          </p:nvSpPr>
          <p:spPr bwMode="auto">
            <a:xfrm>
              <a:off x="8108950" y="16414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Line 13"/>
            <p:cNvSpPr>
              <a:spLocks noChangeShapeType="1"/>
            </p:cNvSpPr>
            <p:nvPr/>
          </p:nvSpPr>
          <p:spPr bwMode="auto">
            <a:xfrm>
              <a:off x="5598001" y="12855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Line 13"/>
            <p:cNvSpPr>
              <a:spLocks noChangeShapeType="1"/>
            </p:cNvSpPr>
            <p:nvPr/>
          </p:nvSpPr>
          <p:spPr bwMode="auto">
            <a:xfrm>
              <a:off x="5926137" y="24920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13"/>
            <p:cNvSpPr>
              <a:spLocks noChangeShapeType="1"/>
            </p:cNvSpPr>
            <p:nvPr/>
          </p:nvSpPr>
          <p:spPr bwMode="auto">
            <a:xfrm>
              <a:off x="6996081" y="361219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Line 13"/>
            <p:cNvSpPr>
              <a:spLocks noChangeShapeType="1"/>
            </p:cNvSpPr>
            <p:nvPr/>
          </p:nvSpPr>
          <p:spPr bwMode="auto">
            <a:xfrm>
              <a:off x="7622858" y="3612516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Line 13"/>
            <p:cNvSpPr>
              <a:spLocks noChangeShapeType="1"/>
            </p:cNvSpPr>
            <p:nvPr/>
          </p:nvSpPr>
          <p:spPr bwMode="auto">
            <a:xfrm>
              <a:off x="8305959" y="3612834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" name="Line 13"/>
          <p:cNvSpPr>
            <a:spLocks noChangeShapeType="1"/>
          </p:cNvSpPr>
          <p:nvPr/>
        </p:nvSpPr>
        <p:spPr bwMode="auto">
          <a:xfrm>
            <a:off x="776922" y="3642995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Line 13"/>
          <p:cNvSpPr>
            <a:spLocks noChangeShapeType="1"/>
          </p:cNvSpPr>
          <p:nvPr/>
        </p:nvSpPr>
        <p:spPr bwMode="auto">
          <a:xfrm>
            <a:off x="2651442" y="3665855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2" name="Line 13"/>
          <p:cNvSpPr>
            <a:spLocks noChangeShapeType="1"/>
          </p:cNvSpPr>
          <p:nvPr/>
        </p:nvSpPr>
        <p:spPr bwMode="auto">
          <a:xfrm>
            <a:off x="767873" y="4286886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3" name="Line 13"/>
          <p:cNvSpPr>
            <a:spLocks noChangeShapeType="1"/>
          </p:cNvSpPr>
          <p:nvPr/>
        </p:nvSpPr>
        <p:spPr bwMode="auto">
          <a:xfrm>
            <a:off x="3394392" y="4268470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5" name="Rectangle 3"/>
          <p:cNvSpPr>
            <a:spLocks noChangeArrowheads="1"/>
          </p:cNvSpPr>
          <p:nvPr/>
        </p:nvSpPr>
        <p:spPr bwMode="auto">
          <a:xfrm>
            <a:off x="44450" y="5250498"/>
            <a:ext cx="9042400" cy="138430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4197" name="Text Box 5"/>
          <p:cNvSpPr txBox="1">
            <a:spLocks noChangeArrowheads="1"/>
          </p:cNvSpPr>
          <p:nvPr/>
        </p:nvSpPr>
        <p:spPr bwMode="auto">
          <a:xfrm>
            <a:off x="271463" y="147638"/>
            <a:ext cx="4495800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Torque and the vector product</a:t>
            </a:r>
          </a:p>
        </p:txBody>
      </p:sp>
      <p:graphicFrame>
        <p:nvGraphicFramePr>
          <p:cNvPr id="264198" name="Object 6"/>
          <p:cNvGraphicFramePr>
            <a:graphicFrameLocks noChangeAspect="1"/>
          </p:cNvGraphicFramePr>
          <p:nvPr/>
        </p:nvGraphicFramePr>
        <p:xfrm>
          <a:off x="947738" y="1247775"/>
          <a:ext cx="2689225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27" name="Equation" r:id="rId3" imgW="634680" imgH="215640" progId="Equation.3">
                  <p:embed/>
                </p:oleObj>
              </mc:Choice>
              <mc:Fallback>
                <p:oleObj name="Equation" r:id="rId3" imgW="6346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7738" y="1247775"/>
                        <a:ext cx="2689225" cy="91598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199" name="Text Box 7"/>
          <p:cNvSpPr txBox="1">
            <a:spLocks noChangeArrowheads="1"/>
          </p:cNvSpPr>
          <p:nvPr/>
        </p:nvSpPr>
        <p:spPr bwMode="auto">
          <a:xfrm>
            <a:off x="100013" y="4574223"/>
            <a:ext cx="6307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u="sng" dirty="0"/>
              <a:t>Rules for the vector product (</a:t>
            </a:r>
            <a:r>
              <a:rPr lang="en-US" sz="3200" u="sng" dirty="0" err="1"/>
              <a:t>cont</a:t>
            </a:r>
            <a:r>
              <a:rPr lang="en-US" sz="3200" u="sng" dirty="0"/>
              <a:t>).</a:t>
            </a:r>
          </a:p>
        </p:txBody>
      </p:sp>
      <p:graphicFrame>
        <p:nvGraphicFramePr>
          <p:cNvPr id="26420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0379793"/>
              </p:ext>
            </p:extLst>
          </p:nvPr>
        </p:nvGraphicFramePr>
        <p:xfrm>
          <a:off x="469900" y="5642610"/>
          <a:ext cx="86280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28" name="Equation" r:id="rId5" imgW="3822480" imgH="279360" progId="Equation.3">
                  <p:embed/>
                </p:oleObj>
              </mc:Choice>
              <mc:Fallback>
                <p:oleObj name="Equation" r:id="rId5" imgW="3822480" imgH="27936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5642610"/>
                        <a:ext cx="8628063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CC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4207" name="Text Box 15"/>
          <p:cNvSpPr txBox="1">
            <a:spLocks noChangeArrowheads="1"/>
          </p:cNvSpPr>
          <p:nvPr/>
        </p:nvSpPr>
        <p:spPr bwMode="auto">
          <a:xfrm>
            <a:off x="77788" y="5648643"/>
            <a:ext cx="15462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/>
              <a:t>6.</a:t>
            </a:r>
          </a:p>
          <a:p>
            <a:pPr algn="l">
              <a:spcBef>
                <a:spcPct val="50000"/>
              </a:spcBef>
            </a:pPr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4565650" y="790575"/>
            <a:ext cx="4408488" cy="3628421"/>
            <a:chOff x="4270375" y="117475"/>
            <a:chExt cx="4710113" cy="3876675"/>
          </a:xfrm>
        </p:grpSpPr>
        <p:grpSp>
          <p:nvGrpSpPr>
            <p:cNvPr id="55" name="Group 54"/>
            <p:cNvGrpSpPr/>
            <p:nvPr/>
          </p:nvGrpSpPr>
          <p:grpSpPr>
            <a:xfrm>
              <a:off x="4270375" y="117475"/>
              <a:ext cx="4710113" cy="3876675"/>
              <a:chOff x="4270375" y="117475"/>
              <a:chExt cx="4710113" cy="3876675"/>
            </a:xfrm>
          </p:grpSpPr>
          <p:pic>
            <p:nvPicPr>
              <p:cNvPr id="86" name="Picture 2" descr="SE11_08"/>
              <p:cNvPicPr>
                <a:picLocks noChangeAspect="1" noChangeArrowheads="1"/>
              </p:cNvPicPr>
              <p:nvPr/>
            </p:nvPicPr>
            <p:blipFill>
              <a:blip r:embed="rId7" cstate="print">
                <a:lum bright="-24000" contrast="30000"/>
              </a:blip>
              <a:srcRect t="25156" r="42039" b="11250"/>
              <a:stretch>
                <a:fillRect/>
              </a:stretch>
            </p:blipFill>
            <p:spPr bwMode="auto">
              <a:xfrm>
                <a:off x="4270375" y="117475"/>
                <a:ext cx="4710113" cy="3876675"/>
              </a:xfrm>
              <a:prstGeom prst="rect">
                <a:avLst/>
              </a:prstGeom>
              <a:noFill/>
            </p:spPr>
          </p:pic>
          <p:sp>
            <p:nvSpPr>
              <p:cNvPr id="87" name="AutoShape 9"/>
              <p:cNvSpPr>
                <a:spLocks noChangeArrowheads="1"/>
              </p:cNvSpPr>
              <p:nvPr/>
            </p:nvSpPr>
            <p:spPr bwMode="auto">
              <a:xfrm rot="16200000">
                <a:off x="5642769" y="1853406"/>
                <a:ext cx="479425" cy="449263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FFF99"/>
              </a:solidFill>
              <a:ln w="9525">
                <a:solidFill>
                  <a:srgbClr val="FFFF99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Text Box 7"/>
              <p:cNvSpPr txBox="1">
                <a:spLocks noChangeArrowheads="1"/>
              </p:cNvSpPr>
              <p:nvPr/>
            </p:nvSpPr>
            <p:spPr bwMode="auto">
              <a:xfrm>
                <a:off x="5627688" y="1830388"/>
                <a:ext cx="509587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>
                    <a:latin typeface="Symbol" pitchFamily="18" charset="2"/>
                  </a:rPr>
                  <a:t>f</a:t>
                </a:r>
              </a:p>
            </p:txBody>
          </p:sp>
          <p:sp>
            <p:nvSpPr>
              <p:cNvPr id="89" name="Line 13"/>
              <p:cNvSpPr>
                <a:spLocks noChangeShapeType="1"/>
              </p:cNvSpPr>
              <p:nvPr/>
            </p:nvSpPr>
            <p:spPr bwMode="auto">
              <a:xfrm>
                <a:off x="6796373" y="198438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0" name="Line 13"/>
              <p:cNvSpPr>
                <a:spLocks noChangeShapeType="1"/>
              </p:cNvSpPr>
              <p:nvPr/>
            </p:nvSpPr>
            <p:spPr bwMode="auto">
              <a:xfrm>
                <a:off x="7434580" y="174943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" name="Line 13"/>
              <p:cNvSpPr>
                <a:spLocks noChangeShapeType="1"/>
              </p:cNvSpPr>
              <p:nvPr/>
            </p:nvSpPr>
            <p:spPr bwMode="auto">
              <a:xfrm>
                <a:off x="8108950" y="164148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" name="Line 13"/>
              <p:cNvSpPr>
                <a:spLocks noChangeShapeType="1"/>
              </p:cNvSpPr>
              <p:nvPr/>
            </p:nvSpPr>
            <p:spPr bwMode="auto">
              <a:xfrm>
                <a:off x="5598001" y="1285558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" name="Line 13"/>
              <p:cNvSpPr>
                <a:spLocks noChangeShapeType="1"/>
              </p:cNvSpPr>
              <p:nvPr/>
            </p:nvSpPr>
            <p:spPr bwMode="auto">
              <a:xfrm>
                <a:off x="5926137" y="2492058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4" name="Line 13"/>
              <p:cNvSpPr>
                <a:spLocks noChangeShapeType="1"/>
              </p:cNvSpPr>
              <p:nvPr/>
            </p:nvSpPr>
            <p:spPr bwMode="auto">
              <a:xfrm>
                <a:off x="6996081" y="3612198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5" name="Line 13"/>
              <p:cNvSpPr>
                <a:spLocks noChangeShapeType="1"/>
              </p:cNvSpPr>
              <p:nvPr/>
            </p:nvSpPr>
            <p:spPr bwMode="auto">
              <a:xfrm>
                <a:off x="7622858" y="3612516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6" name="Line 13"/>
              <p:cNvSpPr>
                <a:spLocks noChangeShapeType="1"/>
              </p:cNvSpPr>
              <p:nvPr/>
            </p:nvSpPr>
            <p:spPr bwMode="auto">
              <a:xfrm>
                <a:off x="8305959" y="3612834"/>
                <a:ext cx="21113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6" name="AutoShape 9"/>
            <p:cNvSpPr>
              <a:spLocks noChangeArrowheads="1"/>
            </p:cNvSpPr>
            <p:nvPr/>
          </p:nvSpPr>
          <p:spPr bwMode="auto">
            <a:xfrm rot="16200000">
              <a:off x="5642769" y="1853406"/>
              <a:ext cx="479425" cy="4492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" name="Text Box 7"/>
            <p:cNvSpPr txBox="1">
              <a:spLocks noChangeArrowheads="1"/>
            </p:cNvSpPr>
            <p:nvPr/>
          </p:nvSpPr>
          <p:spPr bwMode="auto">
            <a:xfrm>
              <a:off x="5627688" y="1830388"/>
              <a:ext cx="5095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Symbol" pitchFamily="18" charset="2"/>
                </a:rPr>
                <a:t>f</a:t>
              </a:r>
            </a:p>
          </p:txBody>
        </p:sp>
        <p:sp>
          <p:nvSpPr>
            <p:cNvPr id="58" name="Line 13"/>
            <p:cNvSpPr>
              <a:spLocks noChangeShapeType="1"/>
            </p:cNvSpPr>
            <p:nvPr/>
          </p:nvSpPr>
          <p:spPr bwMode="auto">
            <a:xfrm>
              <a:off x="6796373" y="19843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13"/>
            <p:cNvSpPr>
              <a:spLocks noChangeShapeType="1"/>
            </p:cNvSpPr>
            <p:nvPr/>
          </p:nvSpPr>
          <p:spPr bwMode="auto">
            <a:xfrm>
              <a:off x="7434580" y="174943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3"/>
            <p:cNvSpPr>
              <a:spLocks noChangeShapeType="1"/>
            </p:cNvSpPr>
            <p:nvPr/>
          </p:nvSpPr>
          <p:spPr bwMode="auto">
            <a:xfrm>
              <a:off x="8108950" y="16414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3"/>
            <p:cNvSpPr>
              <a:spLocks noChangeShapeType="1"/>
            </p:cNvSpPr>
            <p:nvPr/>
          </p:nvSpPr>
          <p:spPr bwMode="auto">
            <a:xfrm>
              <a:off x="5598001" y="12855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3"/>
            <p:cNvSpPr>
              <a:spLocks noChangeShapeType="1"/>
            </p:cNvSpPr>
            <p:nvPr/>
          </p:nvSpPr>
          <p:spPr bwMode="auto">
            <a:xfrm>
              <a:off x="5926137" y="24920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3"/>
            <p:cNvSpPr>
              <a:spLocks noChangeShapeType="1"/>
            </p:cNvSpPr>
            <p:nvPr/>
          </p:nvSpPr>
          <p:spPr bwMode="auto">
            <a:xfrm>
              <a:off x="6996081" y="361219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3"/>
            <p:cNvSpPr>
              <a:spLocks noChangeShapeType="1"/>
            </p:cNvSpPr>
            <p:nvPr/>
          </p:nvSpPr>
          <p:spPr bwMode="auto">
            <a:xfrm>
              <a:off x="7622858" y="3612516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3"/>
            <p:cNvSpPr>
              <a:spLocks noChangeShapeType="1"/>
            </p:cNvSpPr>
            <p:nvPr/>
          </p:nvSpPr>
          <p:spPr bwMode="auto">
            <a:xfrm>
              <a:off x="8305959" y="3612834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AutoShape 9"/>
            <p:cNvSpPr>
              <a:spLocks noChangeArrowheads="1"/>
            </p:cNvSpPr>
            <p:nvPr/>
          </p:nvSpPr>
          <p:spPr bwMode="auto">
            <a:xfrm rot="16200000">
              <a:off x="5642769" y="1853406"/>
              <a:ext cx="479425" cy="4492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Text Box 7"/>
            <p:cNvSpPr txBox="1">
              <a:spLocks noChangeArrowheads="1"/>
            </p:cNvSpPr>
            <p:nvPr/>
          </p:nvSpPr>
          <p:spPr bwMode="auto">
            <a:xfrm>
              <a:off x="5627688" y="1830388"/>
              <a:ext cx="5095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Symbol" pitchFamily="18" charset="2"/>
                </a:rPr>
                <a:t>f</a:t>
              </a:r>
            </a:p>
          </p:txBody>
        </p:sp>
        <p:sp>
          <p:nvSpPr>
            <p:cNvPr id="68" name="Line 13"/>
            <p:cNvSpPr>
              <a:spLocks noChangeShapeType="1"/>
            </p:cNvSpPr>
            <p:nvPr/>
          </p:nvSpPr>
          <p:spPr bwMode="auto">
            <a:xfrm>
              <a:off x="6796373" y="19843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13"/>
            <p:cNvSpPr>
              <a:spLocks noChangeShapeType="1"/>
            </p:cNvSpPr>
            <p:nvPr/>
          </p:nvSpPr>
          <p:spPr bwMode="auto">
            <a:xfrm>
              <a:off x="7434580" y="174943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13"/>
            <p:cNvSpPr>
              <a:spLocks noChangeShapeType="1"/>
            </p:cNvSpPr>
            <p:nvPr/>
          </p:nvSpPr>
          <p:spPr bwMode="auto">
            <a:xfrm>
              <a:off x="8108950" y="16414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13"/>
            <p:cNvSpPr>
              <a:spLocks noChangeShapeType="1"/>
            </p:cNvSpPr>
            <p:nvPr/>
          </p:nvSpPr>
          <p:spPr bwMode="auto">
            <a:xfrm>
              <a:off x="5598001" y="12855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13"/>
            <p:cNvSpPr>
              <a:spLocks noChangeShapeType="1"/>
            </p:cNvSpPr>
            <p:nvPr/>
          </p:nvSpPr>
          <p:spPr bwMode="auto">
            <a:xfrm>
              <a:off x="5926137" y="24920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13"/>
            <p:cNvSpPr>
              <a:spLocks noChangeShapeType="1"/>
            </p:cNvSpPr>
            <p:nvPr/>
          </p:nvSpPr>
          <p:spPr bwMode="auto">
            <a:xfrm>
              <a:off x="6996081" y="361219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13"/>
            <p:cNvSpPr>
              <a:spLocks noChangeShapeType="1"/>
            </p:cNvSpPr>
            <p:nvPr/>
          </p:nvSpPr>
          <p:spPr bwMode="auto">
            <a:xfrm>
              <a:off x="7622858" y="3612516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13"/>
            <p:cNvSpPr>
              <a:spLocks noChangeShapeType="1"/>
            </p:cNvSpPr>
            <p:nvPr/>
          </p:nvSpPr>
          <p:spPr bwMode="auto">
            <a:xfrm>
              <a:off x="8305959" y="3612834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AutoShape 9"/>
            <p:cNvSpPr>
              <a:spLocks noChangeArrowheads="1"/>
            </p:cNvSpPr>
            <p:nvPr/>
          </p:nvSpPr>
          <p:spPr bwMode="auto">
            <a:xfrm rot="16200000">
              <a:off x="5642769" y="1853406"/>
              <a:ext cx="479425" cy="449263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FF99"/>
            </a:solidFill>
            <a:ln w="9525">
              <a:solidFill>
                <a:srgbClr val="FFFF99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" name="Text Box 7"/>
            <p:cNvSpPr txBox="1">
              <a:spLocks noChangeArrowheads="1"/>
            </p:cNvSpPr>
            <p:nvPr/>
          </p:nvSpPr>
          <p:spPr bwMode="auto">
            <a:xfrm>
              <a:off x="5627688" y="1830388"/>
              <a:ext cx="50958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Symbol" pitchFamily="18" charset="2"/>
                </a:rPr>
                <a:t>f</a:t>
              </a:r>
            </a:p>
          </p:txBody>
        </p:sp>
        <p:sp>
          <p:nvSpPr>
            <p:cNvPr id="78" name="Line 13"/>
            <p:cNvSpPr>
              <a:spLocks noChangeShapeType="1"/>
            </p:cNvSpPr>
            <p:nvPr/>
          </p:nvSpPr>
          <p:spPr bwMode="auto">
            <a:xfrm>
              <a:off x="6796373" y="19843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13"/>
            <p:cNvSpPr>
              <a:spLocks noChangeShapeType="1"/>
            </p:cNvSpPr>
            <p:nvPr/>
          </p:nvSpPr>
          <p:spPr bwMode="auto">
            <a:xfrm>
              <a:off x="7434580" y="174943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13"/>
            <p:cNvSpPr>
              <a:spLocks noChangeShapeType="1"/>
            </p:cNvSpPr>
            <p:nvPr/>
          </p:nvSpPr>
          <p:spPr bwMode="auto">
            <a:xfrm>
              <a:off x="8108950" y="16414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13"/>
            <p:cNvSpPr>
              <a:spLocks noChangeShapeType="1"/>
            </p:cNvSpPr>
            <p:nvPr/>
          </p:nvSpPr>
          <p:spPr bwMode="auto">
            <a:xfrm>
              <a:off x="5598001" y="12855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Line 13"/>
            <p:cNvSpPr>
              <a:spLocks noChangeShapeType="1"/>
            </p:cNvSpPr>
            <p:nvPr/>
          </p:nvSpPr>
          <p:spPr bwMode="auto">
            <a:xfrm>
              <a:off x="5926137" y="249205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Line 13"/>
            <p:cNvSpPr>
              <a:spLocks noChangeShapeType="1"/>
            </p:cNvSpPr>
            <p:nvPr/>
          </p:nvSpPr>
          <p:spPr bwMode="auto">
            <a:xfrm>
              <a:off x="6996081" y="361219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Line 13"/>
            <p:cNvSpPr>
              <a:spLocks noChangeShapeType="1"/>
            </p:cNvSpPr>
            <p:nvPr/>
          </p:nvSpPr>
          <p:spPr bwMode="auto">
            <a:xfrm>
              <a:off x="7622858" y="3612516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Line 13"/>
            <p:cNvSpPr>
              <a:spLocks noChangeShapeType="1"/>
            </p:cNvSpPr>
            <p:nvPr/>
          </p:nvSpPr>
          <p:spPr bwMode="auto">
            <a:xfrm>
              <a:off x="8305959" y="3612834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Text Box 2"/>
          <p:cNvSpPr txBox="1">
            <a:spLocks noChangeArrowheads="1"/>
          </p:cNvSpPr>
          <p:nvPr/>
        </p:nvSpPr>
        <p:spPr bwMode="auto">
          <a:xfrm>
            <a:off x="0" y="1198563"/>
            <a:ext cx="6621463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A force </a:t>
            </a:r>
            <a:r>
              <a:rPr lang="en-US" b="1"/>
              <a:t>F</a:t>
            </a:r>
            <a:r>
              <a:rPr lang="en-US"/>
              <a:t> = (2.00</a:t>
            </a:r>
            <a:r>
              <a:rPr lang="en-US" b="1"/>
              <a:t>i </a:t>
            </a:r>
            <a:r>
              <a:rPr lang="en-US"/>
              <a:t>+ 3.00</a:t>
            </a:r>
            <a:r>
              <a:rPr lang="en-US" b="1"/>
              <a:t>j</a:t>
            </a:r>
            <a:r>
              <a:rPr lang="en-US"/>
              <a:t>) is applied to an object that is pivoted about a fixed axis aligned along the z-axis. </a:t>
            </a:r>
          </a:p>
          <a:p>
            <a:pPr algn="l">
              <a:spcBef>
                <a:spcPct val="50000"/>
              </a:spcBef>
            </a:pPr>
            <a:r>
              <a:rPr lang="en-US"/>
              <a:t>The force is applied at the point </a:t>
            </a:r>
            <a:r>
              <a:rPr lang="en-US" b="1"/>
              <a:t>r</a:t>
            </a:r>
            <a:r>
              <a:rPr lang="en-US"/>
              <a:t> =  (4.00</a:t>
            </a:r>
            <a:r>
              <a:rPr lang="en-US" b="1"/>
              <a:t>i</a:t>
            </a:r>
            <a:r>
              <a:rPr lang="en-US"/>
              <a:t> + 5.00</a:t>
            </a:r>
            <a:r>
              <a:rPr lang="en-US" b="1"/>
              <a:t>j</a:t>
            </a:r>
            <a:r>
              <a:rPr lang="en-US"/>
              <a:t>).</a:t>
            </a:r>
          </a:p>
        </p:txBody>
      </p:sp>
      <p:sp>
        <p:nvSpPr>
          <p:cNvPr id="265222" name="Text Box 6"/>
          <p:cNvSpPr txBox="1">
            <a:spLocks noChangeArrowheads="1"/>
          </p:cNvSpPr>
          <p:nvPr/>
        </p:nvSpPr>
        <p:spPr bwMode="auto">
          <a:xfrm>
            <a:off x="276225" y="406400"/>
            <a:ext cx="4056063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sz="2800"/>
              <a:t>Black board example 11.1</a:t>
            </a:r>
          </a:p>
        </p:txBody>
      </p:sp>
      <p:sp>
        <p:nvSpPr>
          <p:cNvPr id="265226" name="Rectangle 10"/>
          <p:cNvSpPr>
            <a:spLocks noChangeArrowheads="1"/>
          </p:cNvSpPr>
          <p:nvPr/>
        </p:nvSpPr>
        <p:spPr bwMode="auto">
          <a:xfrm>
            <a:off x="0" y="3614738"/>
            <a:ext cx="29337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en-US"/>
              <a:t>1. Find the magnitude of the net torque about the z-axis</a:t>
            </a:r>
          </a:p>
          <a:p>
            <a:pPr marL="457200" indent="-457200" algn="l">
              <a:buFontTx/>
              <a:buAutoNum type="alphaUcPeriod"/>
            </a:pPr>
            <a:r>
              <a:rPr lang="en-US"/>
              <a:t>1 Nm</a:t>
            </a:r>
          </a:p>
          <a:p>
            <a:pPr marL="457200" indent="-457200" algn="l">
              <a:buFontTx/>
              <a:buAutoNum type="alphaUcPeriod"/>
            </a:pPr>
            <a:r>
              <a:rPr lang="en-US"/>
              <a:t>2 Nm</a:t>
            </a:r>
          </a:p>
          <a:p>
            <a:pPr marL="457200" indent="-457200" algn="l">
              <a:buFontTx/>
              <a:buAutoNum type="alphaUcPeriod"/>
            </a:pPr>
            <a:r>
              <a:rPr lang="en-US"/>
              <a:t>3 Nm</a:t>
            </a:r>
          </a:p>
          <a:p>
            <a:pPr marL="457200" indent="-457200" algn="l">
              <a:buFontTx/>
              <a:buAutoNum type="alphaUcPeriod"/>
            </a:pPr>
            <a:r>
              <a:rPr lang="en-US"/>
              <a:t>4 Nm</a:t>
            </a:r>
          </a:p>
          <a:p>
            <a:pPr marL="457200" indent="-457200" algn="l">
              <a:buFontTx/>
              <a:buAutoNum type="alphaUcPeriod"/>
            </a:pPr>
            <a:r>
              <a:rPr lang="en-US"/>
              <a:t>5 Nm</a:t>
            </a:r>
          </a:p>
        </p:txBody>
      </p:sp>
      <p:sp>
        <p:nvSpPr>
          <p:cNvPr id="265229" name="Rectangle 13"/>
          <p:cNvSpPr>
            <a:spLocks noChangeArrowheads="1"/>
          </p:cNvSpPr>
          <p:nvPr/>
        </p:nvSpPr>
        <p:spPr bwMode="auto">
          <a:xfrm>
            <a:off x="6505575" y="3614738"/>
            <a:ext cx="25415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en-US"/>
              <a:t>3. Find the angle between r and F.</a:t>
            </a:r>
          </a:p>
          <a:p>
            <a:pPr marL="457200" indent="-457200" algn="l"/>
            <a:endParaRPr lang="en-US"/>
          </a:p>
          <a:p>
            <a:pPr marL="457200" indent="-457200" algn="l"/>
            <a:r>
              <a:rPr lang="en-US"/>
              <a:t>(white board)</a:t>
            </a:r>
          </a:p>
        </p:txBody>
      </p:sp>
      <p:sp>
        <p:nvSpPr>
          <p:cNvPr id="265230" name="Rectangle 14"/>
          <p:cNvSpPr>
            <a:spLocks noChangeArrowheads="1"/>
          </p:cNvSpPr>
          <p:nvPr/>
        </p:nvSpPr>
        <p:spPr bwMode="auto">
          <a:xfrm>
            <a:off x="2909888" y="3614738"/>
            <a:ext cx="3411537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l"/>
            <a:r>
              <a:rPr lang="en-US"/>
              <a:t>2. Find the direction of the torque vector </a:t>
            </a:r>
            <a:r>
              <a:rPr lang="en-US" b="1">
                <a:latin typeface="Symbol" pitchFamily="18" charset="2"/>
              </a:rPr>
              <a:t>t</a:t>
            </a:r>
            <a:r>
              <a:rPr lang="en-US"/>
              <a:t>.</a:t>
            </a:r>
          </a:p>
          <a:p>
            <a:pPr marL="457200" indent="-457200" algn="l"/>
            <a:endParaRPr lang="en-US"/>
          </a:p>
          <a:p>
            <a:pPr marL="914400" lvl="1" indent="-457200" algn="l">
              <a:buFontTx/>
              <a:buAutoNum type="alphaUcPeriod"/>
            </a:pPr>
            <a:r>
              <a:rPr lang="en-US"/>
              <a:t>-x </a:t>
            </a:r>
          </a:p>
          <a:p>
            <a:pPr marL="914400" lvl="1" indent="-457200" algn="l">
              <a:buFontTx/>
              <a:buAutoNum type="alphaUcPeriod"/>
            </a:pPr>
            <a:r>
              <a:rPr lang="en-US"/>
              <a:t>y</a:t>
            </a:r>
          </a:p>
          <a:p>
            <a:pPr marL="914400" lvl="1" indent="-457200" algn="l">
              <a:buFontTx/>
              <a:buAutoNum type="alphaUcPeriod"/>
            </a:pPr>
            <a:r>
              <a:rPr lang="en-US"/>
              <a:t>-y</a:t>
            </a:r>
          </a:p>
          <a:p>
            <a:pPr marL="914400" lvl="1" indent="-457200" algn="l">
              <a:buFontTx/>
              <a:buAutoNum type="alphaUcPeriod"/>
            </a:pPr>
            <a:r>
              <a:rPr lang="en-US"/>
              <a:t>z</a:t>
            </a:r>
          </a:p>
          <a:p>
            <a:pPr marL="914400" lvl="1" indent="-457200" algn="l">
              <a:buFontTx/>
              <a:buAutoNum type="alphaUcPeriod"/>
            </a:pPr>
            <a:r>
              <a:rPr lang="en-US"/>
              <a:t>-z</a:t>
            </a:r>
          </a:p>
        </p:txBody>
      </p:sp>
      <p:sp>
        <p:nvSpPr>
          <p:cNvPr id="265231" name="Line 15"/>
          <p:cNvSpPr>
            <a:spLocks noChangeShapeType="1"/>
          </p:cNvSpPr>
          <p:nvPr/>
        </p:nvSpPr>
        <p:spPr bwMode="auto">
          <a:xfrm>
            <a:off x="2911475" y="3338513"/>
            <a:ext cx="0" cy="3519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5232" name="Line 16"/>
          <p:cNvSpPr>
            <a:spLocks noChangeShapeType="1"/>
          </p:cNvSpPr>
          <p:nvPr/>
        </p:nvSpPr>
        <p:spPr bwMode="auto">
          <a:xfrm>
            <a:off x="6253163" y="3359150"/>
            <a:ext cx="0" cy="3498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1074102" y="1256349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2201068" y="1256349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3156743" y="1233489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011612" y="2583816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5188902" y="2526666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6110287" y="2515236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5588952" y="4104006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621463" y="90487"/>
            <a:ext cx="2424111" cy="2826667"/>
            <a:chOff x="4657725" y="90488"/>
            <a:chExt cx="4387850" cy="5116512"/>
          </a:xfrm>
        </p:grpSpPr>
        <p:pic>
          <p:nvPicPr>
            <p:cNvPr id="18" name="Picture 2" descr="SE11_07"/>
            <p:cNvPicPr>
              <a:picLocks noChangeAspect="1" noChangeArrowheads="1"/>
            </p:cNvPicPr>
            <p:nvPr/>
          </p:nvPicPr>
          <p:blipFill>
            <a:blip r:embed="rId2" cstate="print">
              <a:lum bright="-24000" contrast="24000"/>
            </a:blip>
            <a:srcRect l="23169" t="9688" r="22836" b="6380"/>
            <a:stretch>
              <a:fillRect/>
            </a:stretch>
          </p:blipFill>
          <p:spPr bwMode="auto">
            <a:xfrm>
              <a:off x="4657725" y="90488"/>
              <a:ext cx="4387850" cy="5116512"/>
            </a:xfrm>
            <a:prstGeom prst="rect">
              <a:avLst/>
            </a:prstGeom>
            <a:noFill/>
          </p:spPr>
        </p:pic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6746081" y="138359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3"/>
            <p:cNvSpPr>
              <a:spLocks noChangeShapeType="1"/>
            </p:cNvSpPr>
            <p:nvPr/>
          </p:nvSpPr>
          <p:spPr bwMode="auto">
            <a:xfrm>
              <a:off x="7278558" y="1383598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3"/>
            <p:cNvSpPr>
              <a:spLocks noChangeShapeType="1"/>
            </p:cNvSpPr>
            <p:nvPr/>
          </p:nvSpPr>
          <p:spPr bwMode="auto">
            <a:xfrm>
              <a:off x="7953115" y="1343131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>
              <a:off x="6890596" y="3047506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3"/>
            <p:cNvSpPr>
              <a:spLocks noChangeShapeType="1"/>
            </p:cNvSpPr>
            <p:nvPr/>
          </p:nvSpPr>
          <p:spPr bwMode="auto">
            <a:xfrm>
              <a:off x="8672643" y="4441592"/>
              <a:ext cx="2111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9858" name="Picture 2" descr="SE11_09"/>
          <p:cNvPicPr>
            <a:picLocks noChangeAspect="1" noChangeArrowheads="1"/>
          </p:cNvPicPr>
          <p:nvPr/>
        </p:nvPicPr>
        <p:blipFill>
          <a:blip r:embed="rId3" cstate="print">
            <a:lum bright="-30000" contrast="30000"/>
          </a:blip>
          <a:srcRect l="30122" t="11041" r="30124" b="15886"/>
          <a:stretch>
            <a:fillRect/>
          </a:stretch>
        </p:blipFill>
        <p:spPr bwMode="auto">
          <a:xfrm>
            <a:off x="6229350" y="0"/>
            <a:ext cx="2355850" cy="3248025"/>
          </a:xfrm>
          <a:prstGeom prst="rect">
            <a:avLst/>
          </a:prstGeom>
          <a:noFill/>
        </p:spPr>
      </p:pic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457200" y="211138"/>
            <a:ext cx="4849813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Angular momentum of a particle</a:t>
            </a:r>
          </a:p>
        </p:txBody>
      </p:sp>
      <p:graphicFrame>
        <p:nvGraphicFramePr>
          <p:cNvPr id="249860" name="Object 4"/>
          <p:cNvGraphicFramePr>
            <a:graphicFrameLocks noChangeAspect="1"/>
          </p:cNvGraphicFramePr>
          <p:nvPr/>
        </p:nvGraphicFramePr>
        <p:xfrm>
          <a:off x="1420813" y="1841500"/>
          <a:ext cx="2528887" cy="1023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74" name="Equation" r:id="rId4" imgW="596880" imgH="241200" progId="Equation.3">
                  <p:embed/>
                </p:oleObj>
              </mc:Choice>
              <mc:Fallback>
                <p:oleObj name="Equation" r:id="rId4" imgW="596880" imgH="241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0813" y="1841500"/>
                        <a:ext cx="2528887" cy="102393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336550" y="3173413"/>
            <a:ext cx="4046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727075" y="3254375"/>
            <a:ext cx="42894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L… angular momentum</a:t>
            </a:r>
          </a:p>
          <a:p>
            <a:pPr algn="l">
              <a:spcBef>
                <a:spcPct val="50000"/>
              </a:spcBef>
            </a:pPr>
            <a:r>
              <a:rPr lang="en-US"/>
              <a:t>r… distance from the origin</a:t>
            </a:r>
          </a:p>
          <a:p>
            <a:pPr algn="l">
              <a:spcBef>
                <a:spcPct val="50000"/>
              </a:spcBef>
            </a:pPr>
            <a:r>
              <a:rPr lang="en-US"/>
              <a:t>p… momentum of particle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428625" y="1173163"/>
            <a:ext cx="2151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Definition:</a:t>
            </a:r>
          </a:p>
        </p:txBody>
      </p:sp>
      <p:sp>
        <p:nvSpPr>
          <p:cNvPr id="249864" name="Text Box 8"/>
          <p:cNvSpPr txBox="1">
            <a:spLocks noChangeArrowheads="1"/>
          </p:cNvSpPr>
          <p:nvPr/>
        </p:nvSpPr>
        <p:spPr bwMode="auto">
          <a:xfrm>
            <a:off x="727075" y="5243513"/>
            <a:ext cx="4006850" cy="1014412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L</a:t>
            </a:r>
            <a:r>
              <a:rPr lang="en-US"/>
              <a:t> is perpendicular to</a:t>
            </a:r>
            <a:r>
              <a:rPr lang="en-US" b="1"/>
              <a:t> r</a:t>
            </a:r>
            <a:r>
              <a:rPr lang="en-US"/>
              <a:t> and </a:t>
            </a:r>
            <a:r>
              <a:rPr lang="en-US" b="1"/>
              <a:t>p</a:t>
            </a: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r>
              <a:rPr lang="en-US" b="1"/>
              <a:t>L</a:t>
            </a:r>
            <a:r>
              <a:rPr lang="en-US"/>
              <a:t> has magnitude L = r</a:t>
            </a:r>
            <a:r>
              <a:rPr lang="en-US">
                <a:cs typeface="Times New Roman" pitchFamily="18" charset="0"/>
              </a:rPr>
              <a:t>·</a:t>
            </a:r>
            <a:r>
              <a:rPr lang="en-US"/>
              <a:t>p</a:t>
            </a:r>
            <a:r>
              <a:rPr lang="en-US">
                <a:cs typeface="Times New Roman" pitchFamily="18" charset="0"/>
              </a:rPr>
              <a:t>·</a:t>
            </a:r>
            <a:r>
              <a:rPr lang="en-US"/>
              <a:t>sin</a:t>
            </a:r>
            <a:r>
              <a:rPr lang="en-US">
                <a:latin typeface="Symbol" pitchFamily="18" charset="2"/>
              </a:rPr>
              <a:t>F</a:t>
            </a:r>
          </a:p>
        </p:txBody>
      </p:sp>
      <p:pic>
        <p:nvPicPr>
          <p:cNvPr id="249865" name="Picture 9" descr="SE11_10"/>
          <p:cNvPicPr>
            <a:picLocks noChangeAspect="1" noChangeArrowheads="1"/>
          </p:cNvPicPr>
          <p:nvPr/>
        </p:nvPicPr>
        <p:blipFill>
          <a:blip r:embed="rId6" cstate="print">
            <a:lum bright="-30000" contrast="30000"/>
          </a:blip>
          <a:srcRect l="18715" t="18307" r="19046" b="14114"/>
          <a:stretch>
            <a:fillRect/>
          </a:stretch>
        </p:blipFill>
        <p:spPr bwMode="auto">
          <a:xfrm>
            <a:off x="5045075" y="3492500"/>
            <a:ext cx="4022725" cy="3276600"/>
          </a:xfrm>
          <a:prstGeom prst="rect">
            <a:avLst/>
          </a:prstGeom>
          <a:noFill/>
        </p:spPr>
      </p:pic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784225" y="3300413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786924" y="3927792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795655" y="446944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951548" y="5300981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>
            <a:off x="3556635" y="5358449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4323239" y="5370197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871538" y="5831047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>
            <a:off x="6925309" y="414940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7442835" y="4172586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7968615" y="418369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3"/>
          <p:cNvSpPr>
            <a:spLocks noChangeShapeType="1"/>
          </p:cNvSpPr>
          <p:nvPr/>
        </p:nvSpPr>
        <p:spPr bwMode="auto">
          <a:xfrm>
            <a:off x="6819740" y="5785327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3"/>
          <p:cNvSpPr>
            <a:spLocks noChangeShapeType="1"/>
          </p:cNvSpPr>
          <p:nvPr/>
        </p:nvSpPr>
        <p:spPr bwMode="auto">
          <a:xfrm>
            <a:off x="7863046" y="5704999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930" name="Picture 2" descr="SE11_12"/>
          <p:cNvPicPr>
            <a:picLocks noChangeAspect="1" noChangeArrowheads="1"/>
          </p:cNvPicPr>
          <p:nvPr/>
        </p:nvPicPr>
        <p:blipFill>
          <a:blip r:embed="rId3" cstate="print">
            <a:lum bright="-42000" contrast="42000"/>
          </a:blip>
          <a:srcRect l="16878" t="9921" r="18715" b="6172"/>
          <a:stretch>
            <a:fillRect/>
          </a:stretch>
        </p:blipFill>
        <p:spPr bwMode="auto">
          <a:xfrm>
            <a:off x="4360863" y="163513"/>
            <a:ext cx="4614862" cy="4510087"/>
          </a:xfrm>
          <a:prstGeom prst="rect">
            <a:avLst/>
          </a:prstGeom>
          <a:noFill/>
        </p:spPr>
      </p:pic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190500" y="188913"/>
            <a:ext cx="4868863" cy="831850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Angular momentum of  a rotating rigid object</a:t>
            </a:r>
          </a:p>
        </p:txBody>
      </p:sp>
      <p:sp>
        <p:nvSpPr>
          <p:cNvPr id="252932" name="Text Box 4"/>
          <p:cNvSpPr txBox="1">
            <a:spLocks noChangeArrowheads="1"/>
          </p:cNvSpPr>
          <p:nvPr/>
        </p:nvSpPr>
        <p:spPr bwMode="auto">
          <a:xfrm>
            <a:off x="241300" y="1465263"/>
            <a:ext cx="3981450" cy="283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/>
              <a:t>We’ll consider an object that is rotating about the z-axis. </a:t>
            </a:r>
          </a:p>
          <a:p>
            <a:pPr algn="l">
              <a:spcBef>
                <a:spcPct val="50000"/>
              </a:spcBef>
            </a:pPr>
            <a:endParaRPr lang="en-US"/>
          </a:p>
          <a:p>
            <a:pPr algn="l">
              <a:spcBef>
                <a:spcPct val="50000"/>
              </a:spcBef>
            </a:pPr>
            <a:r>
              <a:rPr lang="en-US"/>
              <a:t>The angular momentum of the object is given by:</a:t>
            </a:r>
          </a:p>
          <a:p>
            <a:pPr algn="l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252933" name="Object 5"/>
          <p:cNvGraphicFramePr>
            <a:graphicFrameLocks noChangeAspect="1"/>
          </p:cNvGraphicFramePr>
          <p:nvPr/>
        </p:nvGraphicFramePr>
        <p:xfrm>
          <a:off x="776288" y="4086225"/>
          <a:ext cx="2528887" cy="915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47" name="Equation" r:id="rId4" imgW="596880" imgH="215640" progId="Equation.3">
                  <p:embed/>
                </p:oleObj>
              </mc:Choice>
              <mc:Fallback>
                <p:oleObj name="Equation" r:id="rId4" imgW="5968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4086225"/>
                        <a:ext cx="2528887" cy="915988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2935" name="Text Box 7"/>
          <p:cNvSpPr txBox="1">
            <a:spLocks noChangeArrowheads="1"/>
          </p:cNvSpPr>
          <p:nvPr/>
        </p:nvSpPr>
        <p:spPr bwMode="auto">
          <a:xfrm>
            <a:off x="527050" y="5538788"/>
            <a:ext cx="7718425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dirty="0"/>
              <a:t>Note that in this case L and </a:t>
            </a:r>
            <a:r>
              <a:rPr lang="en-US" dirty="0">
                <a:latin typeface="Symbol" pitchFamily="18" charset="2"/>
              </a:rPr>
              <a:t>w</a:t>
            </a:r>
            <a:r>
              <a:rPr lang="en-US" dirty="0"/>
              <a:t> are along the z axis.</a:t>
            </a:r>
          </a:p>
          <a:p>
            <a:pPr algn="l">
              <a:spcBef>
                <a:spcPct val="50000"/>
              </a:spcBef>
            </a:pPr>
            <a:r>
              <a:rPr lang="en-US" dirty="0"/>
              <a:t>Also note the analog formula for linear momentum p = </a:t>
            </a:r>
            <a:r>
              <a:rPr lang="en-US" dirty="0" err="1"/>
              <a:t>m</a:t>
            </a:r>
            <a:r>
              <a:rPr lang="en-US" dirty="0" err="1">
                <a:cs typeface="Times New Roman" pitchFamily="18" charset="0"/>
              </a:rPr>
              <a:t>·v</a:t>
            </a:r>
            <a:endParaRPr lang="en-US" dirty="0"/>
          </a:p>
        </p:txBody>
      </p:sp>
      <p:sp>
        <p:nvSpPr>
          <p:cNvPr id="7" name="Line 13"/>
          <p:cNvSpPr>
            <a:spLocks noChangeShapeType="1"/>
          </p:cNvSpPr>
          <p:nvPr/>
        </p:nvSpPr>
        <p:spPr bwMode="auto">
          <a:xfrm>
            <a:off x="6779895" y="172624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7557135" y="41179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7054215" y="331501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8034337" y="3417888"/>
            <a:ext cx="211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2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29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2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29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5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10430</TotalTime>
  <Words>841</Words>
  <Application>Microsoft Office PowerPoint</Application>
  <PresentationFormat>On-screen Show (4:3)</PresentationFormat>
  <Paragraphs>115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WFU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</dc:creator>
  <cp:lastModifiedBy>Martin Guthold WFU</cp:lastModifiedBy>
  <cp:revision>194</cp:revision>
  <dcterms:created xsi:type="dcterms:W3CDTF">2001-09-11T22:22:56Z</dcterms:created>
  <dcterms:modified xsi:type="dcterms:W3CDTF">2012-11-01T01:00:07Z</dcterms:modified>
</cp:coreProperties>
</file>