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521" r:id="rId2"/>
    <p:sldId id="430" r:id="rId3"/>
    <p:sldId id="487" r:id="rId4"/>
    <p:sldId id="503" r:id="rId5"/>
    <p:sldId id="506" r:id="rId6"/>
    <p:sldId id="489" r:id="rId7"/>
    <p:sldId id="517" r:id="rId8"/>
    <p:sldId id="518" r:id="rId9"/>
    <p:sldId id="514" r:id="rId10"/>
    <p:sldId id="490" r:id="rId11"/>
    <p:sldId id="505" r:id="rId12"/>
    <p:sldId id="495" r:id="rId13"/>
    <p:sldId id="516" r:id="rId14"/>
    <p:sldId id="508" r:id="rId15"/>
    <p:sldId id="512" r:id="rId16"/>
    <p:sldId id="520" r:id="rId17"/>
    <p:sldId id="498" r:id="rId18"/>
    <p:sldId id="499" r:id="rId19"/>
  </p:sldIdLst>
  <p:sldSz cx="9144000" cy="6858000" type="screen4x3"/>
  <p:notesSz cx="7023100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CC"/>
    <a:srgbClr val="3399FF"/>
    <a:srgbClr val="CC9900"/>
    <a:srgbClr val="FFCCFF"/>
    <a:srgbClr val="CCFFFF"/>
    <a:srgbClr val="FF999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4693" autoAdjust="0"/>
  </p:normalViewPr>
  <p:slideViewPr>
    <p:cSldViewPr snapToGrid="0">
      <p:cViewPr varScale="1">
        <p:scale>
          <a:sx n="49" d="100"/>
          <a:sy n="49" d="100"/>
        </p:scale>
        <p:origin x="96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7" tIns="46030" rIns="92057" bIns="46030" numCol="1" anchor="t" anchorCtr="0" compatLnSpc="1">
            <a:prstTxWarp prst="textNoShape">
              <a:avLst/>
            </a:prstTxWarp>
          </a:bodyPr>
          <a:lstStyle>
            <a:lvl1pPr algn="l" defTabSz="921131"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8" y="0"/>
            <a:ext cx="304334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7" tIns="46030" rIns="92057" bIns="46030" numCol="1" anchor="t" anchorCtr="0" compatLnSpc="1">
            <a:prstTxWarp prst="textNoShape">
              <a:avLst/>
            </a:prstTxWarp>
          </a:bodyPr>
          <a:lstStyle>
            <a:lvl1pPr algn="r" defTabSz="921131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330"/>
            <a:ext cx="3043343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7" tIns="46030" rIns="92057" bIns="46030" numCol="1" anchor="b" anchorCtr="0" compatLnSpc="1">
            <a:prstTxWarp prst="textNoShape">
              <a:avLst/>
            </a:prstTxWarp>
          </a:bodyPr>
          <a:lstStyle>
            <a:lvl1pPr algn="l" defTabSz="921131"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8" y="8843330"/>
            <a:ext cx="3043343" cy="46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7" tIns="46030" rIns="92057" bIns="46030" numCol="1" anchor="b" anchorCtr="0" compatLnSpc="1">
            <a:prstTxWarp prst="textNoShape">
              <a:avLst/>
            </a:prstTxWarp>
          </a:bodyPr>
          <a:lstStyle>
            <a:lvl1pPr algn="r" defTabSz="921131">
              <a:defRPr sz="1200"/>
            </a:lvl1pPr>
          </a:lstStyle>
          <a:p>
            <a:fld id="{BC8C0B23-7AEC-4E18-9DC3-42DDFB3540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65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86F28-0FD4-483C-93EE-4F30B439BF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02ED0-778B-4E1C-9F0C-52A75031C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435D7-E3B2-48F2-BA55-0DC3354877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FFA61-50C0-4FC6-BA63-76A1831B2E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8042F-B835-4CD7-BACF-9B66C60AF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5B440-AEA1-4733-B4D6-84E0C04CC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47177-501C-46C7-BB2D-4FB62C2D50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8267F-2BF9-462B-8DD3-8FE643A8E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8F566-47DD-49D3-9AAD-E6A66606E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64FAF-F5D5-4B5C-94BC-24987E43CD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C013D-3E9F-4562-9E60-2BFEA6E5A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AB6003-E692-43AA-967B-B99853C6B2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fu.edu/~gutholdm/Physics113/phy113.html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jpe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22069" y="330200"/>
            <a:ext cx="8765177" cy="60478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61963" indent="-461963" algn="l">
              <a:lnSpc>
                <a:spcPct val="150000"/>
              </a:lnSpc>
              <a:spcBef>
                <a:spcPct val="50000"/>
              </a:spcBef>
            </a:pPr>
            <a:r>
              <a:rPr lang="en-US" b="1" u="sng" dirty="0"/>
              <a:t>Announcements</a:t>
            </a:r>
            <a:r>
              <a:rPr lang="en-US" dirty="0"/>
              <a:t>:</a:t>
            </a:r>
          </a:p>
          <a:p>
            <a:pPr marL="461963" indent="-461963" algn="l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Midterm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</a:rPr>
              <a:t>coming up </a:t>
            </a:r>
            <a:r>
              <a:rPr lang="en-US" dirty="0" smtClean="0">
                <a:solidFill>
                  <a:srgbClr val="FF0000"/>
                </a:solidFill>
              </a:rPr>
              <a:t>Monday Nov. 12 </a:t>
            </a:r>
            <a:r>
              <a:rPr lang="en-US" dirty="0" smtClean="0"/>
              <a:t>, </a:t>
            </a:r>
            <a:r>
              <a:rPr lang="en-US" dirty="0"/>
              <a:t>(two evening </a:t>
            </a:r>
            <a:r>
              <a:rPr lang="en-US" dirty="0" smtClean="0"/>
              <a:t>times, </a:t>
            </a:r>
            <a:r>
              <a:rPr lang="en-US" dirty="0"/>
              <a:t>5-6 pm or 6-7 pm</a:t>
            </a:r>
            <a:r>
              <a:rPr lang="en-US" dirty="0" smtClean="0"/>
              <a:t>), Olin 101.</a:t>
            </a:r>
          </a:p>
          <a:p>
            <a:pPr marL="461963" indent="-461963" algn="l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dirty="0" smtClean="0"/>
              <a:t>Material</a:t>
            </a:r>
            <a:r>
              <a:rPr lang="en-US" dirty="0"/>
              <a:t>: </a:t>
            </a:r>
            <a:r>
              <a:rPr lang="en-US" dirty="0" smtClean="0"/>
              <a:t>Chapters 6 – 14 (through HW 14.1 (pressure)).  </a:t>
            </a:r>
            <a:endParaRPr lang="en-US" dirty="0"/>
          </a:p>
          <a:p>
            <a:pPr marL="461963" indent="-461963" algn="l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dirty="0" smtClean="0"/>
              <a:t>I’ll provide key equations (last page of exam). </a:t>
            </a:r>
          </a:p>
          <a:p>
            <a:pPr marL="461963" indent="-461963" algn="l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dirty="0" smtClean="0"/>
              <a:t>You are allowed to use a </a:t>
            </a:r>
            <a:r>
              <a:rPr lang="en-US" u="sng" dirty="0" smtClean="0"/>
              <a:t>non-programmable</a:t>
            </a:r>
            <a:r>
              <a:rPr lang="en-US" dirty="0" smtClean="0"/>
              <a:t> calculator</a:t>
            </a:r>
            <a:endParaRPr lang="en-US" dirty="0"/>
          </a:p>
          <a:p>
            <a:pPr marL="461963" indent="-461963" algn="l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dirty="0" smtClean="0"/>
              <a:t>I will put practice exams </a:t>
            </a:r>
            <a:r>
              <a:rPr lang="en-US" dirty="0"/>
              <a:t>on our class web page </a:t>
            </a:r>
            <a:r>
              <a:rPr lang="en-US" sz="1800" dirty="0"/>
              <a:t>(</a:t>
            </a:r>
            <a:r>
              <a:rPr lang="en-US" sz="1800" dirty="0">
                <a:hlinkClick r:id="rId2"/>
              </a:rPr>
              <a:t>http://www.wfu.edu/~gutholdm/Physics113/phy113.html</a:t>
            </a:r>
            <a:r>
              <a:rPr lang="en-US" sz="1800" dirty="0" smtClean="0"/>
              <a:t>)</a:t>
            </a:r>
          </a:p>
          <a:p>
            <a:pPr marL="461963" indent="-461963" algn="l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dirty="0" smtClean="0"/>
              <a:t>I’ll also update all grades by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690" name="Picture 2" descr="SE15_05A"/>
          <p:cNvPicPr>
            <a:picLocks noChangeAspect="1" noChangeArrowheads="1"/>
          </p:cNvPicPr>
          <p:nvPr/>
        </p:nvPicPr>
        <p:blipFill>
          <a:blip r:embed="rId2" cstate="print">
            <a:lum bright="-30000" contrast="30000"/>
          </a:blip>
          <a:srcRect l="12424" t="10130" r="13089" b="14323"/>
          <a:stretch>
            <a:fillRect/>
          </a:stretch>
        </p:blipFill>
        <p:spPr bwMode="auto">
          <a:xfrm>
            <a:off x="3803650" y="63500"/>
            <a:ext cx="5276850" cy="4014788"/>
          </a:xfrm>
          <a:prstGeom prst="rect">
            <a:avLst/>
          </a:prstGeom>
          <a:noFill/>
        </p:spPr>
      </p:pic>
      <p:sp>
        <p:nvSpPr>
          <p:cNvPr id="370691" name="Text Box 3"/>
          <p:cNvSpPr txBox="1">
            <a:spLocks noChangeArrowheads="1"/>
          </p:cNvSpPr>
          <p:nvPr/>
        </p:nvSpPr>
        <p:spPr bwMode="auto">
          <a:xfrm>
            <a:off x="101600" y="63500"/>
            <a:ext cx="3503613" cy="46672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Hydraulic press</a:t>
            </a:r>
          </a:p>
        </p:txBody>
      </p:sp>
      <p:sp>
        <p:nvSpPr>
          <p:cNvPr id="370692" name="Text Box 4"/>
          <p:cNvSpPr txBox="1">
            <a:spLocks noChangeArrowheads="1"/>
          </p:cNvSpPr>
          <p:nvPr/>
        </p:nvSpPr>
        <p:spPr bwMode="auto">
          <a:xfrm>
            <a:off x="239713" y="4464050"/>
            <a:ext cx="8685212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-  Force F</a:t>
            </a:r>
            <a:r>
              <a:rPr lang="en-US" sz="2800" baseline="-25000"/>
              <a:t>1 </a:t>
            </a:r>
            <a:r>
              <a:rPr lang="en-US" sz="2800"/>
              <a:t> is applied to area A</a:t>
            </a:r>
            <a:r>
              <a:rPr lang="en-US" sz="2800" baseline="-25000"/>
              <a:t>1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800"/>
              <a:t>  Pressure P in columns: P = F</a:t>
            </a:r>
            <a:r>
              <a:rPr lang="en-US" sz="2800" baseline="-25000"/>
              <a:t>1</a:t>
            </a:r>
            <a:r>
              <a:rPr lang="en-US" sz="2800"/>
              <a:t>/A</a:t>
            </a:r>
            <a:r>
              <a:rPr lang="en-US" sz="2800" baseline="-25000"/>
              <a:t>1</a:t>
            </a:r>
            <a:r>
              <a:rPr lang="en-US" sz="2800"/>
              <a:t> = F</a:t>
            </a:r>
            <a:r>
              <a:rPr lang="en-US" sz="2800" baseline="-25000"/>
              <a:t>2</a:t>
            </a:r>
            <a:r>
              <a:rPr lang="en-US" sz="2800"/>
              <a:t>/A</a:t>
            </a:r>
            <a:r>
              <a:rPr lang="en-US" sz="2800" baseline="-25000"/>
              <a:t>2</a:t>
            </a:r>
            <a:endParaRPr lang="en-US" sz="2800"/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800"/>
              <a:t>  Force F</a:t>
            </a:r>
            <a:r>
              <a:rPr lang="en-US" sz="2800" baseline="-25000"/>
              <a:t>2</a:t>
            </a:r>
            <a:r>
              <a:rPr lang="en-US" sz="2800"/>
              <a:t> on area A</a:t>
            </a:r>
            <a:r>
              <a:rPr lang="en-US" sz="2800" baseline="-25000"/>
              <a:t>2</a:t>
            </a:r>
            <a:r>
              <a:rPr lang="en-US" sz="2800"/>
              <a:t> is greater than F</a:t>
            </a:r>
            <a:r>
              <a:rPr lang="en-US" sz="2800" baseline="-25000"/>
              <a:t>1</a:t>
            </a:r>
            <a:r>
              <a:rPr lang="en-US" sz="2800"/>
              <a:t> by a factor A</a:t>
            </a:r>
            <a:r>
              <a:rPr lang="en-US" sz="2800" baseline="-25000"/>
              <a:t>2</a:t>
            </a:r>
            <a:r>
              <a:rPr lang="en-US" sz="2800"/>
              <a:t>/A</a:t>
            </a:r>
            <a:r>
              <a:rPr lang="en-US" sz="2800" baseline="-25000"/>
              <a:t>1</a:t>
            </a:r>
            <a:r>
              <a:rPr lang="en-US" sz="2800"/>
              <a:t>!!</a:t>
            </a:r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242888" y="2171700"/>
            <a:ext cx="33750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/>
              <a:t>Application of Pascal’s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050" name="Picture 2" descr="SE15_05A"/>
          <p:cNvPicPr>
            <a:picLocks noChangeAspect="1" noChangeArrowheads="1"/>
          </p:cNvPicPr>
          <p:nvPr/>
        </p:nvPicPr>
        <p:blipFill>
          <a:blip r:embed="rId2" cstate="print">
            <a:lum bright="-30000" contrast="30000"/>
          </a:blip>
          <a:srcRect l="12424" t="10130" r="13089" b="14323"/>
          <a:stretch>
            <a:fillRect/>
          </a:stretch>
        </p:blipFill>
        <p:spPr bwMode="auto">
          <a:xfrm>
            <a:off x="4831842" y="186690"/>
            <a:ext cx="3730625" cy="2838450"/>
          </a:xfrm>
          <a:prstGeom prst="rect">
            <a:avLst/>
          </a:prstGeom>
          <a:noFill/>
        </p:spPr>
      </p:pic>
      <p:sp>
        <p:nvSpPr>
          <p:cNvPr id="386051" name="Text Box 3"/>
          <p:cNvSpPr txBox="1">
            <a:spLocks noChangeArrowheads="1"/>
          </p:cNvSpPr>
          <p:nvPr/>
        </p:nvSpPr>
        <p:spPr bwMode="auto">
          <a:xfrm>
            <a:off x="101600" y="63500"/>
            <a:ext cx="4001770" cy="1014413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Black board example 14.4</a:t>
            </a:r>
          </a:p>
          <a:p>
            <a:pPr>
              <a:spcBef>
                <a:spcPct val="50000"/>
              </a:spcBef>
            </a:pPr>
            <a:r>
              <a:rPr lang="en-US" dirty="0"/>
              <a:t>Hydraulic </a:t>
            </a:r>
            <a:r>
              <a:rPr lang="en-US" dirty="0" smtClean="0"/>
              <a:t>press, i-clicker</a:t>
            </a:r>
            <a:endParaRPr lang="en-US" dirty="0"/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250825" y="3138488"/>
            <a:ext cx="868521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lphaLcParenBoth"/>
            </a:pPr>
            <a:r>
              <a:rPr lang="en-US" sz="2000" dirty="0"/>
              <a:t>What force must be applied to the small piston for it to raise a </a:t>
            </a:r>
            <a:r>
              <a:rPr lang="en-US" sz="2000" dirty="0" smtClean="0"/>
              <a:t>15,000 N </a:t>
            </a:r>
            <a:r>
              <a:rPr lang="en-US" sz="2000" dirty="0"/>
              <a:t>car</a:t>
            </a:r>
            <a:r>
              <a:rPr lang="en-US" sz="2000" dirty="0" smtClean="0"/>
              <a:t>?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1600" dirty="0" smtClean="0"/>
              <a:t> 		A)  ~225 N      B) ~ 900 N	C)  1200 N    D) ~7,500 N	E)  ~15,000 N </a:t>
            </a:r>
            <a:endParaRPr lang="en-US" sz="1600" dirty="0"/>
          </a:p>
          <a:p>
            <a:pPr marL="457200" indent="-457200" algn="l">
              <a:spcBef>
                <a:spcPct val="50000"/>
              </a:spcBef>
            </a:pPr>
            <a:r>
              <a:rPr lang="en-US" sz="2000" dirty="0" smtClean="0"/>
              <a:t>(b)	Could </a:t>
            </a:r>
            <a:r>
              <a:rPr lang="en-US" sz="2000" dirty="0"/>
              <a:t>your body weight (600 N) provide the force?</a:t>
            </a:r>
          </a:p>
        </p:txBody>
      </p:sp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279400" y="1336675"/>
            <a:ext cx="33353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The piston of a hydraulic lift has a cross sectional area of 3.00 cm</a:t>
            </a:r>
            <a:r>
              <a:rPr lang="en-US" sz="2000" baseline="30000"/>
              <a:t>2</a:t>
            </a:r>
            <a:r>
              <a:rPr lang="en-US" sz="2000"/>
              <a:t>, and its large piston has a cross-sectional area of 200 cm</a:t>
            </a:r>
            <a:r>
              <a:rPr lang="en-US" sz="2000" baseline="30000"/>
              <a:t>2</a:t>
            </a:r>
            <a:r>
              <a:rPr lang="en-US" sz="2000"/>
              <a:t>.</a:t>
            </a:r>
          </a:p>
        </p:txBody>
      </p:sp>
      <p:sp>
        <p:nvSpPr>
          <p:cNvPr id="386055" name="Line 7"/>
          <p:cNvSpPr>
            <a:spLocks noChangeShapeType="1"/>
          </p:cNvSpPr>
          <p:nvPr/>
        </p:nvSpPr>
        <p:spPr bwMode="auto">
          <a:xfrm>
            <a:off x="217805" y="4584573"/>
            <a:ext cx="8447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8605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2320" y="4653545"/>
            <a:ext cx="1472184" cy="22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6057" name="Text Box 9"/>
          <p:cNvSpPr txBox="1">
            <a:spLocks noChangeArrowheads="1"/>
          </p:cNvSpPr>
          <p:nvPr/>
        </p:nvSpPr>
        <p:spPr bwMode="auto">
          <a:xfrm>
            <a:off x="929640" y="5080508"/>
            <a:ext cx="5641975" cy="1169551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 dirty="0"/>
              <a:t>Quick Quiz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2000" dirty="0"/>
              <a:t>How can backhoe shovels generate the huge forces </a:t>
            </a:r>
            <a:r>
              <a:rPr lang="en-US" sz="2000" dirty="0" smtClean="0"/>
              <a:t>needed </a:t>
            </a:r>
            <a:r>
              <a:rPr lang="en-US" sz="2000" dirty="0"/>
              <a:t>to slice through </a:t>
            </a:r>
            <a:r>
              <a:rPr lang="en-US" sz="2000" dirty="0" smtClean="0"/>
              <a:t>dirt as if it were warm butter?</a:t>
            </a:r>
            <a:endParaRPr lang="en-US" sz="2000" dirty="0"/>
          </a:p>
        </p:txBody>
      </p:sp>
      <p:sp>
        <p:nvSpPr>
          <p:cNvPr id="2" name="Oval 1"/>
          <p:cNvSpPr/>
          <p:nvPr/>
        </p:nvSpPr>
        <p:spPr bwMode="auto">
          <a:xfrm>
            <a:off x="7245350" y="4584573"/>
            <a:ext cx="717550" cy="106145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1" name="Text Box 3"/>
          <p:cNvSpPr txBox="1">
            <a:spLocks noChangeArrowheads="1"/>
          </p:cNvSpPr>
          <p:nvPr/>
        </p:nvSpPr>
        <p:spPr bwMode="auto">
          <a:xfrm>
            <a:off x="517525" y="166688"/>
            <a:ext cx="4502150" cy="120015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Buoyant forces and Archimedes's Principle</a:t>
            </a:r>
          </a:p>
        </p:txBody>
      </p:sp>
      <p:pic>
        <p:nvPicPr>
          <p:cNvPr id="375813" name="Picture 5" descr="SE15_09"/>
          <p:cNvPicPr>
            <a:picLocks noChangeAspect="1" noChangeArrowheads="1"/>
          </p:cNvPicPr>
          <p:nvPr/>
        </p:nvPicPr>
        <p:blipFill>
          <a:blip r:embed="rId3" cstate="print">
            <a:lum bright="-30000" contrast="30000"/>
          </a:blip>
          <a:srcRect l="28795" t="13463" r="29283" b="9921"/>
          <a:stretch>
            <a:fillRect/>
          </a:stretch>
        </p:blipFill>
        <p:spPr bwMode="auto">
          <a:xfrm>
            <a:off x="5624513" y="109538"/>
            <a:ext cx="3406775" cy="4670425"/>
          </a:xfrm>
          <a:prstGeom prst="rect">
            <a:avLst/>
          </a:prstGeom>
          <a:noFill/>
        </p:spPr>
      </p:pic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335757" y="1590676"/>
            <a:ext cx="4986337" cy="2024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 dirty="0" err="1"/>
              <a:t>Archimedes’s</a:t>
            </a:r>
            <a:r>
              <a:rPr lang="en-US" sz="2800" u="sng" dirty="0"/>
              <a:t> principle: </a:t>
            </a:r>
          </a:p>
          <a:p>
            <a:pPr algn="l">
              <a:spcBef>
                <a:spcPct val="50000"/>
              </a:spcBef>
            </a:pPr>
            <a:r>
              <a:rPr lang="en-US" sz="2800" dirty="0"/>
              <a:t>The magnitude of the buoyant force is equals the </a:t>
            </a:r>
            <a:r>
              <a:rPr lang="en-US" sz="2800" b="1" u="sng" dirty="0"/>
              <a:t>weight of the fluid displaced by the object</a:t>
            </a:r>
            <a:r>
              <a:rPr lang="en-US" sz="2800" dirty="0"/>
              <a:t>.</a:t>
            </a:r>
          </a:p>
        </p:txBody>
      </p:sp>
      <p:graphicFrame>
        <p:nvGraphicFramePr>
          <p:cNvPr id="3758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93866"/>
              </p:ext>
            </p:extLst>
          </p:nvPr>
        </p:nvGraphicFramePr>
        <p:xfrm>
          <a:off x="130969" y="3838576"/>
          <a:ext cx="5402262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39" name="Equation" r:id="rId4" imgW="1384200" imgH="241200" progId="Equation.3">
                  <p:embed/>
                </p:oleObj>
              </mc:Choice>
              <mc:Fallback>
                <p:oleObj name="Equation" r:id="rId4" imgW="138420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9" y="3838576"/>
                        <a:ext cx="5402262" cy="941387"/>
                      </a:xfrm>
                      <a:prstGeom prst="rect">
                        <a:avLst/>
                      </a:prstGeom>
                      <a:solidFill>
                        <a:srgbClr val="FF99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5818" name="Text Box 10"/>
          <p:cNvSpPr txBox="1">
            <a:spLocks noChangeArrowheads="1"/>
          </p:cNvSpPr>
          <p:nvPr/>
        </p:nvSpPr>
        <p:spPr bwMode="auto">
          <a:xfrm>
            <a:off x="0" y="5269138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This force arises from the different pressures at the top and the bottom surface of the object submerged in the fluid.  </a:t>
            </a:r>
          </a:p>
        </p:txBody>
      </p: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111125" y="4964747"/>
            <a:ext cx="88106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1037"/>
          <p:cNvSpPr txBox="1">
            <a:spLocks noChangeArrowheads="1"/>
          </p:cNvSpPr>
          <p:nvPr/>
        </p:nvSpPr>
        <p:spPr bwMode="auto">
          <a:xfrm>
            <a:off x="130969" y="6432810"/>
            <a:ext cx="8882062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 smtClean="0"/>
              <a:t>Note:  Archimedes</a:t>
            </a:r>
            <a:r>
              <a:rPr lang="en-US" sz="1600" dirty="0"/>
              <a:t>’ principle can also be applied to balloons floating in air (air can be considered a liquid)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345" name="Group 1033"/>
          <p:cNvGrpSpPr>
            <a:grpSpLocks/>
          </p:cNvGrpSpPr>
          <p:nvPr/>
        </p:nvGrpSpPr>
        <p:grpSpPr bwMode="auto">
          <a:xfrm>
            <a:off x="4757738" y="84138"/>
            <a:ext cx="4337050" cy="4519612"/>
            <a:chOff x="2997" y="533"/>
            <a:chExt cx="2732" cy="2847"/>
          </a:xfrm>
        </p:grpSpPr>
        <p:pic>
          <p:nvPicPr>
            <p:cNvPr id="398338" name="Picture 1026" descr="SE15_12"/>
            <p:cNvPicPr>
              <a:picLocks noChangeAspect="1" noChangeArrowheads="1"/>
            </p:cNvPicPr>
            <p:nvPr/>
          </p:nvPicPr>
          <p:blipFill>
            <a:blip r:embed="rId2" cstate="print">
              <a:lum bright="-30000" contrast="30000"/>
            </a:blip>
            <a:srcRect l="21527" t="11250" r="54620" b="14792"/>
            <a:stretch>
              <a:fillRect/>
            </a:stretch>
          </p:blipFill>
          <p:spPr bwMode="auto">
            <a:xfrm>
              <a:off x="2997" y="540"/>
              <a:ext cx="1221" cy="2840"/>
            </a:xfrm>
            <a:prstGeom prst="rect">
              <a:avLst/>
            </a:prstGeom>
            <a:noFill/>
          </p:spPr>
        </p:pic>
        <p:sp>
          <p:nvSpPr>
            <p:cNvPr id="398339" name="Rectangle 1027"/>
            <p:cNvSpPr>
              <a:spLocks noChangeArrowheads="1"/>
            </p:cNvSpPr>
            <p:nvPr/>
          </p:nvSpPr>
          <p:spPr bwMode="auto">
            <a:xfrm>
              <a:off x="3232" y="2361"/>
              <a:ext cx="796" cy="78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98340" name="Picture 1028" descr="SE15_12"/>
            <p:cNvPicPr>
              <a:picLocks noChangeAspect="1" noChangeArrowheads="1"/>
            </p:cNvPicPr>
            <p:nvPr/>
          </p:nvPicPr>
          <p:blipFill>
            <a:blip r:embed="rId2" cstate="print">
              <a:lum bright="-30000" contrast="30000"/>
            </a:blip>
            <a:srcRect l="60246" t="11250" r="16058" b="14792"/>
            <a:stretch>
              <a:fillRect/>
            </a:stretch>
          </p:blipFill>
          <p:spPr bwMode="auto">
            <a:xfrm>
              <a:off x="4516" y="533"/>
              <a:ext cx="1213" cy="2840"/>
            </a:xfrm>
            <a:prstGeom prst="rect">
              <a:avLst/>
            </a:prstGeom>
            <a:noFill/>
          </p:spPr>
        </p:pic>
        <p:sp>
          <p:nvSpPr>
            <p:cNvPr id="398341" name="Rectangle 1029"/>
            <p:cNvSpPr>
              <a:spLocks noChangeArrowheads="1"/>
            </p:cNvSpPr>
            <p:nvPr/>
          </p:nvSpPr>
          <p:spPr bwMode="auto">
            <a:xfrm>
              <a:off x="4746" y="2354"/>
              <a:ext cx="796" cy="78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8342" name="Text Box 1030"/>
          <p:cNvSpPr txBox="1">
            <a:spLocks noChangeArrowheads="1"/>
          </p:cNvSpPr>
          <p:nvPr/>
        </p:nvSpPr>
        <p:spPr bwMode="auto">
          <a:xfrm>
            <a:off x="101600" y="1631498"/>
            <a:ext cx="45481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smtClean="0"/>
              <a:t>A 1kg </a:t>
            </a:r>
            <a:r>
              <a:rPr lang="en-US" dirty="0"/>
              <a:t>iron cube weighs 9.80 N in air. </a:t>
            </a:r>
            <a:r>
              <a:rPr lang="en-US" dirty="0" smtClean="0"/>
              <a:t>(Ignore buoyant force in air.)  </a:t>
            </a:r>
            <a:endParaRPr lang="en-US" dirty="0"/>
          </a:p>
          <a:p>
            <a:pPr algn="l">
              <a:spcBef>
                <a:spcPct val="50000"/>
              </a:spcBef>
            </a:pPr>
            <a:r>
              <a:rPr lang="en-US" dirty="0"/>
              <a:t>How much does it weigh in </a:t>
            </a:r>
            <a:r>
              <a:rPr lang="en-US" dirty="0" smtClean="0"/>
              <a:t>water? </a:t>
            </a:r>
            <a:endParaRPr lang="en-US" dirty="0"/>
          </a:p>
          <a:p>
            <a:pPr algn="l">
              <a:spcBef>
                <a:spcPct val="50000"/>
              </a:spcBef>
            </a:pPr>
            <a:r>
              <a:rPr lang="en-US" dirty="0"/>
              <a:t>The density of iron is 7.86</a:t>
            </a:r>
            <a:r>
              <a:rPr lang="en-US" dirty="0">
                <a:cs typeface="Times New Roman" pitchFamily="18" charset="0"/>
              </a:rPr>
              <a:t>·10</a:t>
            </a:r>
            <a:r>
              <a:rPr lang="en-US" baseline="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 kg/m</a:t>
            </a:r>
            <a:r>
              <a:rPr lang="en-US" baseline="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.  The density of water is </a:t>
            </a:r>
            <a:r>
              <a:rPr lang="en-US" dirty="0" smtClean="0"/>
              <a:t>1.00</a:t>
            </a:r>
            <a:r>
              <a:rPr lang="en-US" dirty="0" smtClean="0">
                <a:cs typeface="Times New Roman" pitchFamily="18" charset="0"/>
              </a:rPr>
              <a:t>·10</a:t>
            </a:r>
            <a:r>
              <a:rPr lang="en-US" baseline="30000" dirty="0" smtClean="0">
                <a:cs typeface="Times New Roman" pitchFamily="18" charset="0"/>
              </a:rPr>
              <a:t>3</a:t>
            </a:r>
            <a:r>
              <a:rPr lang="en-US" dirty="0" smtClean="0">
                <a:cs typeface="Times New Roman" pitchFamily="18" charset="0"/>
              </a:rPr>
              <a:t> kg/m</a:t>
            </a:r>
            <a:r>
              <a:rPr lang="en-US" baseline="30000" dirty="0" smtClean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.</a:t>
            </a:r>
            <a:endParaRPr lang="en-US" baseline="30000" dirty="0">
              <a:cs typeface="Times New Roman" pitchFamily="18" charset="0"/>
            </a:endParaRPr>
          </a:p>
        </p:txBody>
      </p:sp>
      <p:sp>
        <p:nvSpPr>
          <p:cNvPr id="398343" name="Text Box 1031"/>
          <p:cNvSpPr txBox="1">
            <a:spLocks noChangeArrowheads="1"/>
          </p:cNvSpPr>
          <p:nvPr/>
        </p:nvSpPr>
        <p:spPr bwMode="auto">
          <a:xfrm>
            <a:off x="101600" y="63500"/>
            <a:ext cx="3503613" cy="1014413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/>
              <a:t>Black board example 14.5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/>
              <a:t>Archimedes’s principle</a:t>
            </a:r>
          </a:p>
        </p:txBody>
      </p:sp>
      <p:sp>
        <p:nvSpPr>
          <p:cNvPr id="398346" name="Line 1034"/>
          <p:cNvSpPr>
            <a:spLocks noChangeShapeType="1"/>
          </p:cNvSpPr>
          <p:nvPr/>
        </p:nvSpPr>
        <p:spPr bwMode="auto">
          <a:xfrm>
            <a:off x="0" y="5551488"/>
            <a:ext cx="9144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8347" name="Text Box 1035"/>
          <p:cNvSpPr txBox="1">
            <a:spLocks noChangeArrowheads="1"/>
          </p:cNvSpPr>
          <p:nvPr/>
        </p:nvSpPr>
        <p:spPr bwMode="auto">
          <a:xfrm>
            <a:off x="661988" y="5824538"/>
            <a:ext cx="2755900" cy="712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600" u="sng"/>
              <a:t>Reminder: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1600"/>
              <a:t>Density </a:t>
            </a:r>
            <a:r>
              <a:rPr lang="en-US" sz="1600">
                <a:latin typeface="Symbol" pitchFamily="18" charset="2"/>
              </a:rPr>
              <a:t>r</a:t>
            </a:r>
            <a:r>
              <a:rPr lang="en-US" sz="1600"/>
              <a:t> = mass/unit volume</a:t>
            </a:r>
          </a:p>
        </p:txBody>
      </p:sp>
      <p:sp>
        <p:nvSpPr>
          <p:cNvPr id="398348" name="Text Box 1036"/>
          <p:cNvSpPr txBox="1">
            <a:spLocks noChangeArrowheads="1"/>
          </p:cNvSpPr>
          <p:nvPr/>
        </p:nvSpPr>
        <p:spPr bwMode="auto">
          <a:xfrm>
            <a:off x="4003675" y="5662613"/>
            <a:ext cx="48942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200" u="sng"/>
              <a:t>For example: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1200"/>
              <a:t>Aluminum:	2700 kg/m</a:t>
            </a:r>
            <a:r>
              <a:rPr lang="en-US" sz="1200" baseline="30000"/>
              <a:t>3</a:t>
            </a:r>
            <a:r>
              <a:rPr lang="en-US" sz="1200" baseline="-25000"/>
              <a:t>		</a:t>
            </a:r>
            <a:r>
              <a:rPr lang="en-US" sz="1200"/>
              <a:t>Air:            1.29 kg/m</a:t>
            </a:r>
            <a:r>
              <a:rPr lang="en-US" sz="1200" baseline="30000"/>
              <a:t>3</a:t>
            </a:r>
            <a:endParaRPr lang="en-US" sz="1200"/>
          </a:p>
          <a:p>
            <a:pPr algn="l" eaLnBrk="0" hangingPunct="0">
              <a:spcBef>
                <a:spcPct val="50000"/>
              </a:spcBef>
            </a:pPr>
            <a:r>
              <a:rPr lang="en-US" sz="1200"/>
              <a:t> Lead:  	11,300 kg/m</a:t>
            </a:r>
            <a:r>
              <a:rPr lang="en-US" sz="1200" baseline="30000"/>
              <a:t>3		</a:t>
            </a:r>
            <a:r>
              <a:rPr lang="en-US" sz="1200"/>
              <a:t>Helium:     0.18 kg/m</a:t>
            </a:r>
            <a:r>
              <a:rPr lang="en-US" sz="1200" baseline="30000"/>
              <a:t>3</a:t>
            </a:r>
            <a:endParaRPr lang="en-US" sz="1200"/>
          </a:p>
          <a:p>
            <a:pPr algn="l" eaLnBrk="0" hangingPunct="0">
              <a:spcBef>
                <a:spcPct val="50000"/>
              </a:spcBef>
            </a:pPr>
            <a:r>
              <a:rPr lang="en-US" sz="1200"/>
              <a:t>Water:   	998 kg/m</a:t>
            </a:r>
            <a:r>
              <a:rPr lang="en-US" sz="1200" baseline="30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3" name="Text Box 3"/>
          <p:cNvSpPr txBox="1">
            <a:spLocks noChangeArrowheads="1"/>
          </p:cNvSpPr>
          <p:nvPr/>
        </p:nvSpPr>
        <p:spPr bwMode="auto">
          <a:xfrm>
            <a:off x="161925" y="166688"/>
            <a:ext cx="4152900" cy="95567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Buoyant forces and Archimedes's Principle</a:t>
            </a:r>
          </a:p>
        </p:txBody>
      </p:sp>
      <p:sp>
        <p:nvSpPr>
          <p:cNvPr id="389126" name="Text Box 6"/>
          <p:cNvSpPr txBox="1">
            <a:spLocks noChangeArrowheads="1"/>
          </p:cNvSpPr>
          <p:nvPr/>
        </p:nvSpPr>
        <p:spPr bwMode="auto">
          <a:xfrm>
            <a:off x="215900" y="1768475"/>
            <a:ext cx="844867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u="sng" dirty="0"/>
              <a:t>For totally submerged objects (see previous example):</a:t>
            </a:r>
          </a:p>
          <a:p>
            <a:pPr algn="l">
              <a:spcBef>
                <a:spcPct val="50000"/>
              </a:spcBef>
            </a:pPr>
            <a:r>
              <a:rPr lang="en-US" sz="1800" dirty="0"/>
              <a:t>If density of object is less than density of fluid: Object rises (accelerates up)</a:t>
            </a:r>
          </a:p>
          <a:p>
            <a:pPr algn="l">
              <a:spcBef>
                <a:spcPct val="50000"/>
              </a:spcBef>
            </a:pPr>
            <a:r>
              <a:rPr lang="en-US" sz="1800" dirty="0"/>
              <a:t>If density of object is greater than density of fluid: Object sinks. (accelerates down).</a:t>
            </a:r>
            <a:r>
              <a:rPr lang="en-US" sz="1800" u="sng" dirty="0"/>
              <a:t> </a:t>
            </a:r>
          </a:p>
          <a:p>
            <a:pPr algn="l">
              <a:spcBef>
                <a:spcPct val="50000"/>
              </a:spcBef>
            </a:pPr>
            <a:endParaRPr lang="en-US" sz="1800" u="sng" dirty="0"/>
          </a:p>
          <a:p>
            <a:pPr algn="l"/>
            <a:endParaRPr lang="en-US" sz="1800" u="sng" dirty="0"/>
          </a:p>
          <a:p>
            <a:pPr algn="l"/>
            <a:r>
              <a:rPr lang="en-US" sz="1800" u="sng" dirty="0"/>
              <a:t>Floating objects.</a:t>
            </a:r>
            <a:r>
              <a:rPr lang="en-US" sz="1800" dirty="0"/>
              <a:t>  </a:t>
            </a:r>
          </a:p>
          <a:p>
            <a:pPr algn="l"/>
            <a:r>
              <a:rPr lang="en-US" sz="1800" dirty="0"/>
              <a:t>Buoyant force (weight of </a:t>
            </a:r>
            <a:r>
              <a:rPr lang="en-US" sz="1800" b="1" i="1" dirty="0"/>
              <a:t>displaced</a:t>
            </a:r>
            <a:r>
              <a:rPr lang="en-US" sz="1800" dirty="0"/>
              <a:t> liquid) is balanced by gravitational force.</a:t>
            </a:r>
          </a:p>
          <a:p>
            <a:pPr algn="l">
              <a:spcBef>
                <a:spcPct val="50000"/>
              </a:spcBef>
            </a:pPr>
            <a:endParaRPr lang="en-US" sz="1800" u="sng" dirty="0"/>
          </a:p>
        </p:txBody>
      </p:sp>
      <p:pic>
        <p:nvPicPr>
          <p:cNvPr id="389127" name="Picture 7" descr="SE15_10"/>
          <p:cNvPicPr>
            <a:picLocks noChangeAspect="1" noChangeArrowheads="1"/>
          </p:cNvPicPr>
          <p:nvPr/>
        </p:nvPicPr>
        <p:blipFill>
          <a:blip r:embed="rId2" cstate="print">
            <a:lum bright="-30000" contrast="30000"/>
          </a:blip>
          <a:srcRect l="5801" t="12787" r="6622" b="17630"/>
          <a:stretch>
            <a:fillRect/>
          </a:stretch>
        </p:blipFill>
        <p:spPr bwMode="auto">
          <a:xfrm>
            <a:off x="5853113" y="182563"/>
            <a:ext cx="3178175" cy="1895475"/>
          </a:xfrm>
          <a:prstGeom prst="rect">
            <a:avLst/>
          </a:prstGeom>
          <a:noFill/>
        </p:spPr>
      </p:pic>
      <p:sp>
        <p:nvSpPr>
          <p:cNvPr id="389137" name="Line 17"/>
          <p:cNvSpPr>
            <a:spLocks noChangeShapeType="1"/>
          </p:cNvSpPr>
          <p:nvPr/>
        </p:nvSpPr>
        <p:spPr bwMode="auto">
          <a:xfrm>
            <a:off x="0" y="3257279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138" name="Rectangle 18"/>
          <p:cNvSpPr>
            <a:spLocks noChangeArrowheads="1"/>
          </p:cNvSpPr>
          <p:nvPr/>
        </p:nvSpPr>
        <p:spPr bwMode="auto">
          <a:xfrm>
            <a:off x="215900" y="5438775"/>
            <a:ext cx="88153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/>
              <a:t>A Styrofoam slab has a thickness of 10.0 cm and a density of 300 </a:t>
            </a:r>
            <a:r>
              <a:rPr lang="en-US" sz="1800" dirty="0" smtClean="0"/>
              <a:t>kg/m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.  When </a:t>
            </a:r>
            <a:r>
              <a:rPr lang="en-US" sz="1800" dirty="0"/>
              <a:t>a 75.0 kg swimmer is resting on it the slab floats in water with its top at the same level as the water’s surface. </a:t>
            </a:r>
          </a:p>
          <a:p>
            <a:pPr algn="l"/>
            <a:r>
              <a:rPr lang="en-US" sz="1800" dirty="0"/>
              <a:t>Find the area of the slab.</a:t>
            </a:r>
          </a:p>
        </p:txBody>
      </p:sp>
      <p:sp>
        <p:nvSpPr>
          <p:cNvPr id="389139" name="Text Box 19"/>
          <p:cNvSpPr txBox="1">
            <a:spLocks noChangeArrowheads="1"/>
          </p:cNvSpPr>
          <p:nvPr/>
        </p:nvSpPr>
        <p:spPr bwMode="auto">
          <a:xfrm>
            <a:off x="320675" y="4565602"/>
            <a:ext cx="3503613" cy="788987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800"/>
              <a:t>Black board example 14.6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1800"/>
              <a:t>Archimedes’s principle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Text Box 2"/>
          <p:cNvSpPr txBox="1">
            <a:spLocks noChangeArrowheads="1"/>
          </p:cNvSpPr>
          <p:nvPr/>
        </p:nvSpPr>
        <p:spPr bwMode="auto">
          <a:xfrm>
            <a:off x="303213" y="388938"/>
            <a:ext cx="852646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u="sng"/>
              <a:t>In the following section we assume:</a:t>
            </a:r>
            <a:r>
              <a:rPr lang="en-US" sz="3200"/>
              <a:t>  </a:t>
            </a:r>
          </a:p>
          <a:p>
            <a:pPr algn="l">
              <a:spcBef>
                <a:spcPct val="50000"/>
              </a:spcBef>
            </a:pPr>
            <a:endParaRPr lang="en-US" sz="3200"/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3200"/>
              <a:t>  the flow of fluids is laminar (not turbulent)</a:t>
            </a:r>
          </a:p>
          <a:p>
            <a:pPr lvl="1" algn="l">
              <a:spcBef>
                <a:spcPct val="50000"/>
              </a:spcBef>
            </a:pPr>
            <a:r>
              <a:rPr lang="en-US" sz="2000">
                <a:sym typeface="Wingdings" pitchFamily="2" charset="2"/>
              </a:rPr>
              <a:t>  </a:t>
            </a:r>
            <a:r>
              <a:rPr lang="en-US" sz="2000"/>
              <a:t>There are now vortices, eddies, turbulences. Water layers flow smoothly over each other.</a:t>
            </a:r>
            <a:r>
              <a:rPr lang="en-US" sz="3200"/>
              <a:t> 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3200"/>
              <a:t>  the fluid has no viscosity (no friction). </a:t>
            </a:r>
          </a:p>
          <a:p>
            <a:pPr lvl="1" algn="l">
              <a:spcBef>
                <a:spcPct val="50000"/>
              </a:spcBef>
            </a:pP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(Honey has high viscosity, water has low viscosity)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506" name="Picture 2" descr="SE15_17"/>
          <p:cNvPicPr>
            <a:picLocks noChangeAspect="1" noChangeArrowheads="1"/>
          </p:cNvPicPr>
          <p:nvPr/>
        </p:nvPicPr>
        <p:blipFill>
          <a:blip r:embed="rId3" cstate="print">
            <a:lum bright="-30000" contrast="30000"/>
          </a:blip>
          <a:srcRect l="19359" t="24063" r="19028" b="18541"/>
          <a:stretch>
            <a:fillRect/>
          </a:stretch>
        </p:blipFill>
        <p:spPr bwMode="auto">
          <a:xfrm>
            <a:off x="5219700" y="233363"/>
            <a:ext cx="3509963" cy="2452687"/>
          </a:xfrm>
          <a:prstGeom prst="rect">
            <a:avLst/>
          </a:prstGeom>
          <a:noFill/>
        </p:spPr>
      </p:pic>
      <p:sp>
        <p:nvSpPr>
          <p:cNvPr id="405507" name="Text Box 3"/>
          <p:cNvSpPr txBox="1">
            <a:spLocks noChangeArrowheads="1"/>
          </p:cNvSpPr>
          <p:nvPr/>
        </p:nvSpPr>
        <p:spPr bwMode="auto">
          <a:xfrm>
            <a:off x="514350" y="234950"/>
            <a:ext cx="4387850" cy="588963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/>
              <a:t>Equation of continuity</a:t>
            </a:r>
          </a:p>
        </p:txBody>
      </p:sp>
      <p:graphicFrame>
        <p:nvGraphicFramePr>
          <p:cNvPr id="405508" name="Object 4"/>
          <p:cNvGraphicFramePr>
            <a:graphicFrameLocks noChangeAspect="1"/>
          </p:cNvGraphicFramePr>
          <p:nvPr/>
        </p:nvGraphicFramePr>
        <p:xfrm>
          <a:off x="523875" y="1395413"/>
          <a:ext cx="43370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30" name="Equation" r:id="rId4" imgW="1384200" imgH="215640" progId="Equation.3">
                  <p:embed/>
                </p:oleObj>
              </mc:Choice>
              <mc:Fallback>
                <p:oleObj name="Equation" r:id="rId4" imgW="13842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1395413"/>
                        <a:ext cx="4337050" cy="676275"/>
                      </a:xfrm>
                      <a:prstGeom prst="rect">
                        <a:avLst/>
                      </a:prstGeom>
                      <a:solidFill>
                        <a:srgbClr val="FF99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5509" name="Text Box 5"/>
          <p:cNvSpPr txBox="1">
            <a:spLocks noChangeArrowheads="1"/>
          </p:cNvSpPr>
          <p:nvPr/>
        </p:nvSpPr>
        <p:spPr bwMode="auto">
          <a:xfrm>
            <a:off x="719138" y="3033713"/>
            <a:ext cx="7705725" cy="83185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For fluids flowing in a “pipe”, the product of area and velocity is constant (big area </a:t>
            </a:r>
            <a:r>
              <a:rPr lang="en-US">
                <a:sym typeface="Wingdings" pitchFamily="2" charset="2"/>
              </a:rPr>
              <a:t> small velocity).  </a:t>
            </a:r>
            <a:endParaRPr lang="en-US"/>
          </a:p>
        </p:txBody>
      </p:sp>
      <p:sp>
        <p:nvSpPr>
          <p:cNvPr id="405510" name="Line 6"/>
          <p:cNvSpPr>
            <a:spLocks noChangeShapeType="1"/>
          </p:cNvSpPr>
          <p:nvPr/>
        </p:nvSpPr>
        <p:spPr bwMode="auto">
          <a:xfrm>
            <a:off x="203200" y="4054475"/>
            <a:ext cx="8694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05511" name="Picture 7" descr="F15_18"/>
          <p:cNvPicPr>
            <a:picLocks noChangeAspect="1" noChangeArrowheads="1"/>
          </p:cNvPicPr>
          <p:nvPr/>
        </p:nvPicPr>
        <p:blipFill>
          <a:blip r:embed="rId6" cstate="print">
            <a:lum contrast="30000"/>
          </a:blip>
          <a:srcRect/>
          <a:stretch>
            <a:fillRect/>
          </a:stretch>
        </p:blipFill>
        <p:spPr bwMode="auto">
          <a:xfrm>
            <a:off x="5810250" y="4179888"/>
            <a:ext cx="2808288" cy="2632075"/>
          </a:xfrm>
          <a:prstGeom prst="rect">
            <a:avLst/>
          </a:prstGeom>
          <a:noFill/>
        </p:spPr>
      </p:pic>
      <p:sp>
        <p:nvSpPr>
          <p:cNvPr id="405512" name="Text Box 8"/>
          <p:cNvSpPr txBox="1">
            <a:spLocks noChangeArrowheads="1"/>
          </p:cNvSpPr>
          <p:nvPr/>
        </p:nvSpPr>
        <p:spPr bwMode="auto">
          <a:xfrm>
            <a:off x="536575" y="4286250"/>
            <a:ext cx="4484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Why does the water emerging from a faucet “neck down” as it falls?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82" name="Picture 2" descr="SE15_20"/>
          <p:cNvPicPr>
            <a:picLocks noChangeAspect="1" noChangeArrowheads="1"/>
          </p:cNvPicPr>
          <p:nvPr/>
        </p:nvPicPr>
        <p:blipFill>
          <a:blip r:embed="rId3" cstate="print">
            <a:lum bright="-30000" contrast="30000"/>
          </a:blip>
          <a:srcRect l="18362" t="24480" r="18382" b="18958"/>
          <a:stretch>
            <a:fillRect/>
          </a:stretch>
        </p:blipFill>
        <p:spPr bwMode="auto">
          <a:xfrm>
            <a:off x="3917950" y="63500"/>
            <a:ext cx="5140325" cy="3448050"/>
          </a:xfrm>
          <a:prstGeom prst="rect">
            <a:avLst/>
          </a:prstGeom>
          <a:noFill/>
        </p:spPr>
      </p:pic>
      <p:sp>
        <p:nvSpPr>
          <p:cNvPr id="378883" name="Text Box 3"/>
          <p:cNvSpPr txBox="1">
            <a:spLocks noChangeArrowheads="1"/>
          </p:cNvSpPr>
          <p:nvPr/>
        </p:nvSpPr>
        <p:spPr bwMode="auto">
          <a:xfrm>
            <a:off x="506413" y="1025525"/>
            <a:ext cx="2703512" cy="120015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Bernoulli’s equation</a:t>
            </a:r>
          </a:p>
        </p:txBody>
      </p:sp>
      <p:graphicFrame>
        <p:nvGraphicFramePr>
          <p:cNvPr id="378884" name="Object 4"/>
          <p:cNvGraphicFramePr>
            <a:graphicFrameLocks noChangeAspect="1"/>
          </p:cNvGraphicFramePr>
          <p:nvPr/>
        </p:nvGraphicFramePr>
        <p:xfrm>
          <a:off x="1985963" y="3854450"/>
          <a:ext cx="5251450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8" name="Equation" r:id="rId4" imgW="1676160" imgH="393480" progId="Equation.3">
                  <p:embed/>
                </p:oleObj>
              </mc:Choice>
              <mc:Fallback>
                <p:oleObj name="Equation" r:id="rId4" imgW="16761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3854450"/>
                        <a:ext cx="5251450" cy="1233488"/>
                      </a:xfrm>
                      <a:prstGeom prst="rect">
                        <a:avLst/>
                      </a:prstGeom>
                      <a:solidFill>
                        <a:srgbClr val="FF99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85" name="Object 5"/>
          <p:cNvGraphicFramePr>
            <a:graphicFrameLocks noChangeAspect="1"/>
          </p:cNvGraphicFramePr>
          <p:nvPr/>
        </p:nvGraphicFramePr>
        <p:xfrm>
          <a:off x="1866900" y="5613400"/>
          <a:ext cx="565308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9" name="Equation" r:id="rId6" imgW="2336760" imgH="393480" progId="Equation.3">
                  <p:embed/>
                </p:oleObj>
              </mc:Choice>
              <mc:Fallback>
                <p:oleObj name="Equation" r:id="rId6" imgW="23367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5613400"/>
                        <a:ext cx="5653088" cy="9525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886" name="Text Box 6"/>
          <p:cNvSpPr txBox="1">
            <a:spLocks noChangeArrowheads="1"/>
          </p:cNvSpPr>
          <p:nvPr/>
        </p:nvSpPr>
        <p:spPr bwMode="auto">
          <a:xfrm>
            <a:off x="430213" y="2378075"/>
            <a:ext cx="3094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Conservation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294112" y="285761"/>
            <a:ext cx="3503613" cy="1014412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/>
              <a:t>Black board example 14.7</a:t>
            </a:r>
          </a:p>
          <a:p>
            <a:pPr>
              <a:spcBef>
                <a:spcPct val="50000"/>
              </a:spcBef>
            </a:pPr>
            <a:r>
              <a:rPr lang="en-US"/>
              <a:t>Bernoulli’s law</a:t>
            </a:r>
          </a:p>
        </p:txBody>
      </p:sp>
      <p:sp>
        <p:nvSpPr>
          <p:cNvPr id="411649" name="Rectangle 1"/>
          <p:cNvSpPr>
            <a:spLocks noChangeArrowheads="1"/>
          </p:cNvSpPr>
          <p:nvPr/>
        </p:nvSpPr>
        <p:spPr bwMode="auto">
          <a:xfrm>
            <a:off x="184743" y="3058896"/>
            <a:ext cx="8392727" cy="336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>
              <a:lnSpc>
                <a:spcPct val="150000"/>
              </a:lnSpc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Water moves through a constricted pipe in steady, ideal flow. At the lower point shown in the figure above, the pressure is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P</a:t>
            </a:r>
            <a:r>
              <a:rPr kumimoji="0" lang="en-US" sz="1800" b="0" i="0" u="none" strike="noStrike" cap="none" normalizeH="0" baseline="-30000" dirty="0" smtClean="0">
                <a:ln>
                  <a:noFill/>
                </a:ln>
                <a:effectLst/>
                <a:latin typeface="+mj-lt"/>
                <a:cs typeface="Arial" charset="0"/>
              </a:rPr>
              <a:t>1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 </a:t>
            </a:r>
            <a:r>
              <a:rPr lang="en-US" sz="1800" dirty="0" smtClean="0">
                <a:latin typeface="+mj-lt"/>
                <a:cs typeface="Arial" charset="0"/>
              </a:rPr>
              <a:t>= 1.80×10</a:t>
            </a:r>
            <a:r>
              <a:rPr kumimoji="0" lang="en-US" sz="1800" b="0" i="0" u="none" strike="noStrike" cap="none" normalizeH="0" baseline="30000" dirty="0" smtClean="0">
                <a:ln>
                  <a:noFill/>
                </a:ln>
                <a:effectLst/>
                <a:latin typeface="+mj-lt"/>
                <a:cs typeface="Arial" charset="0"/>
              </a:rPr>
              <a:t>4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 Pa, and the pipe diameter is 4.0 cm (A</a:t>
            </a:r>
            <a:r>
              <a:rPr kumimoji="0" lang="en-US" sz="1800" b="0" i="0" u="none" strike="noStrike" cap="none" normalizeH="0" baseline="-25000" dirty="0" smtClean="0">
                <a:ln>
                  <a:noFill/>
                </a:ln>
                <a:effectLst/>
                <a:latin typeface="+mj-lt"/>
                <a:cs typeface="Arial" charset="0"/>
              </a:rPr>
              <a:t>1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 </a:t>
            </a:r>
            <a:r>
              <a:rPr lang="en-US" sz="1800" dirty="0" smtClean="0">
                <a:latin typeface="+mj-lt"/>
                <a:cs typeface="Arial" charset="0"/>
              </a:rPr>
              <a:t>= 1.26×10</a:t>
            </a:r>
            <a:r>
              <a:rPr lang="en-US" sz="1800" baseline="30000" dirty="0" smtClean="0">
                <a:latin typeface="+mj-lt"/>
                <a:cs typeface="Arial" charset="0"/>
              </a:rPr>
              <a:t>-3</a:t>
            </a:r>
            <a:r>
              <a:rPr lang="en-US" sz="1800" dirty="0" smtClean="0">
                <a:latin typeface="+mj-lt"/>
                <a:cs typeface="Arial" charset="0"/>
              </a:rPr>
              <a:t> m</a:t>
            </a:r>
            <a:r>
              <a:rPr lang="en-US" sz="1800" baseline="30000" dirty="0" smtClean="0">
                <a:latin typeface="+mj-lt"/>
                <a:cs typeface="Arial" charset="0"/>
              </a:rPr>
              <a:t>2</a:t>
            </a:r>
            <a:r>
              <a:rPr lang="en-US" sz="1800" dirty="0" smtClean="0">
                <a:latin typeface="+mj-lt"/>
                <a:cs typeface="Arial" charset="0"/>
              </a:rPr>
              <a:t>).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At another point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y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 = 0.30 m higher, the pressure is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P</a:t>
            </a:r>
            <a:r>
              <a:rPr kumimoji="0" lang="en-US" sz="1800" b="0" i="0" u="none" strike="noStrike" cap="none" normalizeH="0" baseline="-30000" dirty="0" smtClean="0">
                <a:ln>
                  <a:noFill/>
                </a:ln>
                <a:effectLst/>
                <a:latin typeface="+mj-lt"/>
                <a:cs typeface="Arial" charset="0"/>
              </a:rPr>
              <a:t>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 </a:t>
            </a:r>
            <a:r>
              <a:rPr lang="en-US" sz="1800" dirty="0" smtClean="0">
                <a:latin typeface="+mj-lt"/>
                <a:cs typeface="Arial" charset="0"/>
              </a:rPr>
              <a:t>= 1.25×10</a:t>
            </a:r>
            <a:r>
              <a:rPr kumimoji="0" lang="en-US" sz="1800" b="0" i="0" u="none" strike="noStrike" cap="none" normalizeH="0" baseline="30000" dirty="0" smtClean="0">
                <a:ln>
                  <a:noFill/>
                </a:ln>
                <a:effectLst/>
                <a:latin typeface="+mj-lt"/>
                <a:cs typeface="Arial" charset="0"/>
              </a:rPr>
              <a:t>4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 Pa and the pipe diameter is 2.00 cm</a:t>
            </a:r>
            <a:r>
              <a:rPr lang="en-US" sz="1800" dirty="0" smtClean="0">
                <a:latin typeface="+mj-lt"/>
                <a:cs typeface="Arial" charset="0"/>
              </a:rPr>
              <a:t> </a:t>
            </a:r>
            <a:r>
              <a:rPr lang="en-US" sz="1800" dirty="0" smtClean="0">
                <a:cs typeface="Arial" charset="0"/>
              </a:rPr>
              <a:t>(A</a:t>
            </a:r>
            <a:r>
              <a:rPr lang="en-US" sz="1800" baseline="-25000" dirty="0" smtClean="0">
                <a:cs typeface="Arial" charset="0"/>
              </a:rPr>
              <a:t>2</a:t>
            </a:r>
            <a:r>
              <a:rPr lang="en-US" sz="1800" dirty="0" smtClean="0">
                <a:cs typeface="Arial" charset="0"/>
              </a:rPr>
              <a:t> = 3.14×10</a:t>
            </a:r>
            <a:r>
              <a:rPr lang="en-US" sz="1800" baseline="30000" dirty="0" smtClean="0">
                <a:cs typeface="Arial" charset="0"/>
              </a:rPr>
              <a:t>-4</a:t>
            </a:r>
            <a:r>
              <a:rPr lang="en-US" sz="1800" dirty="0" smtClean="0">
                <a:cs typeface="Arial" charset="0"/>
              </a:rPr>
              <a:t> m</a:t>
            </a:r>
            <a:r>
              <a:rPr lang="en-US" sz="1800" baseline="30000" dirty="0" smtClean="0">
                <a:cs typeface="Arial" charset="0"/>
              </a:rPr>
              <a:t>2</a:t>
            </a:r>
            <a:r>
              <a:rPr lang="en-US" sz="1800" dirty="0" smtClean="0">
                <a:cs typeface="Arial" charset="0"/>
              </a:rPr>
              <a:t>).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(a) Find the speed of flow in the lower section.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charset="0"/>
              </a:rPr>
              <a:t>(b) Find the speed of flow in the upper section.</a:t>
            </a:r>
          </a:p>
        </p:txBody>
      </p:sp>
      <p:pic>
        <p:nvPicPr>
          <p:cNvPr id="411652" name="Picture 4" descr="http://www.webassign.net/serpse8/14-p-03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9753" y="88845"/>
            <a:ext cx="3818585" cy="2727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Text Box 2"/>
          <p:cNvSpPr txBox="1">
            <a:spLocks noChangeArrowheads="1"/>
          </p:cNvSpPr>
          <p:nvPr/>
        </p:nvSpPr>
        <p:spPr bwMode="auto">
          <a:xfrm>
            <a:off x="195263" y="2917824"/>
            <a:ext cx="8750300" cy="3935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  Fluids flow.   </a:t>
            </a:r>
          </a:p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  Fluids are a collection of randomly arranged molecules held together by </a:t>
            </a:r>
            <a:r>
              <a:rPr lang="en-US" dirty="0" smtClean="0"/>
              <a:t>weak </a:t>
            </a:r>
            <a:r>
              <a:rPr lang="en-US" dirty="0"/>
              <a:t>cohesive forces. This is unlike crystals (solids) which arrange orderly on a lattice)</a:t>
            </a:r>
          </a:p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  Pressure, Pascal’s law</a:t>
            </a:r>
          </a:p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  Buoyant forces and Archimedes Principle</a:t>
            </a:r>
          </a:p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 </a:t>
            </a:r>
            <a:r>
              <a:rPr lang="en-US" dirty="0" smtClean="0"/>
              <a:t> Continuity equation</a:t>
            </a:r>
            <a:endParaRPr lang="en-US" dirty="0"/>
          </a:p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  </a:t>
            </a:r>
            <a:r>
              <a:rPr lang="en-US" dirty="0" smtClean="0"/>
              <a:t>Bernoulli’s equation</a:t>
            </a:r>
            <a:endParaRPr lang="en-US" dirty="0"/>
          </a:p>
        </p:txBody>
      </p:sp>
      <p:sp>
        <p:nvSpPr>
          <p:cNvPr id="306179" name="Text Box 3"/>
          <p:cNvSpPr txBox="1">
            <a:spLocks noChangeArrowheads="1"/>
          </p:cNvSpPr>
          <p:nvPr/>
        </p:nvSpPr>
        <p:spPr bwMode="auto">
          <a:xfrm>
            <a:off x="784225" y="112713"/>
            <a:ext cx="7099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Chapter 14:  Fluid mechanics</a:t>
            </a:r>
            <a:endParaRPr lang="en-US"/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198438" y="636517"/>
            <a:ext cx="874077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dirty="0"/>
              <a:t>Reading assignment: 	</a:t>
            </a:r>
            <a:r>
              <a:rPr lang="en-US" dirty="0" smtClean="0"/>
              <a:t>Chapter14.1 -14.6</a:t>
            </a:r>
            <a:endParaRPr lang="en-US" dirty="0"/>
          </a:p>
          <a:p>
            <a:pPr algn="l" eaLnBrk="0" hangingPunct="0">
              <a:spcBef>
                <a:spcPct val="50000"/>
              </a:spcBef>
            </a:pPr>
            <a:r>
              <a:rPr lang="en-US" dirty="0" smtClean="0"/>
              <a:t>Homework 14.1 (due Friday, Nov. </a:t>
            </a:r>
            <a:r>
              <a:rPr lang="en-US" dirty="0"/>
              <a:t>9</a:t>
            </a:r>
            <a:r>
              <a:rPr lang="en-US" dirty="0" smtClean="0"/>
              <a:t>):  QQ1, OQ1, 1’ 1, 9, 11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dirty="0" smtClean="0"/>
              <a:t>Homework 14.2 (due Thursday, Nov. 15):  OQ4, </a:t>
            </a:r>
            <a:r>
              <a:rPr lang="en-US" dirty="0"/>
              <a:t>OQ6, OQ7, </a:t>
            </a:r>
            <a:r>
              <a:rPr lang="en-US" dirty="0" smtClean="0"/>
              <a:t>AE5, 8, 25, 26, 28, 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18" name="Picture 2" descr="SE15_01"/>
          <p:cNvPicPr>
            <a:picLocks noChangeAspect="1" noChangeArrowheads="1"/>
          </p:cNvPicPr>
          <p:nvPr/>
        </p:nvPicPr>
        <p:blipFill>
          <a:blip r:embed="rId3" cstate="print">
            <a:lum bright="-30000" contrast="30000"/>
          </a:blip>
          <a:srcRect l="29128" t="16978" r="29283" b="13229"/>
          <a:stretch>
            <a:fillRect/>
          </a:stretch>
        </p:blipFill>
        <p:spPr bwMode="auto">
          <a:xfrm>
            <a:off x="6246813" y="119063"/>
            <a:ext cx="2760662" cy="3475037"/>
          </a:xfrm>
          <a:prstGeom prst="rect">
            <a:avLst/>
          </a:prstGeom>
          <a:noFill/>
        </p:spPr>
      </p:pic>
      <p:pic>
        <p:nvPicPr>
          <p:cNvPr id="367619" name="Picture 3" descr="SE15_02"/>
          <p:cNvPicPr>
            <a:picLocks noChangeAspect="1" noChangeArrowheads="1"/>
          </p:cNvPicPr>
          <p:nvPr/>
        </p:nvPicPr>
        <p:blipFill>
          <a:blip r:embed="rId4" cstate="print">
            <a:lum bright="-30000" contrast="30000"/>
          </a:blip>
          <a:srcRect l="28795" t="19193" r="27466" b="14323"/>
          <a:stretch>
            <a:fillRect/>
          </a:stretch>
        </p:blipFill>
        <p:spPr bwMode="auto">
          <a:xfrm>
            <a:off x="6300788" y="3717925"/>
            <a:ext cx="2586037" cy="2947988"/>
          </a:xfrm>
          <a:prstGeom prst="rect">
            <a:avLst/>
          </a:prstGeom>
          <a:noFill/>
        </p:spPr>
      </p:pic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158750" y="182563"/>
            <a:ext cx="2365375" cy="833437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/>
              <a:t>Pressure</a:t>
            </a:r>
          </a:p>
        </p:txBody>
      </p:sp>
      <p:graphicFrame>
        <p:nvGraphicFramePr>
          <p:cNvPr id="367621" name="Object 5"/>
          <p:cNvGraphicFramePr>
            <a:graphicFrameLocks noChangeAspect="1"/>
          </p:cNvGraphicFramePr>
          <p:nvPr/>
        </p:nvGraphicFramePr>
        <p:xfrm>
          <a:off x="906463" y="1295400"/>
          <a:ext cx="2354262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43" name="Equation" r:id="rId5" imgW="444240" imgH="393480" progId="Equation.3">
                  <p:embed/>
                </p:oleObj>
              </mc:Choice>
              <mc:Fallback>
                <p:oleObj name="Equation" r:id="rId5" imgW="444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1295400"/>
                        <a:ext cx="2354262" cy="2085975"/>
                      </a:xfrm>
                      <a:prstGeom prst="rect">
                        <a:avLst/>
                      </a:prstGeom>
                      <a:solidFill>
                        <a:srgbClr val="FF99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882650" y="3565525"/>
            <a:ext cx="1533525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F… force</a:t>
            </a:r>
          </a:p>
          <a:p>
            <a:pPr algn="l">
              <a:spcBef>
                <a:spcPct val="50000"/>
              </a:spcBef>
            </a:pPr>
            <a:r>
              <a:rPr lang="en-US"/>
              <a:t>A… area</a:t>
            </a:r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857250" y="4973638"/>
            <a:ext cx="3186113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u="sng"/>
              <a:t>Unit of pressure:</a:t>
            </a:r>
            <a:r>
              <a:rPr lang="en-US"/>
              <a:t> </a:t>
            </a:r>
          </a:p>
          <a:p>
            <a:pPr algn="l">
              <a:spcBef>
                <a:spcPct val="50000"/>
              </a:spcBef>
            </a:pPr>
            <a:r>
              <a:rPr lang="en-US"/>
              <a:t>1 Pascal; 1Pa = 1 N/m</a:t>
            </a:r>
            <a:r>
              <a:rPr lang="en-US" baseline="30000"/>
              <a:t>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Text Box 2"/>
          <p:cNvSpPr txBox="1">
            <a:spLocks noChangeArrowheads="1"/>
          </p:cNvSpPr>
          <p:nvPr/>
        </p:nvSpPr>
        <p:spPr bwMode="auto">
          <a:xfrm>
            <a:off x="404813" y="2781300"/>
            <a:ext cx="834866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en-US" dirty="0"/>
              <a:t>You hold a thumb tack between your index finger and thumb with a force of 10 N. The needle has a point that is 0.1mm in radius whereas the flat end has a radius of 5 mm.</a:t>
            </a:r>
          </a:p>
          <a:p>
            <a:pPr marL="457200" indent="-457200" algn="l">
              <a:spcBef>
                <a:spcPct val="50000"/>
              </a:spcBef>
              <a:buFontTx/>
              <a:buAutoNum type="alphaLcParenBoth"/>
            </a:pPr>
            <a:r>
              <a:rPr lang="en-US" dirty="0"/>
              <a:t>What is the force </a:t>
            </a:r>
            <a:r>
              <a:rPr lang="en-US" dirty="0" smtClean="0"/>
              <a:t>experienced </a:t>
            </a:r>
            <a:r>
              <a:rPr lang="en-US" dirty="0"/>
              <a:t>by our finger; what is the force experienced by your thumb.</a:t>
            </a:r>
          </a:p>
          <a:p>
            <a:pPr marL="457200" indent="-457200" algn="l">
              <a:spcBef>
                <a:spcPct val="50000"/>
              </a:spcBef>
              <a:buFontTx/>
              <a:buAutoNum type="alphaLcParenBoth"/>
            </a:pPr>
            <a:r>
              <a:rPr lang="en-US" dirty="0"/>
              <a:t>Your thumb holds the pointy end. What is the pressure on the thumb; what is the pressure on your finger.  </a:t>
            </a:r>
          </a:p>
        </p:txBody>
      </p:sp>
      <p:pic>
        <p:nvPicPr>
          <p:cNvPr id="384004" name="Picture 4" descr="thumbt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4100" y="220663"/>
            <a:ext cx="4079875" cy="1473200"/>
          </a:xfrm>
          <a:prstGeom prst="rect">
            <a:avLst/>
          </a:prstGeom>
          <a:noFill/>
        </p:spPr>
      </p:pic>
      <p:sp>
        <p:nvSpPr>
          <p:cNvPr id="384007" name="Text Box 7"/>
          <p:cNvSpPr txBox="1">
            <a:spLocks noChangeArrowheads="1"/>
          </p:cNvSpPr>
          <p:nvPr/>
        </p:nvSpPr>
        <p:spPr bwMode="auto">
          <a:xfrm>
            <a:off x="215900" y="203200"/>
            <a:ext cx="3503613" cy="1014413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/>
              <a:t>Black board example 14.1</a:t>
            </a:r>
          </a:p>
          <a:p>
            <a:pPr>
              <a:spcBef>
                <a:spcPct val="50000"/>
              </a:spcBef>
            </a:pPr>
            <a:r>
              <a:rPr lang="en-US"/>
              <a:t>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Text Box 2"/>
          <p:cNvSpPr txBox="1">
            <a:spLocks noChangeArrowheads="1"/>
          </p:cNvSpPr>
          <p:nvPr/>
        </p:nvSpPr>
        <p:spPr bwMode="auto">
          <a:xfrm>
            <a:off x="215900" y="3108793"/>
            <a:ext cx="877421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In 1654, Otto von Guericke gave the citizens of Magdeburg a remarkable lesson in the force of the atmospheric pressure. He machined two hollow hemispheres, </a:t>
            </a:r>
            <a:r>
              <a:rPr lang="en-US" dirty="0" smtClean="0"/>
              <a:t>(R =0.25 m, A</a:t>
            </a:r>
            <a:r>
              <a:rPr lang="en-US" baseline="-25000" dirty="0" smtClean="0"/>
              <a:t>cross</a:t>
            </a:r>
            <a:r>
              <a:rPr lang="en-US" dirty="0" smtClean="0"/>
              <a:t>= 0.2 m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r>
              <a:rPr lang="en-US" dirty="0"/>
              <a:t>so they fit snuggly into a sealed sphere. He pumped the air out of it. Then he put sixteen horses, eight on each side, to the task of pulling the halves </a:t>
            </a:r>
            <a:r>
              <a:rPr lang="en-US" dirty="0" smtClean="0"/>
              <a:t>apart.  If </a:t>
            </a:r>
            <a:r>
              <a:rPr lang="en-US" dirty="0"/>
              <a:t>the atmospheric pressure is 1.0</a:t>
            </a:r>
            <a:r>
              <a:rPr lang="en-US" dirty="0">
                <a:cs typeface="Times New Roman" pitchFamily="18" charset="0"/>
              </a:rPr>
              <a:t>·10</a:t>
            </a:r>
            <a:r>
              <a:rPr lang="en-US" baseline="30000" dirty="0">
                <a:cs typeface="Times New Roman" pitchFamily="18" charset="0"/>
              </a:rPr>
              <a:t>5</a:t>
            </a:r>
            <a:r>
              <a:rPr lang="en-US" dirty="0">
                <a:cs typeface="Times New Roman" pitchFamily="18" charset="0"/>
              </a:rPr>
              <a:t> Pa, what </a:t>
            </a:r>
            <a:r>
              <a:rPr lang="en-US" dirty="0" smtClean="0">
                <a:cs typeface="Times New Roman" pitchFamily="18" charset="0"/>
              </a:rPr>
              <a:t>force is </a:t>
            </a:r>
            <a:r>
              <a:rPr lang="en-US" dirty="0">
                <a:cs typeface="Times New Roman" pitchFamily="18" charset="0"/>
              </a:rPr>
              <a:t>required to pull the </a:t>
            </a:r>
            <a:r>
              <a:rPr lang="en-US" dirty="0" smtClean="0">
                <a:cs typeface="Times New Roman" pitchFamily="18" charset="0"/>
              </a:rPr>
              <a:t>hemispheres </a:t>
            </a:r>
            <a:r>
              <a:rPr lang="en-US" dirty="0">
                <a:cs typeface="Times New Roman" pitchFamily="18" charset="0"/>
              </a:rPr>
              <a:t>apart?  </a:t>
            </a:r>
            <a:endParaRPr lang="en-US" dirty="0"/>
          </a:p>
        </p:txBody>
      </p:sp>
      <p:pic>
        <p:nvPicPr>
          <p:cNvPr id="387075" name="Picture 3" descr="Magdeburg_Spheres"/>
          <p:cNvPicPr>
            <a:picLocks noChangeAspect="1" noChangeArrowheads="1"/>
          </p:cNvPicPr>
          <p:nvPr/>
        </p:nvPicPr>
        <p:blipFill>
          <a:blip r:embed="rId2" cstate="print"/>
          <a:srcRect l="8498" t="53200" r="4431" b="24789"/>
          <a:stretch>
            <a:fillRect/>
          </a:stretch>
        </p:blipFill>
        <p:spPr bwMode="auto">
          <a:xfrm>
            <a:off x="-19174" y="1259808"/>
            <a:ext cx="9163174" cy="1752899"/>
          </a:xfrm>
          <a:prstGeom prst="rect">
            <a:avLst/>
          </a:prstGeom>
          <a:noFill/>
        </p:spPr>
      </p:pic>
      <p:sp>
        <p:nvSpPr>
          <p:cNvPr id="387076" name="Text Box 4"/>
          <p:cNvSpPr txBox="1">
            <a:spLocks noChangeArrowheads="1"/>
          </p:cNvSpPr>
          <p:nvPr/>
        </p:nvSpPr>
        <p:spPr bwMode="auto">
          <a:xfrm>
            <a:off x="1117765" y="59413"/>
            <a:ext cx="6869570" cy="1014412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Black board example 14.2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Air pressure &amp; </a:t>
            </a:r>
            <a:r>
              <a:rPr lang="en-US" dirty="0" err="1" smtClean="0"/>
              <a:t>Madgeburg</a:t>
            </a:r>
            <a:r>
              <a:rPr lang="en-US" dirty="0" smtClean="0"/>
              <a:t> </a:t>
            </a:r>
            <a:r>
              <a:rPr lang="en-US" dirty="0"/>
              <a:t>spheres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6250" y="6278865"/>
            <a:ext cx="89361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A)  ~10,000 N      B) ~20,000 N	C) ~30,000 N    D) ~40,000 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666" name="Picture 2" descr="SE15_04"/>
          <p:cNvPicPr>
            <a:picLocks noChangeAspect="1" noChangeArrowheads="1"/>
          </p:cNvPicPr>
          <p:nvPr/>
        </p:nvPicPr>
        <p:blipFill>
          <a:blip r:embed="rId3" cstate="print">
            <a:lum bright="-30000" contrast="30000"/>
          </a:blip>
          <a:srcRect l="26646" t="9479" r="27310" b="6172"/>
          <a:stretch>
            <a:fillRect/>
          </a:stretch>
        </p:blipFill>
        <p:spPr bwMode="auto">
          <a:xfrm>
            <a:off x="5303838" y="111125"/>
            <a:ext cx="3741737" cy="5141913"/>
          </a:xfrm>
          <a:prstGeom prst="rect">
            <a:avLst/>
          </a:prstGeom>
          <a:noFill/>
        </p:spPr>
      </p:pic>
      <p:sp>
        <p:nvSpPr>
          <p:cNvPr id="369667" name="Text Box 3"/>
          <p:cNvSpPr txBox="1">
            <a:spLocks noChangeArrowheads="1"/>
          </p:cNvSpPr>
          <p:nvPr/>
        </p:nvSpPr>
        <p:spPr bwMode="auto">
          <a:xfrm>
            <a:off x="144463" y="265113"/>
            <a:ext cx="4600575" cy="107632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Variation of pressure with depth</a:t>
            </a:r>
          </a:p>
        </p:txBody>
      </p:sp>
      <p:graphicFrame>
        <p:nvGraphicFramePr>
          <p:cNvPr id="369668" name="Object 4"/>
          <p:cNvGraphicFramePr>
            <a:graphicFrameLocks noChangeAspect="1"/>
          </p:cNvGraphicFramePr>
          <p:nvPr/>
        </p:nvGraphicFramePr>
        <p:xfrm>
          <a:off x="636588" y="2052638"/>
          <a:ext cx="386556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2" name="Equation" r:id="rId4" imgW="990360" imgH="228600" progId="Equation.DSMT4">
                  <p:embed/>
                </p:oleObj>
              </mc:Choice>
              <mc:Fallback>
                <p:oleObj name="Equation" r:id="rId4" imgW="99036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" y="2052638"/>
                        <a:ext cx="3865562" cy="892175"/>
                      </a:xfrm>
                      <a:prstGeom prst="rect">
                        <a:avLst/>
                      </a:prstGeom>
                      <a:solidFill>
                        <a:srgbClr val="FF99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669" name="Text Box 5"/>
          <p:cNvSpPr txBox="1">
            <a:spLocks noChangeArrowheads="1"/>
          </p:cNvSpPr>
          <p:nvPr/>
        </p:nvSpPr>
        <p:spPr bwMode="auto">
          <a:xfrm>
            <a:off x="239713" y="3114675"/>
            <a:ext cx="47466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The pressure P at a depth h below the surface of a liquid open to the atmosphere is </a:t>
            </a:r>
            <a:r>
              <a:rPr lang="en-US" i="1" dirty="0"/>
              <a:t>greater</a:t>
            </a:r>
            <a:r>
              <a:rPr lang="en-US" dirty="0"/>
              <a:t> then the atmospheric </a:t>
            </a:r>
            <a:r>
              <a:rPr lang="en-US" dirty="0" smtClean="0"/>
              <a:t>pressure, P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by an amount </a:t>
            </a:r>
            <a:r>
              <a:rPr lang="en-US" dirty="0" err="1">
                <a:latin typeface="Symbol" pitchFamily="18" charset="2"/>
              </a:rPr>
              <a:t>r</a:t>
            </a:r>
            <a:r>
              <a:rPr lang="en-US" dirty="0" err="1">
                <a:latin typeface="Symbol" pitchFamily="18" charset="2"/>
                <a:sym typeface="Symbol" pitchFamily="18" charset="2"/>
              </a:rPr>
              <a:t></a:t>
            </a:r>
            <a:r>
              <a:rPr lang="en-US" dirty="0" err="1"/>
              <a:t>g</a:t>
            </a:r>
            <a:r>
              <a:rPr lang="en-US" dirty="0" err="1" smtClean="0">
                <a:latin typeface="Symbol" pitchFamily="18" charset="2"/>
                <a:sym typeface="Symbol" pitchFamily="18" charset="2"/>
              </a:rPr>
              <a:t></a:t>
            </a:r>
            <a:r>
              <a:rPr lang="en-US" dirty="0" err="1" smtClean="0"/>
              <a:t>h</a:t>
            </a:r>
            <a:r>
              <a:rPr lang="en-US" dirty="0" smtClean="0"/>
              <a:t>.  </a:t>
            </a:r>
          </a:p>
        </p:txBody>
      </p:sp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698500" y="6253163"/>
            <a:ext cx="79343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i.e. added pressure corresponds to weight of fluid column of height h.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134065"/>
              </p:ext>
            </p:extLst>
          </p:nvPr>
        </p:nvGraphicFramePr>
        <p:xfrm>
          <a:off x="341312" y="5201306"/>
          <a:ext cx="4230688" cy="710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3" name="Equation" r:id="rId6" imgW="2070000" imgH="393480" progId="Equation.DSMT4">
                  <p:embed/>
                </p:oleObj>
              </mc:Choice>
              <mc:Fallback>
                <p:oleObj name="Equation" r:id="rId6" imgW="20700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2" y="5201306"/>
                        <a:ext cx="4230688" cy="710486"/>
                      </a:xfrm>
                      <a:prstGeom prst="rect">
                        <a:avLst/>
                      </a:prstGeom>
                      <a:solidFill>
                        <a:srgbClr val="FF99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1412" name="Picture 4" descr="underwater_14"/>
          <p:cNvPicPr>
            <a:picLocks noChangeAspect="1" noChangeArrowheads="1"/>
          </p:cNvPicPr>
          <p:nvPr/>
        </p:nvPicPr>
        <p:blipFill>
          <a:blip r:embed="rId2" cstate="print"/>
          <a:srcRect t="13409"/>
          <a:stretch>
            <a:fillRect/>
          </a:stretch>
        </p:blipFill>
        <p:spPr bwMode="auto">
          <a:xfrm>
            <a:off x="6554788" y="155575"/>
            <a:ext cx="2343150" cy="1663700"/>
          </a:xfrm>
          <a:prstGeom prst="rect">
            <a:avLst/>
          </a:prstGeom>
          <a:noFill/>
        </p:spPr>
      </p:pic>
      <p:sp>
        <p:nvSpPr>
          <p:cNvPr id="401414" name="Text Box 6"/>
          <p:cNvSpPr txBox="1">
            <a:spLocks noChangeArrowheads="1"/>
          </p:cNvSpPr>
          <p:nvPr/>
        </p:nvSpPr>
        <p:spPr bwMode="auto">
          <a:xfrm>
            <a:off x="322263" y="1905000"/>
            <a:ext cx="86074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Crew members attempt to escape from a damaged submarine 100 m below the surface.</a:t>
            </a:r>
          </a:p>
          <a:p>
            <a:pPr algn="l">
              <a:spcBef>
                <a:spcPct val="50000"/>
              </a:spcBef>
            </a:pPr>
            <a:r>
              <a:rPr lang="en-US"/>
              <a:t>What force must be applied to a pop-out hatch, which is 1.2 m by 0.6 m to push it out at that depth?</a:t>
            </a:r>
          </a:p>
          <a:p>
            <a:pPr algn="l">
              <a:spcBef>
                <a:spcPct val="50000"/>
              </a:spcBef>
            </a:pPr>
            <a:r>
              <a:rPr lang="en-US"/>
              <a:t>(Assume atmospheric pressure inside the submarine and a density of sea water </a:t>
            </a:r>
            <a:r>
              <a:rPr lang="en-US">
                <a:latin typeface="Symbol" pitchFamily="18" charset="2"/>
              </a:rPr>
              <a:t>r</a:t>
            </a:r>
            <a:r>
              <a:rPr lang="en-US"/>
              <a:t> = 1025 kg/m</a:t>
            </a:r>
            <a:r>
              <a:rPr lang="en-US" baseline="30000"/>
              <a:t>3</a:t>
            </a:r>
            <a:r>
              <a:rPr lang="en-US"/>
              <a:t>).  </a:t>
            </a:r>
          </a:p>
        </p:txBody>
      </p:sp>
      <p:sp>
        <p:nvSpPr>
          <p:cNvPr id="401415" name="Text Box 7"/>
          <p:cNvSpPr txBox="1">
            <a:spLocks noChangeArrowheads="1"/>
          </p:cNvSpPr>
          <p:nvPr/>
        </p:nvSpPr>
        <p:spPr bwMode="auto">
          <a:xfrm>
            <a:off x="1630363" y="404813"/>
            <a:ext cx="3503612" cy="1014412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/>
              <a:t>Black board example 14.3</a:t>
            </a:r>
          </a:p>
          <a:p>
            <a:pPr>
              <a:spcBef>
                <a:spcPct val="50000"/>
              </a:spcBef>
            </a:pPr>
            <a:r>
              <a:rPr lang="en-US"/>
              <a:t>Pressure under water</a:t>
            </a:r>
          </a:p>
        </p:txBody>
      </p:sp>
      <p:sp>
        <p:nvSpPr>
          <p:cNvPr id="401416" name="Text Box 8"/>
          <p:cNvSpPr txBox="1">
            <a:spLocks noChangeArrowheads="1"/>
          </p:cNvSpPr>
          <p:nvPr/>
        </p:nvSpPr>
        <p:spPr bwMode="auto">
          <a:xfrm>
            <a:off x="385763" y="5143500"/>
            <a:ext cx="8229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What is the weight of the air column above your head (assuming a surface area of about 100 cm</a:t>
            </a:r>
            <a:r>
              <a:rPr lang="en-US" baseline="30000"/>
              <a:t>2</a:t>
            </a:r>
            <a:r>
              <a:rPr lang="en-US"/>
              <a:t>?  </a:t>
            </a:r>
          </a:p>
          <a:p>
            <a:pPr algn="l">
              <a:spcBef>
                <a:spcPct val="50000"/>
              </a:spcBef>
            </a:pPr>
            <a:r>
              <a:rPr lang="en-US"/>
              <a:t>How come our heads don’t cave in?</a:t>
            </a:r>
          </a:p>
        </p:txBody>
      </p:sp>
      <p:sp>
        <p:nvSpPr>
          <p:cNvPr id="401417" name="Line 9"/>
          <p:cNvSpPr>
            <a:spLocks noChangeShapeType="1"/>
          </p:cNvSpPr>
          <p:nvPr/>
        </p:nvSpPr>
        <p:spPr bwMode="auto">
          <a:xfrm>
            <a:off x="468313" y="4854575"/>
            <a:ext cx="8202612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Text Box 2"/>
          <p:cNvSpPr txBox="1">
            <a:spLocks noChangeArrowheads="1"/>
          </p:cNvSpPr>
          <p:nvPr/>
        </p:nvSpPr>
        <p:spPr bwMode="auto">
          <a:xfrm>
            <a:off x="711200" y="1016000"/>
            <a:ext cx="7620000" cy="426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A word about pressure measurements:</a:t>
            </a:r>
          </a:p>
          <a:p>
            <a:pPr algn="l">
              <a:spcBef>
                <a:spcPct val="50000"/>
              </a:spcBef>
            </a:pPr>
            <a:endParaRPr lang="en-US"/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u="sng"/>
              <a:t>  Absolute pressure P:</a:t>
            </a:r>
            <a:r>
              <a:rPr lang="en-US"/>
              <a:t>  </a:t>
            </a:r>
          </a:p>
          <a:p>
            <a:pPr algn="l">
              <a:spcBef>
                <a:spcPct val="50000"/>
              </a:spcBef>
            </a:pPr>
            <a:r>
              <a:rPr lang="en-US"/>
              <a:t>	</a:t>
            </a:r>
            <a:r>
              <a:rPr lang="en-US" sz="2000"/>
              <a:t>absolute pressure, including atmospheric pressure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u="sng"/>
              <a:t> Gauge pressure P</a:t>
            </a:r>
            <a:r>
              <a:rPr lang="en-US" u="sng" baseline="-25000"/>
              <a:t>G</a:t>
            </a:r>
            <a:r>
              <a:rPr lang="en-US" u="sng"/>
              <a:t>:</a:t>
            </a:r>
          </a:p>
          <a:p>
            <a:pPr algn="l">
              <a:spcBef>
                <a:spcPct val="50000"/>
              </a:spcBef>
            </a:pPr>
            <a:r>
              <a:rPr lang="en-US"/>
              <a:t>	</a:t>
            </a:r>
            <a:r>
              <a:rPr lang="en-US" sz="2000"/>
              <a:t>difference between absolute pressure and atmospheric pressure 	</a:t>
            </a:r>
            <a:r>
              <a:rPr lang="en-US" sz="2000">
                <a:sym typeface="Wingdings" pitchFamily="2" charset="2"/>
              </a:rPr>
              <a:t> </a:t>
            </a:r>
            <a:r>
              <a:rPr lang="en-US" sz="2000"/>
              <a:t>pressure above atmospheric pressure</a:t>
            </a:r>
          </a:p>
          <a:p>
            <a:pPr algn="l">
              <a:spcBef>
                <a:spcPct val="50000"/>
              </a:spcBef>
            </a:pPr>
            <a:r>
              <a:rPr lang="en-US" sz="2000"/>
              <a:t>	</a:t>
            </a:r>
            <a:r>
              <a:rPr lang="en-US" sz="2000">
                <a:sym typeface="Wingdings" pitchFamily="2" charset="2"/>
              </a:rPr>
              <a:t> pressure measured with a gauge for which the atmospheric 		     pressure is calibrated to be zero.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Text Box 2"/>
          <p:cNvSpPr txBox="1">
            <a:spLocks noChangeArrowheads="1"/>
          </p:cNvSpPr>
          <p:nvPr/>
        </p:nvSpPr>
        <p:spPr bwMode="auto">
          <a:xfrm>
            <a:off x="673100" y="1019175"/>
            <a:ext cx="7543800" cy="119697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Pascal’s law: A change in the pressure applied to a fluid is transmitted undiminished to every point of the fluid and to the walls of the container. </a:t>
            </a:r>
          </a:p>
        </p:txBody>
      </p:sp>
      <p:pic>
        <p:nvPicPr>
          <p:cNvPr id="396291" name="Picture 3" descr="SE15_01"/>
          <p:cNvPicPr>
            <a:picLocks noChangeAspect="1" noChangeArrowheads="1"/>
          </p:cNvPicPr>
          <p:nvPr/>
        </p:nvPicPr>
        <p:blipFill>
          <a:blip r:embed="rId2" cstate="print">
            <a:lum bright="-30000" contrast="30000"/>
          </a:blip>
          <a:srcRect l="29128" t="16978" r="29283" b="13229"/>
          <a:stretch>
            <a:fillRect/>
          </a:stretch>
        </p:blipFill>
        <p:spPr bwMode="auto">
          <a:xfrm>
            <a:off x="3141663" y="3078163"/>
            <a:ext cx="2760662" cy="3475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146486</TotalTime>
  <Words>1105</Words>
  <Application>Microsoft Office PowerPoint</Application>
  <PresentationFormat>On-screen Show (4:3)</PresentationFormat>
  <Paragraphs>106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</dc:creator>
  <cp:lastModifiedBy>Guthold, Martin</cp:lastModifiedBy>
  <cp:revision>292</cp:revision>
  <cp:lastPrinted>2018-11-13T15:36:04Z</cp:lastPrinted>
  <dcterms:created xsi:type="dcterms:W3CDTF">2001-09-11T22:22:56Z</dcterms:created>
  <dcterms:modified xsi:type="dcterms:W3CDTF">2018-11-13T19:13:38Z</dcterms:modified>
</cp:coreProperties>
</file>