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82" r:id="rId3"/>
    <p:sldId id="286" r:id="rId4"/>
    <p:sldId id="287" r:id="rId5"/>
    <p:sldId id="289" r:id="rId6"/>
    <p:sldId id="290" r:id="rId7"/>
    <p:sldId id="315" r:id="rId8"/>
    <p:sldId id="316" r:id="rId9"/>
    <p:sldId id="317" r:id="rId10"/>
    <p:sldId id="318" r:id="rId11"/>
    <p:sldId id="285" r:id="rId12"/>
    <p:sldId id="319" r:id="rId13"/>
    <p:sldId id="291" r:id="rId14"/>
    <p:sldId id="320" r:id="rId15"/>
    <p:sldId id="292" r:id="rId16"/>
    <p:sldId id="293" r:id="rId17"/>
    <p:sldId id="324" r:id="rId18"/>
    <p:sldId id="296" r:id="rId19"/>
    <p:sldId id="297" r:id="rId20"/>
    <p:sldId id="301" r:id="rId21"/>
    <p:sldId id="303" r:id="rId22"/>
    <p:sldId id="321" r:id="rId23"/>
    <p:sldId id="325" r:id="rId24"/>
    <p:sldId id="305" r:id="rId25"/>
    <p:sldId id="307" r:id="rId26"/>
    <p:sldId id="326" r:id="rId27"/>
  </p:sldIdLst>
  <p:sldSz cx="9144000" cy="6858000" type="screen4x3"/>
  <p:notesSz cx="7026275" cy="93122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EDE"/>
    <a:srgbClr val="E7D37F"/>
    <a:srgbClr val="EDDC79"/>
    <a:srgbClr val="FFFF66"/>
    <a:srgbClr val="FFFF99"/>
    <a:srgbClr val="FFCCCC"/>
    <a:srgbClr val="FF0000"/>
    <a:srgbClr val="D0DAF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0" autoAdjust="0"/>
    <p:restoredTop sz="94700" autoAdjust="0"/>
  </p:normalViewPr>
  <p:slideViewPr>
    <p:cSldViewPr snapToGrid="0">
      <p:cViewPr varScale="1">
        <p:scale>
          <a:sx n="49" d="100"/>
          <a:sy n="49" d="100"/>
        </p:scale>
        <p:origin x="62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4719" cy="465777"/>
          </a:xfrm>
          <a:prstGeom prst="rect">
            <a:avLst/>
          </a:prstGeom>
          <a:noFill/>
          <a:ln w="9525">
            <a:noFill/>
            <a:miter lim="800000"/>
            <a:headEnd/>
            <a:tailEnd/>
          </a:ln>
          <a:effectLst/>
        </p:spPr>
        <p:txBody>
          <a:bodyPr vert="horz" wrap="square" lIns="93753" tIns="46877" rIns="93753" bIns="46877" numCol="1" anchor="t" anchorCtr="0" compatLnSpc="1">
            <a:prstTxWarp prst="textNoShape">
              <a:avLst/>
            </a:prstTxWarp>
          </a:bodyPr>
          <a:lstStyle>
            <a:lvl1pPr>
              <a:defRPr sz="1200"/>
            </a:lvl1pPr>
          </a:lstStyle>
          <a:p>
            <a:endParaRPr lang="en-US"/>
          </a:p>
        </p:txBody>
      </p:sp>
      <p:sp>
        <p:nvSpPr>
          <p:cNvPr id="34819" name="Rectangle 3"/>
          <p:cNvSpPr>
            <a:spLocks noGrp="1" noChangeArrowheads="1"/>
          </p:cNvSpPr>
          <p:nvPr>
            <p:ph type="dt" sz="quarter" idx="1"/>
          </p:nvPr>
        </p:nvSpPr>
        <p:spPr bwMode="auto">
          <a:xfrm>
            <a:off x="3981556" y="0"/>
            <a:ext cx="3044719" cy="465777"/>
          </a:xfrm>
          <a:prstGeom prst="rect">
            <a:avLst/>
          </a:prstGeom>
          <a:noFill/>
          <a:ln w="9525">
            <a:noFill/>
            <a:miter lim="800000"/>
            <a:headEnd/>
            <a:tailEnd/>
          </a:ln>
          <a:effectLst/>
        </p:spPr>
        <p:txBody>
          <a:bodyPr vert="horz" wrap="square" lIns="93753" tIns="46877" rIns="93753" bIns="46877" numCol="1" anchor="t" anchorCtr="0" compatLnSpc="1">
            <a:prstTxWarp prst="textNoShape">
              <a:avLst/>
            </a:prstTxWarp>
          </a:bodyPr>
          <a:lstStyle>
            <a:lvl1pPr algn="r">
              <a:defRPr sz="1200"/>
            </a:lvl1pPr>
          </a:lstStyle>
          <a:p>
            <a:endParaRPr lang="en-US"/>
          </a:p>
        </p:txBody>
      </p:sp>
      <p:sp>
        <p:nvSpPr>
          <p:cNvPr id="34820" name="Rectangle 4"/>
          <p:cNvSpPr>
            <a:spLocks noGrp="1" noChangeArrowheads="1"/>
          </p:cNvSpPr>
          <p:nvPr>
            <p:ph type="ftr" sz="quarter" idx="2"/>
          </p:nvPr>
        </p:nvSpPr>
        <p:spPr bwMode="auto">
          <a:xfrm>
            <a:off x="0" y="8846499"/>
            <a:ext cx="3044719" cy="465777"/>
          </a:xfrm>
          <a:prstGeom prst="rect">
            <a:avLst/>
          </a:prstGeom>
          <a:noFill/>
          <a:ln w="9525">
            <a:noFill/>
            <a:miter lim="800000"/>
            <a:headEnd/>
            <a:tailEnd/>
          </a:ln>
          <a:effectLst/>
        </p:spPr>
        <p:txBody>
          <a:bodyPr vert="horz" wrap="square" lIns="93753" tIns="46877" rIns="93753" bIns="46877" numCol="1" anchor="b" anchorCtr="0" compatLnSpc="1">
            <a:prstTxWarp prst="textNoShape">
              <a:avLst/>
            </a:prstTxWarp>
          </a:bodyPr>
          <a:lstStyle>
            <a:lvl1pPr>
              <a:defRPr sz="1200"/>
            </a:lvl1pPr>
          </a:lstStyle>
          <a:p>
            <a:endParaRPr lang="en-US"/>
          </a:p>
        </p:txBody>
      </p:sp>
      <p:sp>
        <p:nvSpPr>
          <p:cNvPr id="34821" name="Rectangle 5"/>
          <p:cNvSpPr>
            <a:spLocks noGrp="1" noChangeArrowheads="1"/>
          </p:cNvSpPr>
          <p:nvPr>
            <p:ph type="sldNum" sz="quarter" idx="3"/>
          </p:nvPr>
        </p:nvSpPr>
        <p:spPr bwMode="auto">
          <a:xfrm>
            <a:off x="3981556" y="8846499"/>
            <a:ext cx="3044719" cy="465777"/>
          </a:xfrm>
          <a:prstGeom prst="rect">
            <a:avLst/>
          </a:prstGeom>
          <a:noFill/>
          <a:ln w="9525">
            <a:noFill/>
            <a:miter lim="800000"/>
            <a:headEnd/>
            <a:tailEnd/>
          </a:ln>
          <a:effectLst/>
        </p:spPr>
        <p:txBody>
          <a:bodyPr vert="horz" wrap="square" lIns="93753" tIns="46877" rIns="93753" bIns="46877" numCol="1" anchor="b" anchorCtr="0" compatLnSpc="1">
            <a:prstTxWarp prst="textNoShape">
              <a:avLst/>
            </a:prstTxWarp>
          </a:bodyPr>
          <a:lstStyle>
            <a:lvl1pPr algn="r">
              <a:defRPr sz="1200"/>
            </a:lvl1pPr>
          </a:lstStyle>
          <a:p>
            <a:fld id="{9905D8AE-D54D-433E-976F-0F5FE6705901}" type="slidenum">
              <a:rPr lang="en-US"/>
              <a:pPr/>
              <a:t>‹#›</a:t>
            </a:fld>
            <a:endParaRPr lang="en-US"/>
          </a:p>
        </p:txBody>
      </p:sp>
    </p:spTree>
    <p:extLst>
      <p:ext uri="{BB962C8B-B14F-4D97-AF65-F5344CB8AC3E}">
        <p14:creationId xmlns:p14="http://schemas.microsoft.com/office/powerpoint/2010/main" val="24565140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10CFED-C4BB-45B5-8FBB-832EECE3C2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5E65AE-F374-425C-AAE6-BF5DCF5C74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FF8B-7B33-4289-B63B-08F5783120F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B1D8E99-A9C9-4614-8951-E098347C188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79BB8E72-A8C6-40AD-B333-A76EB439BAB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AB04D-0872-4337-A520-EBB4D8797C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44ED03-ED05-4387-99E5-C22697652A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A71C09-B5A2-4992-94C2-5EF4A0F121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F70D1E0-AD65-44AE-889B-5EAA7C65FE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4D8B307-D5C2-4265-BEC2-51A7E8EC79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36A5A9-4294-4842-8CDA-99ECC544F7F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CA812C-5522-4180-BCD9-7F09C80C04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B19B1F-FADC-41A1-9D44-56F8F5CBB85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CC702DF-30AA-40E7-A09D-CB22C6B3160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en.wikipedia.org/wiki/File:GodfreyKneller-IsaacNewton-1689.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5.png"/><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oleObject" Target="../embeddings/oleObject9.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6.wmf"/><Relationship Id="rId5" Type="http://schemas.openxmlformats.org/officeDocument/2006/relationships/oleObject" Target="../embeddings/oleObject11.bin"/><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image" Target="../media/image12.png"/><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244600" y="330200"/>
            <a:ext cx="6781800" cy="4339650"/>
          </a:xfrm>
          <a:prstGeom prst="rect">
            <a:avLst/>
          </a:prstGeom>
          <a:noFill/>
          <a:ln w="9525">
            <a:solidFill>
              <a:schemeClr val="tx1"/>
            </a:solidFill>
            <a:miter lim="800000"/>
            <a:headEnd/>
            <a:tailEnd/>
          </a:ln>
          <a:effectLst/>
        </p:spPr>
        <p:txBody>
          <a:bodyPr>
            <a:spAutoFit/>
          </a:bodyPr>
          <a:lstStyle/>
          <a:p>
            <a:pPr marL="461963" indent="-461963">
              <a:spcBef>
                <a:spcPct val="50000"/>
              </a:spcBef>
            </a:pPr>
            <a:r>
              <a:rPr lang="en-US" b="1" u="sng" dirty="0"/>
              <a:t>Announcements</a:t>
            </a:r>
            <a:r>
              <a:rPr lang="en-US" dirty="0"/>
              <a:t>:</a:t>
            </a:r>
          </a:p>
          <a:p>
            <a:pPr marL="461963" indent="-461963">
              <a:spcBef>
                <a:spcPct val="50000"/>
              </a:spcBef>
              <a:buFontTx/>
              <a:buChar char="-"/>
            </a:pPr>
            <a:r>
              <a:rPr lang="en-US" dirty="0">
                <a:solidFill>
                  <a:srgbClr val="FF0000"/>
                </a:solidFill>
              </a:rPr>
              <a:t>Midterm 1 coming up </a:t>
            </a:r>
            <a:r>
              <a:rPr lang="en-US" dirty="0" smtClean="0">
                <a:solidFill>
                  <a:srgbClr val="FF0000"/>
                </a:solidFill>
              </a:rPr>
              <a:t>Monday Oct. 1</a:t>
            </a:r>
            <a:r>
              <a:rPr lang="en-US" dirty="0" smtClean="0"/>
              <a:t>, </a:t>
            </a:r>
            <a:r>
              <a:rPr lang="en-US" dirty="0"/>
              <a:t>(two evening </a:t>
            </a:r>
            <a:r>
              <a:rPr lang="en-US" dirty="0" smtClean="0"/>
              <a:t>times, </a:t>
            </a:r>
            <a:r>
              <a:rPr lang="en-US" dirty="0"/>
              <a:t>5-6 pm or 6-7 pm).</a:t>
            </a:r>
          </a:p>
          <a:p>
            <a:pPr marL="461963" indent="-461963">
              <a:spcBef>
                <a:spcPct val="50000"/>
              </a:spcBef>
              <a:buFontTx/>
              <a:buChar char="-"/>
            </a:pPr>
            <a:r>
              <a:rPr lang="en-US" dirty="0"/>
              <a:t>Material: Chapter </a:t>
            </a:r>
            <a:r>
              <a:rPr lang="en-US" dirty="0" smtClean="0"/>
              <a:t>1-5.  </a:t>
            </a:r>
            <a:endParaRPr lang="en-US" dirty="0"/>
          </a:p>
          <a:p>
            <a:pPr marL="461963" indent="-461963">
              <a:spcBef>
                <a:spcPct val="50000"/>
              </a:spcBef>
              <a:buFontTx/>
              <a:buChar char="-"/>
            </a:pPr>
            <a:r>
              <a:rPr lang="en-US" dirty="0" smtClean="0"/>
              <a:t>I’ll provide key equations (last page of exam). </a:t>
            </a:r>
          </a:p>
          <a:p>
            <a:pPr marL="461963" indent="-461963">
              <a:spcBef>
                <a:spcPct val="50000"/>
              </a:spcBef>
              <a:buFontTx/>
              <a:buChar char="-"/>
            </a:pPr>
            <a:r>
              <a:rPr lang="en-US" dirty="0" smtClean="0"/>
              <a:t>You are allowed to use a </a:t>
            </a:r>
            <a:r>
              <a:rPr lang="en-US" u="sng" dirty="0" smtClean="0"/>
              <a:t>non-programmable</a:t>
            </a:r>
            <a:r>
              <a:rPr lang="en-US" dirty="0" smtClean="0"/>
              <a:t> calculator</a:t>
            </a:r>
            <a:endParaRPr lang="en-US" dirty="0"/>
          </a:p>
          <a:p>
            <a:pPr marL="461963" indent="-461963">
              <a:spcBef>
                <a:spcPct val="50000"/>
              </a:spcBef>
              <a:buFontTx/>
              <a:buChar char="-"/>
            </a:pPr>
            <a:r>
              <a:rPr lang="en-US" dirty="0" smtClean="0"/>
              <a:t>I will put practice exams </a:t>
            </a:r>
            <a:r>
              <a:rPr lang="en-US" dirty="0"/>
              <a:t>on our class web page </a:t>
            </a:r>
            <a:r>
              <a:rPr lang="en-US" sz="1800" dirty="0"/>
              <a:t>(http://www.wfu.edu/~gutholdm/Physics113/phy113.html)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75422" y="300886"/>
            <a:ext cx="8571123" cy="6124754"/>
          </a:xfrm>
          <a:prstGeom prst="rect">
            <a:avLst/>
          </a:prstGeom>
          <a:noFill/>
          <a:ln w="9525">
            <a:solidFill>
              <a:schemeClr val="tx1"/>
            </a:solidFill>
            <a:miter lim="800000"/>
            <a:headEnd/>
            <a:tailEnd/>
          </a:ln>
          <a:effectLst/>
        </p:spPr>
        <p:txBody>
          <a:bodyPr wrap="square">
            <a:spAutoFit/>
          </a:bodyPr>
          <a:lstStyle/>
          <a:p>
            <a:r>
              <a:rPr lang="en-US" u="sng" dirty="0"/>
              <a:t>Unit of force:</a:t>
            </a:r>
          </a:p>
          <a:p>
            <a:endParaRPr lang="en-US" u="sng" dirty="0"/>
          </a:p>
          <a:p>
            <a:pPr>
              <a:buFontTx/>
              <a:buChar char="•"/>
            </a:pPr>
            <a:r>
              <a:rPr lang="en-US" dirty="0"/>
              <a:t>  The unit of force is the </a:t>
            </a:r>
            <a:r>
              <a:rPr lang="en-US" b="1" dirty="0"/>
              <a:t>Newton</a:t>
            </a:r>
            <a:r>
              <a:rPr lang="en-US" dirty="0"/>
              <a:t> (1N)</a:t>
            </a:r>
          </a:p>
          <a:p>
            <a:pPr>
              <a:buFontTx/>
              <a:buChar char="•"/>
            </a:pPr>
            <a:endParaRPr lang="en-US" dirty="0"/>
          </a:p>
          <a:p>
            <a:pPr marL="231775" indent="-231775">
              <a:buFontTx/>
              <a:buChar char="•"/>
            </a:pPr>
            <a:r>
              <a:rPr lang="en-US" dirty="0" smtClean="0"/>
              <a:t>One </a:t>
            </a:r>
            <a:r>
              <a:rPr lang="en-US" dirty="0"/>
              <a:t>Newton: The force required to accelerate a 1 kg mass to 1m/s</a:t>
            </a:r>
            <a:r>
              <a:rPr lang="en-US" baseline="30000" dirty="0"/>
              <a:t>2</a:t>
            </a:r>
            <a:r>
              <a:rPr lang="en-US" dirty="0"/>
              <a:t>.  </a:t>
            </a:r>
          </a:p>
          <a:p>
            <a:pPr>
              <a:buFontTx/>
              <a:buChar char="•"/>
            </a:pPr>
            <a:endParaRPr lang="en-US" dirty="0"/>
          </a:p>
          <a:p>
            <a:pPr>
              <a:buFontTx/>
              <a:buChar char="•"/>
            </a:pPr>
            <a:r>
              <a:rPr lang="en-US" dirty="0"/>
              <a:t>  1N = </a:t>
            </a:r>
            <a:r>
              <a:rPr lang="en-US" dirty="0" smtClean="0"/>
              <a:t>1kg</a:t>
            </a:r>
            <a:r>
              <a:rPr lang="en-US" dirty="0" smtClean="0">
                <a:cs typeface="Times New Roman" pitchFamily="18" charset="0"/>
              </a:rPr>
              <a:t>·m/s</a:t>
            </a:r>
            <a:r>
              <a:rPr lang="en-US" baseline="30000" dirty="0" smtClean="0">
                <a:cs typeface="Times New Roman" pitchFamily="18" charset="0"/>
              </a:rPr>
              <a:t>2</a:t>
            </a: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baseline="30000" dirty="0" smtClean="0">
              <a:cs typeface="Times New Roman" pitchFamily="18" charset="0"/>
            </a:endParaRPr>
          </a:p>
          <a:p>
            <a:pPr>
              <a:buFontTx/>
              <a:buChar char="•"/>
            </a:pPr>
            <a:endParaRPr lang="en-US" dirty="0">
              <a:cs typeface="Times New Roman" pitchFamily="18" charset="0"/>
            </a:endParaRPr>
          </a:p>
          <a:p>
            <a:endParaRPr lang="en-US" dirty="0">
              <a:cs typeface="Times New Roman" pitchFamily="18" charset="0"/>
            </a:endParaRPr>
          </a:p>
          <a:p>
            <a:endParaRPr lang="en-US" dirty="0"/>
          </a:p>
        </p:txBody>
      </p:sp>
      <p:pic>
        <p:nvPicPr>
          <p:cNvPr id="75778" name="Picture 2" descr="Head and shoulders portrait of man in black with shoulder-length gray hair, a large sharp nose, and an abstracted gaze">
            <a:hlinkClick r:id="rId2" tooltip="Godfrey Kneller's 1689 portrait of Isaac Newton(age 46)"/>
          </p:cNvPr>
          <p:cNvPicPr>
            <a:picLocks noChangeAspect="1" noChangeArrowheads="1"/>
          </p:cNvPicPr>
          <p:nvPr/>
        </p:nvPicPr>
        <p:blipFill>
          <a:blip r:embed="rId3" cstate="print"/>
          <a:srcRect/>
          <a:stretch>
            <a:fillRect/>
          </a:stretch>
        </p:blipFill>
        <p:spPr bwMode="auto">
          <a:xfrm>
            <a:off x="666211" y="3415688"/>
            <a:ext cx="2121053" cy="2912913"/>
          </a:xfrm>
          <a:prstGeom prst="rect">
            <a:avLst/>
          </a:prstGeom>
          <a:noFill/>
        </p:spPr>
      </p:pic>
      <p:sp>
        <p:nvSpPr>
          <p:cNvPr id="4" name="TextBox 3"/>
          <p:cNvSpPr txBox="1"/>
          <p:nvPr/>
        </p:nvSpPr>
        <p:spPr>
          <a:xfrm>
            <a:off x="3018620" y="3327093"/>
            <a:ext cx="5695721" cy="2308324"/>
          </a:xfrm>
          <a:prstGeom prst="rect">
            <a:avLst/>
          </a:prstGeom>
          <a:noFill/>
        </p:spPr>
        <p:txBody>
          <a:bodyPr wrap="square" rtlCol="0">
            <a:spAutoFit/>
          </a:bodyPr>
          <a:lstStyle/>
          <a:p>
            <a:r>
              <a:rPr lang="en-US" sz="1600" dirty="0" smtClean="0"/>
              <a:t>Isaac Newton, 1643 – 1727</a:t>
            </a:r>
          </a:p>
          <a:p>
            <a:r>
              <a:rPr lang="en-US" sz="1600" dirty="0" smtClean="0"/>
              <a:t>(English physicist, mathematician, astronomer, philosopher, theologian)</a:t>
            </a:r>
          </a:p>
          <a:p>
            <a:endParaRPr lang="en-US" sz="1600" dirty="0" smtClean="0"/>
          </a:p>
          <a:p>
            <a:r>
              <a:rPr lang="en-US" sz="1600" dirty="0" smtClean="0"/>
              <a:t>One of the most influential scientists and people in human history.</a:t>
            </a:r>
          </a:p>
          <a:p>
            <a:r>
              <a:rPr lang="en-US" sz="1600" dirty="0" smtClean="0"/>
              <a:t>His work laid the foundation of most of classical mechanics. </a:t>
            </a:r>
          </a:p>
          <a:p>
            <a:r>
              <a:rPr lang="en-US" sz="1600" dirty="0" smtClean="0"/>
              <a:t> </a:t>
            </a:r>
          </a:p>
          <a:p>
            <a:r>
              <a:rPr lang="en-US" sz="1600" dirty="0" smtClean="0"/>
              <a:t>Also built the first practical telescope, developed (with Leibniz) differential and integral calculus</a:t>
            </a:r>
            <a:endParaRPr lang="en-US" sz="1600" dirty="0"/>
          </a:p>
        </p:txBody>
      </p:sp>
      <p:sp>
        <p:nvSpPr>
          <p:cNvPr id="5" name="Rectangle 4"/>
          <p:cNvSpPr/>
          <p:nvPr/>
        </p:nvSpPr>
        <p:spPr>
          <a:xfrm>
            <a:off x="2991080" y="5877889"/>
            <a:ext cx="4572000" cy="523220"/>
          </a:xfrm>
          <a:prstGeom prst="rect">
            <a:avLst/>
          </a:prstGeom>
        </p:spPr>
        <p:txBody>
          <a:bodyPr>
            <a:spAutoFit/>
          </a:bodyPr>
          <a:lstStyle/>
          <a:p>
            <a:r>
              <a:rPr lang="en-US" sz="1400" dirty="0" smtClean="0"/>
              <a:t>Portrait by Godfrey Kneller (1689) http://en.wikipedia.org/wiki/Isaac_Newton</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256722" y="1470661"/>
            <a:ext cx="3889148" cy="1200329"/>
          </a:xfrm>
          <a:prstGeom prst="rect">
            <a:avLst/>
          </a:prstGeom>
          <a:noFill/>
          <a:ln w="9525">
            <a:noFill/>
            <a:miter lim="800000"/>
            <a:headEnd/>
            <a:tailEnd/>
          </a:ln>
          <a:effectLst/>
        </p:spPr>
        <p:txBody>
          <a:bodyPr wrap="square">
            <a:spAutoFit/>
          </a:bodyPr>
          <a:lstStyle/>
          <a:p>
            <a:pPr>
              <a:spcBef>
                <a:spcPct val="50000"/>
              </a:spcBef>
            </a:pPr>
            <a:r>
              <a:rPr lang="en-US" dirty="0"/>
              <a:t>Two forces act on a hockey puck (mass m = 0.3 kg) as shown in the figure. </a:t>
            </a:r>
          </a:p>
        </p:txBody>
      </p:sp>
      <p:sp>
        <p:nvSpPr>
          <p:cNvPr id="31748" name="Rectangle 4"/>
          <p:cNvSpPr>
            <a:spLocks noChangeArrowheads="1"/>
          </p:cNvSpPr>
          <p:nvPr/>
        </p:nvSpPr>
        <p:spPr bwMode="auto">
          <a:xfrm>
            <a:off x="256722" y="3518626"/>
            <a:ext cx="8283575" cy="1754326"/>
          </a:xfrm>
          <a:prstGeom prst="rect">
            <a:avLst/>
          </a:prstGeom>
          <a:noFill/>
          <a:ln w="9525">
            <a:noFill/>
            <a:miter lim="800000"/>
            <a:headEnd/>
            <a:tailEnd/>
          </a:ln>
          <a:effectLst/>
        </p:spPr>
        <p:txBody>
          <a:bodyPr>
            <a:spAutoFit/>
          </a:bodyPr>
          <a:lstStyle/>
          <a:p>
            <a:pPr marL="457200" indent="-457200">
              <a:spcBef>
                <a:spcPct val="50000"/>
              </a:spcBef>
              <a:buFontTx/>
              <a:buAutoNum type="alphaLcParenBoth"/>
            </a:pPr>
            <a:r>
              <a:rPr lang="en-US" dirty="0"/>
              <a:t>Determine the magnitude and direction of the net force acting on the </a:t>
            </a:r>
            <a:r>
              <a:rPr lang="en-US" dirty="0" smtClean="0"/>
              <a:t>puck.</a:t>
            </a:r>
            <a:endParaRPr lang="en-US" dirty="0"/>
          </a:p>
          <a:p>
            <a:pPr marL="457200" indent="-457200">
              <a:spcBef>
                <a:spcPct val="50000"/>
              </a:spcBef>
              <a:buFontTx/>
              <a:buAutoNum type="alphaLcParenBoth"/>
            </a:pPr>
            <a:r>
              <a:rPr lang="en-US" dirty="0"/>
              <a:t>Determine the magnitude and the direction of the pucks acceleration.  </a:t>
            </a:r>
          </a:p>
        </p:txBody>
      </p:sp>
      <p:sp>
        <p:nvSpPr>
          <p:cNvPr id="31749" name="Text Box 5"/>
          <p:cNvSpPr txBox="1">
            <a:spLocks noChangeArrowheads="1"/>
          </p:cNvSpPr>
          <p:nvPr/>
        </p:nvSpPr>
        <p:spPr bwMode="auto">
          <a:xfrm>
            <a:off x="139700" y="165100"/>
            <a:ext cx="3775075" cy="985838"/>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a:t>Black board example 5.1</a:t>
            </a:r>
          </a:p>
          <a:p>
            <a:pPr eaLnBrk="0" hangingPunct="0">
              <a:spcBef>
                <a:spcPct val="50000"/>
              </a:spcBef>
            </a:pPr>
            <a:r>
              <a:rPr lang="en-US" sz="2000"/>
              <a:t>(related to HW problem)</a:t>
            </a:r>
          </a:p>
        </p:txBody>
      </p:sp>
      <p:sp>
        <p:nvSpPr>
          <p:cNvPr id="31750" name="Oval 6"/>
          <p:cNvSpPr>
            <a:spLocks noChangeArrowheads="1"/>
          </p:cNvSpPr>
          <p:nvPr/>
        </p:nvSpPr>
        <p:spPr bwMode="auto">
          <a:xfrm>
            <a:off x="5688013" y="1816100"/>
            <a:ext cx="496887" cy="49688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751" name="Line 7"/>
          <p:cNvSpPr>
            <a:spLocks noChangeShapeType="1"/>
          </p:cNvSpPr>
          <p:nvPr/>
        </p:nvSpPr>
        <p:spPr bwMode="auto">
          <a:xfrm flipV="1">
            <a:off x="5934075" y="396875"/>
            <a:ext cx="1587500" cy="1681163"/>
          </a:xfrm>
          <a:prstGeom prst="line">
            <a:avLst/>
          </a:prstGeom>
          <a:noFill/>
          <a:ln w="57150">
            <a:solidFill>
              <a:schemeClr val="accent2"/>
            </a:solidFill>
            <a:round/>
            <a:headEnd/>
            <a:tailEnd type="triangle" w="med" len="med"/>
          </a:ln>
          <a:effectLst/>
        </p:spPr>
        <p:txBody>
          <a:bodyPr/>
          <a:lstStyle/>
          <a:p>
            <a:endParaRPr lang="en-US"/>
          </a:p>
        </p:txBody>
      </p:sp>
      <p:sp>
        <p:nvSpPr>
          <p:cNvPr id="31752" name="Line 8"/>
          <p:cNvSpPr>
            <a:spLocks noChangeShapeType="1"/>
          </p:cNvSpPr>
          <p:nvPr/>
        </p:nvSpPr>
        <p:spPr bwMode="auto">
          <a:xfrm>
            <a:off x="5943600" y="2068513"/>
            <a:ext cx="1092200" cy="747712"/>
          </a:xfrm>
          <a:prstGeom prst="line">
            <a:avLst/>
          </a:prstGeom>
          <a:noFill/>
          <a:ln w="57150">
            <a:solidFill>
              <a:schemeClr val="accent2"/>
            </a:solidFill>
            <a:round/>
            <a:headEnd/>
            <a:tailEnd type="triangle" w="med" len="med"/>
          </a:ln>
          <a:effectLst/>
        </p:spPr>
        <p:txBody>
          <a:bodyPr/>
          <a:lstStyle/>
          <a:p>
            <a:endParaRPr lang="en-US"/>
          </a:p>
        </p:txBody>
      </p:sp>
      <p:sp>
        <p:nvSpPr>
          <p:cNvPr id="31753" name="Line 9"/>
          <p:cNvSpPr>
            <a:spLocks noChangeShapeType="1"/>
          </p:cNvSpPr>
          <p:nvPr/>
        </p:nvSpPr>
        <p:spPr bwMode="auto">
          <a:xfrm>
            <a:off x="4943475" y="2076450"/>
            <a:ext cx="2924175" cy="0"/>
          </a:xfrm>
          <a:prstGeom prst="line">
            <a:avLst/>
          </a:prstGeom>
          <a:noFill/>
          <a:ln w="9525">
            <a:solidFill>
              <a:schemeClr val="tx1"/>
            </a:solidFill>
            <a:round/>
            <a:headEnd/>
            <a:tailEnd type="triangle" w="med" len="med"/>
          </a:ln>
          <a:effectLst/>
        </p:spPr>
        <p:txBody>
          <a:bodyPr/>
          <a:lstStyle/>
          <a:p>
            <a:endParaRPr lang="en-US"/>
          </a:p>
        </p:txBody>
      </p:sp>
      <p:sp>
        <p:nvSpPr>
          <p:cNvPr id="31754" name="Line 10"/>
          <p:cNvSpPr>
            <a:spLocks noChangeShapeType="1"/>
          </p:cNvSpPr>
          <p:nvPr/>
        </p:nvSpPr>
        <p:spPr bwMode="auto">
          <a:xfrm rot="-5400000">
            <a:off x="4495800" y="1743076"/>
            <a:ext cx="2924175" cy="0"/>
          </a:xfrm>
          <a:prstGeom prst="line">
            <a:avLst/>
          </a:prstGeom>
          <a:noFill/>
          <a:ln w="9525">
            <a:solidFill>
              <a:schemeClr val="tx1"/>
            </a:solidFill>
            <a:round/>
            <a:headEnd/>
            <a:tailEnd type="triangle" w="med" len="med"/>
          </a:ln>
          <a:effectLst/>
        </p:spPr>
        <p:txBody>
          <a:bodyPr/>
          <a:lstStyle/>
          <a:p>
            <a:endParaRPr lang="en-US"/>
          </a:p>
        </p:txBody>
      </p:sp>
      <p:sp>
        <p:nvSpPr>
          <p:cNvPr id="31755" name="Freeform 11"/>
          <p:cNvSpPr>
            <a:spLocks/>
          </p:cNvSpPr>
          <p:nvPr/>
        </p:nvSpPr>
        <p:spPr bwMode="auto">
          <a:xfrm>
            <a:off x="6296025" y="1704975"/>
            <a:ext cx="179388" cy="371475"/>
          </a:xfrm>
          <a:custGeom>
            <a:avLst/>
            <a:gdLst/>
            <a:ahLst/>
            <a:cxnLst>
              <a:cxn ang="0">
                <a:pos x="102" y="234"/>
              </a:cxn>
              <a:cxn ang="0">
                <a:pos x="96" y="120"/>
              </a:cxn>
              <a:cxn ang="0">
                <a:pos x="0" y="0"/>
              </a:cxn>
            </a:cxnLst>
            <a:rect l="0" t="0" r="r" b="b"/>
            <a:pathLst>
              <a:path w="113" h="234">
                <a:moveTo>
                  <a:pt x="102" y="234"/>
                </a:moveTo>
                <a:cubicBezTo>
                  <a:pt x="107" y="196"/>
                  <a:pt x="113" y="159"/>
                  <a:pt x="96" y="120"/>
                </a:cubicBezTo>
                <a:cubicBezTo>
                  <a:pt x="79" y="81"/>
                  <a:pt x="39" y="40"/>
                  <a:pt x="0" y="0"/>
                </a:cubicBezTo>
              </a:path>
            </a:pathLst>
          </a:custGeom>
          <a:noFill/>
          <a:ln w="9525">
            <a:solidFill>
              <a:schemeClr val="tx1"/>
            </a:solidFill>
            <a:round/>
            <a:headEnd type="none" w="med" len="med"/>
            <a:tailEnd type="triangle" w="med" len="med"/>
          </a:ln>
          <a:effectLst/>
        </p:spPr>
        <p:txBody>
          <a:bodyPr/>
          <a:lstStyle/>
          <a:p>
            <a:endParaRPr lang="en-US"/>
          </a:p>
        </p:txBody>
      </p:sp>
      <p:sp>
        <p:nvSpPr>
          <p:cNvPr id="31756" name="Freeform 12"/>
          <p:cNvSpPr>
            <a:spLocks/>
          </p:cNvSpPr>
          <p:nvPr/>
        </p:nvSpPr>
        <p:spPr bwMode="auto">
          <a:xfrm>
            <a:off x="6553200" y="2085975"/>
            <a:ext cx="166688" cy="400050"/>
          </a:xfrm>
          <a:custGeom>
            <a:avLst/>
            <a:gdLst/>
            <a:ahLst/>
            <a:cxnLst>
              <a:cxn ang="0">
                <a:pos x="90" y="0"/>
              </a:cxn>
              <a:cxn ang="0">
                <a:pos x="90" y="126"/>
              </a:cxn>
              <a:cxn ang="0">
                <a:pos x="0" y="252"/>
              </a:cxn>
            </a:cxnLst>
            <a:rect l="0" t="0" r="r" b="b"/>
            <a:pathLst>
              <a:path w="105" h="252">
                <a:moveTo>
                  <a:pt x="90" y="0"/>
                </a:moveTo>
                <a:cubicBezTo>
                  <a:pt x="97" y="42"/>
                  <a:pt x="105" y="84"/>
                  <a:pt x="90" y="126"/>
                </a:cubicBezTo>
                <a:cubicBezTo>
                  <a:pt x="75" y="168"/>
                  <a:pt x="37" y="210"/>
                  <a:pt x="0" y="252"/>
                </a:cubicBezTo>
              </a:path>
            </a:pathLst>
          </a:custGeom>
          <a:noFill/>
          <a:ln w="9525">
            <a:solidFill>
              <a:schemeClr val="tx1"/>
            </a:solidFill>
            <a:round/>
            <a:headEnd type="none" w="med" len="med"/>
            <a:tailEnd type="triangle" w="med" len="med"/>
          </a:ln>
          <a:effectLst/>
        </p:spPr>
        <p:txBody>
          <a:bodyPr/>
          <a:lstStyle/>
          <a:p>
            <a:endParaRPr lang="en-US"/>
          </a:p>
        </p:txBody>
      </p:sp>
      <p:sp>
        <p:nvSpPr>
          <p:cNvPr id="31757" name="Text Box 13"/>
          <p:cNvSpPr txBox="1">
            <a:spLocks noChangeArrowheads="1"/>
          </p:cNvSpPr>
          <p:nvPr/>
        </p:nvSpPr>
        <p:spPr bwMode="auto">
          <a:xfrm>
            <a:off x="7239000" y="590550"/>
            <a:ext cx="1714500" cy="1004888"/>
          </a:xfrm>
          <a:prstGeom prst="rect">
            <a:avLst/>
          </a:prstGeom>
          <a:noFill/>
          <a:ln w="9525">
            <a:noFill/>
            <a:miter lim="800000"/>
            <a:headEnd/>
            <a:tailEnd/>
          </a:ln>
          <a:effectLst/>
        </p:spPr>
        <p:txBody>
          <a:bodyPr>
            <a:spAutoFit/>
          </a:bodyPr>
          <a:lstStyle/>
          <a:p>
            <a:pPr>
              <a:spcBef>
                <a:spcPct val="50000"/>
              </a:spcBef>
            </a:pPr>
            <a:r>
              <a:rPr lang="en-US"/>
              <a:t>F</a:t>
            </a:r>
            <a:r>
              <a:rPr lang="en-US" baseline="-25000"/>
              <a:t>2</a:t>
            </a:r>
            <a:r>
              <a:rPr lang="en-US"/>
              <a:t> = 8.0 N</a:t>
            </a:r>
          </a:p>
          <a:p>
            <a:pPr>
              <a:spcBef>
                <a:spcPct val="50000"/>
              </a:spcBef>
            </a:pPr>
            <a:r>
              <a:rPr lang="en-US">
                <a:latin typeface="Symbol" pitchFamily="18" charset="2"/>
              </a:rPr>
              <a:t>q</a:t>
            </a:r>
            <a:r>
              <a:rPr lang="en-US" baseline="-25000"/>
              <a:t>2</a:t>
            </a:r>
            <a:r>
              <a:rPr lang="en-US"/>
              <a:t> = 60</a:t>
            </a:r>
            <a:r>
              <a:rPr lang="en-US">
                <a:cs typeface="Times New Roman" pitchFamily="18" charset="0"/>
              </a:rPr>
              <a:t>°</a:t>
            </a:r>
            <a:endParaRPr lang="en-US"/>
          </a:p>
        </p:txBody>
      </p:sp>
      <p:sp>
        <p:nvSpPr>
          <p:cNvPr id="31758" name="Text Box 14"/>
          <p:cNvSpPr txBox="1">
            <a:spLocks noChangeArrowheads="1"/>
          </p:cNvSpPr>
          <p:nvPr/>
        </p:nvSpPr>
        <p:spPr bwMode="auto">
          <a:xfrm>
            <a:off x="6985000" y="2330450"/>
            <a:ext cx="1714500" cy="1015663"/>
          </a:xfrm>
          <a:prstGeom prst="rect">
            <a:avLst/>
          </a:prstGeom>
          <a:noFill/>
          <a:ln w="9525">
            <a:noFill/>
            <a:miter lim="800000"/>
            <a:headEnd/>
            <a:tailEnd/>
          </a:ln>
          <a:effectLst/>
        </p:spPr>
        <p:txBody>
          <a:bodyPr>
            <a:spAutoFit/>
          </a:bodyPr>
          <a:lstStyle/>
          <a:p>
            <a:pPr>
              <a:spcBef>
                <a:spcPct val="50000"/>
              </a:spcBef>
            </a:pPr>
            <a:r>
              <a:rPr lang="en-US" dirty="0"/>
              <a:t>F</a:t>
            </a:r>
            <a:r>
              <a:rPr lang="en-US" baseline="-25000" dirty="0"/>
              <a:t>1</a:t>
            </a:r>
            <a:r>
              <a:rPr lang="en-US" dirty="0"/>
              <a:t> = 5.0 N</a:t>
            </a:r>
          </a:p>
          <a:p>
            <a:pPr>
              <a:spcBef>
                <a:spcPct val="50000"/>
              </a:spcBef>
            </a:pPr>
            <a:r>
              <a:rPr lang="en-US" dirty="0">
                <a:latin typeface="Symbol" pitchFamily="18" charset="2"/>
              </a:rPr>
              <a:t>q</a:t>
            </a:r>
            <a:r>
              <a:rPr lang="en-US" baseline="-25000" dirty="0"/>
              <a:t>1</a:t>
            </a:r>
            <a:r>
              <a:rPr lang="en-US" dirty="0"/>
              <a:t> = </a:t>
            </a:r>
            <a:r>
              <a:rPr lang="en-US" dirty="0" smtClean="0"/>
              <a:t>- 20</a:t>
            </a:r>
            <a:r>
              <a:rPr lang="en-US" dirty="0">
                <a:cs typeface="Times New Roman" pitchFamily="18" charset="0"/>
              </a:rPr>
              <a:t>°</a:t>
            </a:r>
            <a:endParaRPr lang="en-US" dirty="0"/>
          </a:p>
        </p:txBody>
      </p:sp>
      <p:sp>
        <p:nvSpPr>
          <p:cNvPr id="31759" name="Line 15"/>
          <p:cNvSpPr>
            <a:spLocks noChangeShapeType="1"/>
          </p:cNvSpPr>
          <p:nvPr/>
        </p:nvSpPr>
        <p:spPr bwMode="auto">
          <a:xfrm flipV="1">
            <a:off x="7031038" y="1089025"/>
            <a:ext cx="1587500" cy="1681163"/>
          </a:xfrm>
          <a:prstGeom prst="line">
            <a:avLst/>
          </a:prstGeom>
          <a:noFill/>
          <a:ln w="57150">
            <a:solidFill>
              <a:schemeClr val="accent6">
                <a:lumMod val="20000"/>
                <a:lumOff val="80000"/>
              </a:schemeClr>
            </a:solidFill>
            <a:round/>
            <a:headEnd/>
            <a:tailEnd type="triangle" w="med" len="med"/>
          </a:ln>
          <a:effectLst/>
        </p:spPr>
        <p:txBody>
          <a:bodyPr/>
          <a:lstStyle/>
          <a:p>
            <a:endParaRPr lang="en-US"/>
          </a:p>
        </p:txBody>
      </p:sp>
      <p:sp>
        <p:nvSpPr>
          <p:cNvPr id="31760" name="Line 16"/>
          <p:cNvSpPr>
            <a:spLocks noChangeShapeType="1"/>
          </p:cNvSpPr>
          <p:nvPr/>
        </p:nvSpPr>
        <p:spPr bwMode="auto">
          <a:xfrm flipV="1">
            <a:off x="5951538" y="1169988"/>
            <a:ext cx="2608262" cy="914400"/>
          </a:xfrm>
          <a:prstGeom prst="line">
            <a:avLst/>
          </a:prstGeom>
          <a:noFill/>
          <a:ln w="57150">
            <a:solidFill>
              <a:srgbClr val="FF0000"/>
            </a:solidFill>
            <a:round/>
            <a:headEnd/>
            <a:tailEnd type="triangle" w="med" len="med"/>
          </a:ln>
          <a:effectLst/>
        </p:spPr>
        <p:txBody>
          <a:bodyPr/>
          <a:lstStyle/>
          <a:p>
            <a:endParaRPr lang="en-US"/>
          </a:p>
        </p:txBody>
      </p:sp>
      <p:sp>
        <p:nvSpPr>
          <p:cNvPr id="2" name="TextBox 1"/>
          <p:cNvSpPr txBox="1"/>
          <p:nvPr/>
        </p:nvSpPr>
        <p:spPr>
          <a:xfrm>
            <a:off x="256722" y="5581949"/>
            <a:ext cx="8283575" cy="1200329"/>
          </a:xfrm>
          <a:prstGeom prst="rect">
            <a:avLst/>
          </a:prstGeom>
          <a:noFill/>
        </p:spPr>
        <p:txBody>
          <a:bodyPr wrap="square" rtlCol="0">
            <a:spAutoFit/>
          </a:bodyPr>
          <a:lstStyle/>
          <a:p>
            <a:r>
              <a:rPr lang="en-US" sz="1800" dirty="0" err="1" smtClean="0"/>
              <a:t>i</a:t>
            </a:r>
            <a:r>
              <a:rPr lang="en-US" sz="1800" dirty="0" smtClean="0"/>
              <a:t>-clicker:  	Direction of acceleration:</a:t>
            </a:r>
          </a:p>
          <a:p>
            <a:endParaRPr lang="en-US" sz="1800" dirty="0"/>
          </a:p>
          <a:p>
            <a:pPr marL="800100" lvl="1" indent="-342900">
              <a:buAutoNum type="alphaUcParenR"/>
            </a:pPr>
            <a:r>
              <a:rPr lang="en-US" sz="1800" dirty="0" smtClean="0"/>
              <a:t>0</a:t>
            </a:r>
            <a:r>
              <a:rPr lang="en-US" sz="1800" baseline="30000" dirty="0" smtClean="0"/>
              <a:t>o			</a:t>
            </a:r>
            <a:r>
              <a:rPr lang="en-US" sz="1800" dirty="0" smtClean="0"/>
              <a:t>C) 61</a:t>
            </a:r>
            <a:r>
              <a:rPr lang="en-US" sz="1800" baseline="30000" dirty="0" smtClean="0"/>
              <a:t>o	</a:t>
            </a:r>
            <a:r>
              <a:rPr lang="en-US" sz="1800" dirty="0" smtClean="0"/>
              <a:t>		E) 45</a:t>
            </a:r>
            <a:r>
              <a:rPr lang="en-US" sz="1800" baseline="30000" dirty="0" smtClean="0"/>
              <a:t>o</a:t>
            </a:r>
          </a:p>
          <a:p>
            <a:pPr marL="800100" lvl="1" indent="-342900">
              <a:buAutoNum type="alphaUcParenR"/>
            </a:pPr>
            <a:r>
              <a:rPr lang="en-US" sz="1800" dirty="0" smtClean="0"/>
              <a:t>31</a:t>
            </a:r>
            <a:r>
              <a:rPr lang="en-US" sz="1800" baseline="30000" dirty="0" smtClean="0"/>
              <a:t>o</a:t>
            </a:r>
            <a:r>
              <a:rPr lang="en-US" sz="1800" dirty="0" smtClean="0"/>
              <a:t>			D) 90</a:t>
            </a:r>
            <a:r>
              <a:rPr lang="en-US" sz="1800" baseline="30000" dirty="0" smtClean="0"/>
              <a:t>o</a:t>
            </a:r>
            <a:endParaRPr lang="en-US" sz="1800" dirty="0"/>
          </a:p>
        </p:txBody>
      </p:sp>
      <p:cxnSp>
        <p:nvCxnSpPr>
          <p:cNvPr id="4" name="Straight Connector 3"/>
          <p:cNvCxnSpPr/>
          <p:nvPr/>
        </p:nvCxnSpPr>
        <p:spPr>
          <a:xfrm>
            <a:off x="571500" y="5501552"/>
            <a:ext cx="7968797"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759"/>
                                        </p:tgtEl>
                                        <p:attrNameLst>
                                          <p:attrName>style.visibility</p:attrName>
                                        </p:attrNameLst>
                                      </p:cBhvr>
                                      <p:to>
                                        <p:strVal val="visible"/>
                                      </p:to>
                                    </p:set>
                                    <p:anim calcmode="lin" valueType="num">
                                      <p:cBhvr additive="base">
                                        <p:cTn id="7" dur="500" fill="hold"/>
                                        <p:tgtEl>
                                          <p:spTgt spid="31759"/>
                                        </p:tgtEl>
                                        <p:attrNameLst>
                                          <p:attrName>ppt_x</p:attrName>
                                        </p:attrNameLst>
                                      </p:cBhvr>
                                      <p:tavLst>
                                        <p:tav tm="0">
                                          <p:val>
                                            <p:strVal val="#ppt_x"/>
                                          </p:val>
                                        </p:tav>
                                        <p:tav tm="100000">
                                          <p:val>
                                            <p:strVal val="#ppt_x"/>
                                          </p:val>
                                        </p:tav>
                                      </p:tavLst>
                                    </p:anim>
                                    <p:anim calcmode="lin" valueType="num">
                                      <p:cBhvr additive="base">
                                        <p:cTn id="8" dur="500" fill="hold"/>
                                        <p:tgtEl>
                                          <p:spTgt spid="3175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60"/>
                                        </p:tgtEl>
                                        <p:attrNameLst>
                                          <p:attrName>style.visibility</p:attrName>
                                        </p:attrNameLst>
                                      </p:cBhvr>
                                      <p:to>
                                        <p:strVal val="visible"/>
                                      </p:to>
                                    </p:set>
                                    <p:anim calcmode="lin" valueType="num">
                                      <p:cBhvr additive="base">
                                        <p:cTn id="13" dur="500" fill="hold"/>
                                        <p:tgtEl>
                                          <p:spTgt spid="31760"/>
                                        </p:tgtEl>
                                        <p:attrNameLst>
                                          <p:attrName>ppt_x</p:attrName>
                                        </p:attrNameLst>
                                      </p:cBhvr>
                                      <p:tavLst>
                                        <p:tav tm="0">
                                          <p:val>
                                            <p:strVal val="#ppt_x"/>
                                          </p:val>
                                        </p:tav>
                                        <p:tav tm="100000">
                                          <p:val>
                                            <p:strVal val="#ppt_x"/>
                                          </p:val>
                                        </p:tav>
                                      </p:tavLst>
                                    </p:anim>
                                    <p:anim calcmode="lin" valueType="num">
                                      <p:cBhvr additive="base">
                                        <p:cTn id="14" dur="500" fill="hold"/>
                                        <p:tgtEl>
                                          <p:spTgt spid="3176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9" grpId="0" animBg="1"/>
      <p:bldP spid="31760"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228600" y="241300"/>
            <a:ext cx="5270500" cy="466725"/>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a:t>The force of gravity and weight</a:t>
            </a:r>
          </a:p>
        </p:txBody>
      </p:sp>
      <p:sp>
        <p:nvSpPr>
          <p:cNvPr id="69635" name="Text Box 3"/>
          <p:cNvSpPr txBox="1">
            <a:spLocks noChangeArrowheads="1"/>
          </p:cNvSpPr>
          <p:nvPr/>
        </p:nvSpPr>
        <p:spPr bwMode="auto">
          <a:xfrm>
            <a:off x="496888" y="1250950"/>
            <a:ext cx="7974012" cy="3752850"/>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dirty="0"/>
              <a:t>  Objects are attracted to </a:t>
            </a:r>
            <a:r>
              <a:rPr lang="en-US" dirty="0" smtClean="0"/>
              <a:t>Earth</a:t>
            </a:r>
            <a:r>
              <a:rPr lang="en-US" dirty="0"/>
              <a:t>.</a:t>
            </a:r>
          </a:p>
          <a:p>
            <a:pPr>
              <a:spcBef>
                <a:spcPct val="50000"/>
              </a:spcBef>
              <a:buFontTx/>
              <a:buChar char="•"/>
            </a:pPr>
            <a:r>
              <a:rPr lang="en-US" dirty="0"/>
              <a:t>  This attractive force is the force of gravity </a:t>
            </a:r>
            <a:r>
              <a:rPr lang="en-US" dirty="0" err="1"/>
              <a:t>F</a:t>
            </a:r>
            <a:r>
              <a:rPr lang="en-US" baseline="-25000" dirty="0" err="1"/>
              <a:t>g</a:t>
            </a:r>
            <a:r>
              <a:rPr lang="en-US" dirty="0"/>
              <a:t>.</a:t>
            </a:r>
          </a:p>
          <a:p>
            <a:pPr>
              <a:spcBef>
                <a:spcPct val="50000"/>
              </a:spcBef>
              <a:buFontTx/>
              <a:buChar char="•"/>
            </a:pPr>
            <a:endParaRPr lang="en-US" dirty="0"/>
          </a:p>
          <a:p>
            <a:pPr>
              <a:spcBef>
                <a:spcPct val="50000"/>
              </a:spcBef>
              <a:buFontTx/>
              <a:buChar char="•"/>
            </a:pPr>
            <a:endParaRPr lang="en-US" dirty="0"/>
          </a:p>
          <a:p>
            <a:pPr>
              <a:spcBef>
                <a:spcPct val="50000"/>
              </a:spcBef>
              <a:buFontTx/>
              <a:buChar char="•"/>
            </a:pPr>
            <a:endParaRPr lang="en-US" dirty="0"/>
          </a:p>
          <a:p>
            <a:pPr>
              <a:spcBef>
                <a:spcPct val="50000"/>
              </a:spcBef>
              <a:buFontTx/>
              <a:buChar char="•"/>
            </a:pPr>
            <a:r>
              <a:rPr lang="en-US" dirty="0"/>
              <a:t>  The magnitude of this force is called the weight of the object.</a:t>
            </a:r>
          </a:p>
          <a:p>
            <a:pPr>
              <a:spcBef>
                <a:spcPct val="50000"/>
              </a:spcBef>
              <a:buFontTx/>
              <a:buChar char="•"/>
            </a:pPr>
            <a:r>
              <a:rPr lang="en-US" dirty="0"/>
              <a:t>  The weight of an object is, thus </a:t>
            </a:r>
            <a:r>
              <a:rPr lang="en-US" dirty="0" err="1"/>
              <a:t>m</a:t>
            </a:r>
            <a:r>
              <a:rPr lang="en-US" dirty="0" err="1">
                <a:cs typeface="Times New Roman" pitchFamily="18" charset="0"/>
              </a:rPr>
              <a:t>·</a:t>
            </a:r>
            <a:r>
              <a:rPr lang="en-US" dirty="0" err="1"/>
              <a:t>g</a:t>
            </a:r>
            <a:r>
              <a:rPr lang="en-US" dirty="0"/>
              <a:t>.  </a:t>
            </a:r>
          </a:p>
        </p:txBody>
      </p:sp>
      <p:graphicFrame>
        <p:nvGraphicFramePr>
          <p:cNvPr id="69636" name="Object 4"/>
          <p:cNvGraphicFramePr>
            <a:graphicFrameLocks noChangeAspect="1"/>
          </p:cNvGraphicFramePr>
          <p:nvPr/>
        </p:nvGraphicFramePr>
        <p:xfrm>
          <a:off x="2979738" y="2500313"/>
          <a:ext cx="2420937" cy="1001712"/>
        </p:xfrm>
        <a:graphic>
          <a:graphicData uri="http://schemas.openxmlformats.org/presentationml/2006/ole">
            <mc:AlternateContent xmlns:mc="http://schemas.openxmlformats.org/markup-compatibility/2006">
              <mc:Choice xmlns:v="urn:schemas-microsoft-com:vml" Requires="v">
                <p:oleObj spid="_x0000_s69659" name="Equation" r:id="rId3" imgW="647640" imgH="266400" progId="Equation.3">
                  <p:embed/>
                </p:oleObj>
              </mc:Choice>
              <mc:Fallback>
                <p:oleObj name="Equation" r:id="rId3" imgW="647640" imgH="266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738" y="2500313"/>
                        <a:ext cx="2420937" cy="1001712"/>
                      </a:xfrm>
                      <a:prstGeom prst="rect">
                        <a:avLst/>
                      </a:prstGeom>
                      <a:solidFill>
                        <a:srgbClr val="FF9999"/>
                      </a:solidFill>
                      <a:ln w="9525">
                        <a:solidFill>
                          <a:schemeClr val="tx1"/>
                        </a:solidFill>
                        <a:miter lim="800000"/>
                        <a:headEnd/>
                        <a:tailEnd/>
                      </a:ln>
                    </p:spPr>
                  </p:pic>
                </p:oleObj>
              </mc:Fallback>
            </mc:AlternateContent>
          </a:graphicData>
        </a:graphic>
      </p:graphicFrame>
      <mc:AlternateContent xmlns:mc="http://schemas.openxmlformats.org/markup-compatibility/2006" xmlns:a14="http://schemas.microsoft.com/office/drawing/2010/main">
        <mc:Choice Requires="a14">
          <p:sp>
            <p:nvSpPr>
              <p:cNvPr id="69637" name="Text Box 5"/>
              <p:cNvSpPr txBox="1">
                <a:spLocks noChangeArrowheads="1"/>
              </p:cNvSpPr>
              <p:nvPr/>
            </p:nvSpPr>
            <p:spPr bwMode="auto">
              <a:xfrm>
                <a:off x="404813" y="5221288"/>
                <a:ext cx="8229600" cy="1326197"/>
              </a:xfrm>
              <a:prstGeom prst="rect">
                <a:avLst/>
              </a:prstGeom>
              <a:noFill/>
              <a:ln w="9525">
                <a:noFill/>
                <a:miter lim="800000"/>
                <a:headEnd/>
                <a:tailEnd/>
              </a:ln>
              <a:effectLst/>
            </p:spPr>
            <p:txBody>
              <a:bodyPr>
                <a:spAutoFit/>
              </a:bodyPr>
              <a:lstStyle/>
              <a:p>
                <a:pPr>
                  <a:spcBef>
                    <a:spcPct val="50000"/>
                  </a:spcBef>
                </a:pPr>
                <a:r>
                  <a:rPr lang="en-US" sz="2000" dirty="0" smtClean="0"/>
                  <a:t>The weight of an object can very with location (less weight on the moon than on earth, since g is smaller,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𝑔</m:t>
                        </m:r>
                      </m:e>
                      <m:sub>
                        <m:r>
                          <a:rPr lang="en-US" sz="2000" i="1">
                            <a:latin typeface="Cambria Math" panose="02040503050406030204" pitchFamily="18" charset="0"/>
                          </a:rPr>
                          <m:t>𝑚𝑜𝑜𝑛</m:t>
                        </m:r>
                      </m:sub>
                    </m:sSub>
                    <m:r>
                      <a:rPr lang="en-US" sz="2000" i="1" smtClean="0">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6</m:t>
                        </m:r>
                      </m:den>
                    </m:f>
                    <m:sSub>
                      <m:sSubPr>
                        <m:ctrlPr>
                          <a:rPr lang="en-US" sz="2000" i="1">
                            <a:latin typeface="Cambria Math" panose="02040503050406030204" pitchFamily="18" charset="0"/>
                          </a:rPr>
                        </m:ctrlPr>
                      </m:sSubPr>
                      <m:e>
                        <m:r>
                          <a:rPr lang="en-US" sz="2000" i="1">
                            <a:latin typeface="Cambria Math" panose="02040503050406030204" pitchFamily="18" charset="0"/>
                          </a:rPr>
                          <m:t>𝑔</m:t>
                        </m:r>
                      </m:e>
                      <m:sub>
                        <m:r>
                          <a:rPr lang="en-US" sz="2000" b="0" i="1" smtClean="0">
                            <a:latin typeface="Cambria Math" panose="02040503050406030204" pitchFamily="18" charset="0"/>
                          </a:rPr>
                          <m:t>𝑒𝑎𝑟𝑡h</m:t>
                        </m:r>
                      </m:sub>
                    </m:sSub>
                  </m:oMath>
                </a14:m>
                <a:r>
                  <a:rPr lang="en-US" sz="2000" dirty="0" smtClean="0"/>
                  <a:t>).  </a:t>
                </a:r>
                <a:endParaRPr lang="en-US" sz="2000" dirty="0"/>
              </a:p>
              <a:p>
                <a:pPr>
                  <a:spcBef>
                    <a:spcPct val="50000"/>
                  </a:spcBef>
                </a:pPr>
                <a:r>
                  <a:rPr lang="en-US" sz="2000" dirty="0"/>
                  <a:t>The mass of an object does </a:t>
                </a:r>
                <a:r>
                  <a:rPr lang="en-US" sz="2000" u="sng" dirty="0"/>
                  <a:t>not</a:t>
                </a:r>
                <a:r>
                  <a:rPr lang="en-US" sz="2000" dirty="0"/>
                  <a:t> vary. </a:t>
                </a:r>
              </a:p>
            </p:txBody>
          </p:sp>
        </mc:Choice>
        <mc:Fallback xmlns="">
          <p:sp>
            <p:nvSpPr>
              <p:cNvPr id="69637" name="Text Box 5"/>
              <p:cNvSpPr txBox="1">
                <a:spLocks noRot="1" noChangeAspect="1" noMove="1" noResize="1" noEditPoints="1" noAdjustHandles="1" noChangeArrowheads="1" noChangeShapeType="1" noTextEdit="1"/>
              </p:cNvSpPr>
              <p:nvPr/>
            </p:nvSpPr>
            <p:spPr bwMode="auto">
              <a:xfrm>
                <a:off x="404813" y="5221288"/>
                <a:ext cx="8229600" cy="1326197"/>
              </a:xfrm>
              <a:prstGeom prst="rect">
                <a:avLst/>
              </a:prstGeom>
              <a:blipFill>
                <a:blip r:embed="rId5"/>
                <a:stretch>
                  <a:fillRect l="-741" t="-2765" b="-5530"/>
                </a:stretch>
              </a:blipFill>
              <a:ln w="9525">
                <a:noFill/>
                <a:miter lim="800000"/>
                <a:headEnd/>
                <a:tailEnd/>
              </a:ln>
              <a:effectLst/>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7">
                                            <p:txEl>
                                              <p:pRg st="0" end="0"/>
                                            </p:txEl>
                                          </p:spTgt>
                                        </p:tgtEl>
                                        <p:attrNameLst>
                                          <p:attrName>style.visibility</p:attrName>
                                        </p:attrNameLst>
                                      </p:cBhvr>
                                      <p:to>
                                        <p:strVal val="visible"/>
                                      </p:to>
                                    </p:set>
                                    <p:anim calcmode="lin" valueType="num">
                                      <p:cBhvr additive="base">
                                        <p:cTn id="7" dur="500" fill="hold"/>
                                        <p:tgtEl>
                                          <p:spTgt spid="696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7">
                                            <p:txEl>
                                              <p:pRg st="1" end="1"/>
                                            </p:txEl>
                                          </p:spTgt>
                                        </p:tgtEl>
                                        <p:attrNameLst>
                                          <p:attrName>style.visibility</p:attrName>
                                        </p:attrNameLst>
                                      </p:cBhvr>
                                      <p:to>
                                        <p:strVal val="visible"/>
                                      </p:to>
                                    </p:set>
                                    <p:anim calcmode="lin" valueType="num">
                                      <p:cBhvr additive="base">
                                        <p:cTn id="13" dur="500" fill="hold"/>
                                        <p:tgtEl>
                                          <p:spTgt spid="6963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SE05_06A"/>
          <p:cNvPicPr>
            <a:picLocks noChangeAspect="1" noChangeArrowheads="1"/>
          </p:cNvPicPr>
          <p:nvPr/>
        </p:nvPicPr>
        <p:blipFill>
          <a:blip r:embed="rId3" cstate="print">
            <a:lum bright="-12000" contrast="24000"/>
          </a:blip>
          <a:srcRect l="20512" t="19870" r="21019" b="22501"/>
          <a:stretch>
            <a:fillRect/>
          </a:stretch>
        </p:blipFill>
        <p:spPr bwMode="auto">
          <a:xfrm>
            <a:off x="4303713" y="76200"/>
            <a:ext cx="4751387" cy="3513138"/>
          </a:xfrm>
          <a:prstGeom prst="rect">
            <a:avLst/>
          </a:prstGeom>
          <a:noFill/>
          <a:ln w="9525">
            <a:solidFill>
              <a:schemeClr val="tx1"/>
            </a:solidFill>
            <a:miter lim="800000"/>
            <a:headEnd/>
            <a:tailEnd/>
          </a:ln>
        </p:spPr>
      </p:pic>
      <p:sp>
        <p:nvSpPr>
          <p:cNvPr id="40963" name="Text Box 3"/>
          <p:cNvSpPr txBox="1">
            <a:spLocks noChangeArrowheads="1"/>
          </p:cNvSpPr>
          <p:nvPr/>
        </p:nvSpPr>
        <p:spPr bwMode="auto">
          <a:xfrm>
            <a:off x="149225" y="160338"/>
            <a:ext cx="3778250" cy="650875"/>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sz="3600"/>
              <a:t>Newton’s third law</a:t>
            </a:r>
          </a:p>
        </p:txBody>
      </p:sp>
      <p:sp>
        <p:nvSpPr>
          <p:cNvPr id="40964" name="Text Box 4"/>
          <p:cNvSpPr txBox="1">
            <a:spLocks noChangeArrowheads="1"/>
          </p:cNvSpPr>
          <p:nvPr/>
        </p:nvSpPr>
        <p:spPr bwMode="auto">
          <a:xfrm>
            <a:off x="430213" y="3811588"/>
            <a:ext cx="8364537" cy="1196975"/>
          </a:xfrm>
          <a:prstGeom prst="rect">
            <a:avLst/>
          </a:prstGeom>
          <a:noFill/>
          <a:ln w="9525">
            <a:solidFill>
              <a:schemeClr val="tx1"/>
            </a:solidFill>
            <a:miter lim="800000"/>
            <a:headEnd/>
            <a:tailEnd/>
          </a:ln>
          <a:effectLst/>
        </p:spPr>
        <p:txBody>
          <a:bodyPr>
            <a:spAutoFit/>
          </a:bodyPr>
          <a:lstStyle/>
          <a:p>
            <a:pPr>
              <a:spcBef>
                <a:spcPct val="50000"/>
              </a:spcBef>
            </a:pPr>
            <a:r>
              <a:rPr lang="en-US"/>
              <a:t>If two objects interact, the force </a:t>
            </a:r>
            <a:r>
              <a:rPr lang="en-US" b="1"/>
              <a:t>F</a:t>
            </a:r>
            <a:r>
              <a:rPr lang="en-US" baseline="-25000"/>
              <a:t>12</a:t>
            </a:r>
            <a:r>
              <a:rPr lang="en-US"/>
              <a:t> exerted by object 1 on object 2 is equal in magnitude and opposite in direction to the force </a:t>
            </a:r>
            <a:r>
              <a:rPr lang="en-US" b="1"/>
              <a:t>F</a:t>
            </a:r>
            <a:r>
              <a:rPr lang="en-US" baseline="-25000"/>
              <a:t>21</a:t>
            </a:r>
            <a:r>
              <a:rPr lang="en-US"/>
              <a:t> exerted by object 2 on object 1:</a:t>
            </a:r>
          </a:p>
        </p:txBody>
      </p:sp>
      <p:sp>
        <p:nvSpPr>
          <p:cNvPr id="40965" name="Text Box 5"/>
          <p:cNvSpPr txBox="1">
            <a:spLocks noChangeArrowheads="1"/>
          </p:cNvSpPr>
          <p:nvPr/>
        </p:nvSpPr>
        <p:spPr bwMode="auto">
          <a:xfrm>
            <a:off x="161925" y="981075"/>
            <a:ext cx="3846513" cy="831850"/>
          </a:xfrm>
          <a:prstGeom prst="rect">
            <a:avLst/>
          </a:prstGeom>
          <a:noFill/>
          <a:ln w="9525">
            <a:solidFill>
              <a:schemeClr val="tx1"/>
            </a:solidFill>
            <a:miter lim="800000"/>
            <a:headEnd/>
            <a:tailEnd/>
          </a:ln>
          <a:effectLst/>
        </p:spPr>
        <p:txBody>
          <a:bodyPr>
            <a:spAutoFit/>
          </a:bodyPr>
          <a:lstStyle/>
          <a:p>
            <a:pPr>
              <a:spcBef>
                <a:spcPct val="50000"/>
              </a:spcBef>
            </a:pPr>
            <a:r>
              <a:rPr lang="en-US"/>
              <a:t>“For every action there is an equal and opposite reaction.”</a:t>
            </a:r>
          </a:p>
        </p:txBody>
      </p:sp>
      <p:graphicFrame>
        <p:nvGraphicFramePr>
          <p:cNvPr id="40966" name="Object 6"/>
          <p:cNvGraphicFramePr>
            <a:graphicFrameLocks noChangeAspect="1"/>
          </p:cNvGraphicFramePr>
          <p:nvPr/>
        </p:nvGraphicFramePr>
        <p:xfrm>
          <a:off x="3249613" y="5167313"/>
          <a:ext cx="2420937" cy="906462"/>
        </p:xfrm>
        <a:graphic>
          <a:graphicData uri="http://schemas.openxmlformats.org/presentationml/2006/ole">
            <mc:AlternateContent xmlns:mc="http://schemas.openxmlformats.org/markup-compatibility/2006">
              <mc:Choice xmlns:v="urn:schemas-microsoft-com:vml" Requires="v">
                <p:oleObj spid="_x0000_s40987" name="Equation" r:id="rId4" imgW="647640" imgH="241200" progId="Equation.3">
                  <p:embed/>
                </p:oleObj>
              </mc:Choice>
              <mc:Fallback>
                <p:oleObj name="Equation" r:id="rId4" imgW="647640" imgH="2412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9613" y="5167313"/>
                        <a:ext cx="2420937" cy="906462"/>
                      </a:xfrm>
                      <a:prstGeom prst="rect">
                        <a:avLst/>
                      </a:prstGeom>
                      <a:solidFill>
                        <a:srgbClr val="FF9999"/>
                      </a:solidFill>
                      <a:ln w="9525">
                        <a:solidFill>
                          <a:schemeClr val="tx1"/>
                        </a:solidFill>
                        <a:miter lim="800000"/>
                        <a:headEnd/>
                        <a:tailEnd/>
                      </a:ln>
                    </p:spPr>
                  </p:pic>
                </p:oleObj>
              </mc:Fallback>
            </mc:AlternateContent>
          </a:graphicData>
        </a:graphic>
      </p:graphicFrame>
      <p:sp>
        <p:nvSpPr>
          <p:cNvPr id="40967" name="Text Box 7"/>
          <p:cNvSpPr txBox="1">
            <a:spLocks noChangeArrowheads="1"/>
          </p:cNvSpPr>
          <p:nvPr/>
        </p:nvSpPr>
        <p:spPr bwMode="auto">
          <a:xfrm>
            <a:off x="587375" y="6294438"/>
            <a:ext cx="8145463" cy="457200"/>
          </a:xfrm>
          <a:prstGeom prst="rect">
            <a:avLst/>
          </a:prstGeom>
          <a:noFill/>
          <a:ln w="9525">
            <a:noFill/>
            <a:miter lim="800000"/>
            <a:headEnd/>
            <a:tailEnd/>
          </a:ln>
          <a:effectLst/>
        </p:spPr>
        <p:txBody>
          <a:bodyPr>
            <a:spAutoFit/>
          </a:bodyPr>
          <a:lstStyle/>
          <a:p>
            <a:pPr>
              <a:spcBef>
                <a:spcPct val="50000"/>
              </a:spcBef>
            </a:pPr>
            <a:r>
              <a:rPr lang="en-US"/>
              <a:t>Action and reaction forces always act on </a:t>
            </a:r>
            <a:r>
              <a:rPr lang="en-US" b="1"/>
              <a:t>different</a:t>
            </a:r>
            <a:r>
              <a:rPr lang="en-US"/>
              <a:t> objects.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631825" y="263525"/>
            <a:ext cx="7915275" cy="2100263"/>
          </a:xfrm>
          <a:prstGeom prst="rect">
            <a:avLst/>
          </a:prstGeom>
          <a:solidFill>
            <a:schemeClr val="bg1"/>
          </a:solidFill>
          <a:ln w="9525">
            <a:noFill/>
            <a:miter lim="800000"/>
            <a:headEnd/>
            <a:tailEnd/>
          </a:ln>
          <a:effectLst/>
        </p:spPr>
        <p:txBody>
          <a:bodyPr>
            <a:spAutoFit/>
          </a:bodyPr>
          <a:lstStyle/>
          <a:p>
            <a:pPr>
              <a:spcBef>
                <a:spcPct val="50000"/>
              </a:spcBef>
            </a:pPr>
            <a:r>
              <a:rPr lang="en-US" b="1" u="sng"/>
              <a:t>Conceptual example:  </a:t>
            </a:r>
          </a:p>
          <a:p>
            <a:pPr>
              <a:spcBef>
                <a:spcPct val="50000"/>
              </a:spcBef>
            </a:pPr>
            <a:r>
              <a:rPr lang="en-US"/>
              <a:t>A large man, (m = 100 kg) and a small boy (m = 50 kg) stand facing each other on frictionless ice. They put their hands together and push against each other so that they move apart. Who experiences the </a:t>
            </a:r>
          </a:p>
        </p:txBody>
      </p:sp>
      <p:sp>
        <p:nvSpPr>
          <p:cNvPr id="70659" name="Rectangle 3"/>
          <p:cNvSpPr>
            <a:spLocks noChangeArrowheads="1"/>
          </p:cNvSpPr>
          <p:nvPr/>
        </p:nvSpPr>
        <p:spPr bwMode="auto">
          <a:xfrm>
            <a:off x="266700" y="3073400"/>
            <a:ext cx="2727325" cy="2282825"/>
          </a:xfrm>
          <a:prstGeom prst="rect">
            <a:avLst/>
          </a:prstGeom>
          <a:noFill/>
          <a:ln w="9525">
            <a:noFill/>
            <a:miter lim="800000"/>
            <a:headEnd/>
            <a:tailEnd/>
          </a:ln>
          <a:effectLst/>
        </p:spPr>
        <p:txBody>
          <a:bodyPr>
            <a:spAutoFit/>
          </a:bodyPr>
          <a:lstStyle/>
          <a:p>
            <a:pPr marL="457200" indent="-457200"/>
            <a:r>
              <a:rPr lang="en-US"/>
              <a:t>larger force?</a:t>
            </a:r>
          </a:p>
          <a:p>
            <a:pPr marL="457200" indent="-457200"/>
            <a:endParaRPr lang="en-US"/>
          </a:p>
          <a:p>
            <a:pPr marL="457200" indent="-457200">
              <a:buFontTx/>
              <a:buAutoNum type="alphaUcPeriod"/>
            </a:pPr>
            <a:r>
              <a:rPr lang="en-US"/>
              <a:t>  The boy</a:t>
            </a:r>
          </a:p>
          <a:p>
            <a:pPr marL="457200" indent="-457200">
              <a:buFontTx/>
              <a:buAutoNum type="alphaUcPeriod"/>
            </a:pPr>
            <a:r>
              <a:rPr lang="en-US"/>
              <a:t>  The man</a:t>
            </a:r>
          </a:p>
          <a:p>
            <a:pPr marL="457200" indent="-457200">
              <a:buFontTx/>
              <a:buAutoNum type="alphaUcPeriod"/>
            </a:pPr>
            <a:r>
              <a:rPr lang="en-US"/>
              <a:t>  Same for both</a:t>
            </a:r>
          </a:p>
          <a:p>
            <a:pPr marL="457200" indent="-457200">
              <a:buFontTx/>
              <a:buAutoNum type="alphaUcPeriod"/>
            </a:pPr>
            <a:r>
              <a:rPr lang="en-US"/>
              <a:t>  Need more info</a:t>
            </a:r>
          </a:p>
        </p:txBody>
      </p:sp>
      <p:sp>
        <p:nvSpPr>
          <p:cNvPr id="70660" name="Rectangle 4"/>
          <p:cNvSpPr>
            <a:spLocks noChangeArrowheads="1"/>
          </p:cNvSpPr>
          <p:nvPr/>
        </p:nvSpPr>
        <p:spPr bwMode="auto">
          <a:xfrm>
            <a:off x="3152775" y="3073400"/>
            <a:ext cx="2868613" cy="2282825"/>
          </a:xfrm>
          <a:prstGeom prst="rect">
            <a:avLst/>
          </a:prstGeom>
          <a:noFill/>
          <a:ln w="9525">
            <a:noFill/>
            <a:miter lim="800000"/>
            <a:headEnd/>
            <a:tailEnd/>
          </a:ln>
          <a:effectLst/>
        </p:spPr>
        <p:txBody>
          <a:bodyPr>
            <a:spAutoFit/>
          </a:bodyPr>
          <a:lstStyle/>
          <a:p>
            <a:pPr marL="457200" indent="-457200"/>
            <a:r>
              <a:rPr lang="en-US"/>
              <a:t>larger acceleration?</a:t>
            </a:r>
          </a:p>
          <a:p>
            <a:pPr marL="457200" indent="-457200"/>
            <a:endParaRPr lang="en-US"/>
          </a:p>
          <a:p>
            <a:pPr marL="457200" indent="-457200">
              <a:buFontTx/>
              <a:buAutoNum type="alphaUcPeriod"/>
            </a:pPr>
            <a:r>
              <a:rPr lang="en-US"/>
              <a:t>  The boy</a:t>
            </a:r>
          </a:p>
          <a:p>
            <a:pPr marL="457200" indent="-457200">
              <a:buFontTx/>
              <a:buAutoNum type="alphaUcPeriod"/>
            </a:pPr>
            <a:r>
              <a:rPr lang="en-US"/>
              <a:t>  The man</a:t>
            </a:r>
          </a:p>
          <a:p>
            <a:pPr marL="457200" indent="-457200">
              <a:buFontTx/>
              <a:buAutoNum type="alphaUcPeriod"/>
            </a:pPr>
            <a:r>
              <a:rPr lang="en-US"/>
              <a:t>  Same for both</a:t>
            </a:r>
          </a:p>
          <a:p>
            <a:pPr marL="457200" indent="-457200">
              <a:buFontTx/>
              <a:buAutoNum type="alphaUcPeriod"/>
            </a:pPr>
            <a:r>
              <a:rPr lang="en-US"/>
              <a:t>  Need more info</a:t>
            </a:r>
          </a:p>
        </p:txBody>
      </p:sp>
      <p:sp>
        <p:nvSpPr>
          <p:cNvPr id="70661" name="Rectangle 5"/>
          <p:cNvSpPr>
            <a:spLocks noChangeArrowheads="1"/>
          </p:cNvSpPr>
          <p:nvPr/>
        </p:nvSpPr>
        <p:spPr bwMode="auto">
          <a:xfrm>
            <a:off x="6194425" y="3073400"/>
            <a:ext cx="2782888" cy="2527300"/>
          </a:xfrm>
          <a:prstGeom prst="rect">
            <a:avLst/>
          </a:prstGeom>
          <a:noFill/>
          <a:ln w="9525">
            <a:noFill/>
            <a:miter lim="800000"/>
            <a:headEnd/>
            <a:tailEnd/>
          </a:ln>
          <a:effectLst/>
        </p:spPr>
        <p:txBody>
          <a:bodyPr>
            <a:spAutoFit/>
          </a:bodyPr>
          <a:lstStyle/>
          <a:p>
            <a:pPr marL="457200" indent="-457200"/>
            <a:r>
              <a:rPr lang="en-US"/>
              <a:t>larger speed?</a:t>
            </a:r>
          </a:p>
          <a:p>
            <a:pPr marL="457200" indent="-457200"/>
            <a:r>
              <a:rPr lang="en-US" sz="1600"/>
              <a:t>(after they are separated)</a:t>
            </a:r>
          </a:p>
          <a:p>
            <a:pPr marL="457200" indent="-457200"/>
            <a:endParaRPr lang="en-US"/>
          </a:p>
          <a:p>
            <a:pPr marL="457200" indent="-457200">
              <a:buFontTx/>
              <a:buAutoNum type="alphaUcPeriod"/>
            </a:pPr>
            <a:r>
              <a:rPr lang="en-US"/>
              <a:t>  The boy</a:t>
            </a:r>
          </a:p>
          <a:p>
            <a:pPr marL="457200" indent="-457200">
              <a:buFontTx/>
              <a:buAutoNum type="alphaUcPeriod"/>
            </a:pPr>
            <a:r>
              <a:rPr lang="en-US"/>
              <a:t>  The man</a:t>
            </a:r>
          </a:p>
          <a:p>
            <a:pPr marL="457200" indent="-457200">
              <a:buFontTx/>
              <a:buAutoNum type="alphaUcPeriod"/>
            </a:pPr>
            <a:r>
              <a:rPr lang="en-US"/>
              <a:t>  Same for both</a:t>
            </a:r>
          </a:p>
          <a:p>
            <a:pPr marL="457200" indent="-457200">
              <a:buFontTx/>
              <a:buAutoNum type="alphaUcPeriod"/>
            </a:pPr>
            <a:r>
              <a:rPr lang="en-US"/>
              <a:t>  Need more info</a:t>
            </a:r>
          </a:p>
        </p:txBody>
      </p:sp>
      <p:sp>
        <p:nvSpPr>
          <p:cNvPr id="70662" name="Line 6"/>
          <p:cNvSpPr>
            <a:spLocks noChangeShapeType="1"/>
          </p:cNvSpPr>
          <p:nvPr/>
        </p:nvSpPr>
        <p:spPr bwMode="auto">
          <a:xfrm>
            <a:off x="2928938" y="3073400"/>
            <a:ext cx="0" cy="3713163"/>
          </a:xfrm>
          <a:prstGeom prst="line">
            <a:avLst/>
          </a:prstGeom>
          <a:noFill/>
          <a:ln w="9525">
            <a:solidFill>
              <a:schemeClr val="tx1"/>
            </a:solidFill>
            <a:round/>
            <a:headEnd/>
            <a:tailEnd/>
          </a:ln>
          <a:effectLst/>
        </p:spPr>
        <p:txBody>
          <a:bodyPr/>
          <a:lstStyle/>
          <a:p>
            <a:endParaRPr lang="en-US"/>
          </a:p>
        </p:txBody>
      </p:sp>
      <p:sp>
        <p:nvSpPr>
          <p:cNvPr id="70663" name="Line 7"/>
          <p:cNvSpPr>
            <a:spLocks noChangeShapeType="1"/>
          </p:cNvSpPr>
          <p:nvPr/>
        </p:nvSpPr>
        <p:spPr bwMode="auto">
          <a:xfrm>
            <a:off x="5892800" y="3073400"/>
            <a:ext cx="0" cy="3713163"/>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SE05_07"/>
          <p:cNvPicPr>
            <a:picLocks noChangeAspect="1" noChangeArrowheads="1"/>
          </p:cNvPicPr>
          <p:nvPr/>
        </p:nvPicPr>
        <p:blipFill>
          <a:blip r:embed="rId2" cstate="print">
            <a:lum bright="-30000" contrast="36000"/>
          </a:blip>
          <a:srcRect t="11041" b="7709"/>
          <a:stretch>
            <a:fillRect/>
          </a:stretch>
        </p:blipFill>
        <p:spPr bwMode="auto">
          <a:xfrm>
            <a:off x="1007700" y="2223311"/>
            <a:ext cx="7128600" cy="4344839"/>
          </a:xfrm>
          <a:prstGeom prst="rect">
            <a:avLst/>
          </a:prstGeom>
          <a:noFill/>
        </p:spPr>
      </p:pic>
      <p:sp>
        <p:nvSpPr>
          <p:cNvPr id="41987" name="Text Box 3"/>
          <p:cNvSpPr txBox="1">
            <a:spLocks noChangeArrowheads="1"/>
          </p:cNvSpPr>
          <p:nvPr/>
        </p:nvSpPr>
        <p:spPr bwMode="auto">
          <a:xfrm>
            <a:off x="0" y="81915"/>
            <a:ext cx="9144000" cy="1569660"/>
          </a:xfrm>
          <a:prstGeom prst="rect">
            <a:avLst/>
          </a:prstGeom>
          <a:noFill/>
          <a:ln w="9525">
            <a:noFill/>
            <a:miter lim="800000"/>
            <a:headEnd/>
            <a:tailEnd/>
          </a:ln>
          <a:effectLst/>
        </p:spPr>
        <p:txBody>
          <a:bodyPr wrap="square">
            <a:spAutoFit/>
          </a:bodyPr>
          <a:lstStyle/>
          <a:p>
            <a:pPr>
              <a:spcBef>
                <a:spcPct val="50000"/>
              </a:spcBef>
            </a:pPr>
            <a:r>
              <a:rPr lang="en-US" dirty="0"/>
              <a:t>Where is the action and reaction force</a:t>
            </a:r>
            <a:r>
              <a:rPr lang="en-US" dirty="0" smtClean="0"/>
              <a:t>?</a:t>
            </a:r>
          </a:p>
          <a:p>
            <a:pPr>
              <a:spcBef>
                <a:spcPct val="50000"/>
              </a:spcBef>
            </a:pPr>
            <a:r>
              <a:rPr lang="en-US" dirty="0" smtClean="0"/>
              <a:t>Normal force –  support force acting </a:t>
            </a:r>
            <a:r>
              <a:rPr lang="en-US" u="sng" dirty="0" smtClean="0"/>
              <a:t>normal (perpendicular) </a:t>
            </a:r>
            <a:r>
              <a:rPr lang="en-US" dirty="0" smtClean="0"/>
              <a:t>to surface </a:t>
            </a:r>
          </a:p>
          <a:p>
            <a:pPr>
              <a:spcBef>
                <a:spcPct val="50000"/>
              </a:spcBef>
            </a:pPr>
            <a:r>
              <a:rPr lang="en-US" dirty="0" smtClean="0"/>
              <a:t>What forces are acting on the TV?</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SE05_08"/>
          <p:cNvPicPr>
            <a:picLocks noChangeAspect="1" noChangeArrowheads="1"/>
          </p:cNvPicPr>
          <p:nvPr/>
        </p:nvPicPr>
        <p:blipFill>
          <a:blip r:embed="rId2" cstate="print">
            <a:lum bright="-42000" contrast="48000"/>
          </a:blip>
          <a:srcRect l="2657" t="21381" r="2325" b="16328"/>
          <a:stretch>
            <a:fillRect/>
          </a:stretch>
        </p:blipFill>
        <p:spPr bwMode="auto">
          <a:xfrm>
            <a:off x="723900" y="2941638"/>
            <a:ext cx="7721600" cy="3797300"/>
          </a:xfrm>
          <a:prstGeom prst="rect">
            <a:avLst/>
          </a:prstGeom>
          <a:noFill/>
        </p:spPr>
      </p:pic>
      <p:sp>
        <p:nvSpPr>
          <p:cNvPr id="43011" name="Text Box 3"/>
          <p:cNvSpPr txBox="1">
            <a:spLocks noChangeArrowheads="1"/>
          </p:cNvSpPr>
          <p:nvPr/>
        </p:nvSpPr>
        <p:spPr bwMode="auto">
          <a:xfrm>
            <a:off x="306388" y="811213"/>
            <a:ext cx="8148637" cy="1927225"/>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dirty="0"/>
              <a:t>  </a:t>
            </a:r>
            <a:r>
              <a:rPr lang="en-US" dirty="0" smtClean="0"/>
              <a:t>Identifying and analyzing </a:t>
            </a:r>
            <a:r>
              <a:rPr lang="en-US" u="sng" dirty="0" smtClean="0"/>
              <a:t>all</a:t>
            </a:r>
            <a:r>
              <a:rPr lang="en-US" dirty="0" smtClean="0"/>
              <a:t> forces that act on an object</a:t>
            </a:r>
            <a:endParaRPr lang="en-US" dirty="0"/>
          </a:p>
          <a:p>
            <a:pPr>
              <a:spcBef>
                <a:spcPct val="50000"/>
              </a:spcBef>
              <a:buFontTx/>
              <a:buChar char="•"/>
            </a:pPr>
            <a:r>
              <a:rPr lang="en-US" dirty="0"/>
              <a:t>  </a:t>
            </a:r>
            <a:r>
              <a:rPr lang="en-US" dirty="0" smtClean="0">
                <a:sym typeface="Wingdings" panose="05000000000000000000" pitchFamily="2" charset="2"/>
              </a:rPr>
              <a:t> Constructing a </a:t>
            </a:r>
            <a:r>
              <a:rPr lang="en-US" b="1" u="sng" dirty="0" smtClean="0">
                <a:sym typeface="Wingdings" panose="05000000000000000000" pitchFamily="2" charset="2"/>
              </a:rPr>
              <a:t>f</a:t>
            </a:r>
            <a:r>
              <a:rPr lang="en-US" b="1" u="sng" dirty="0" smtClean="0"/>
              <a:t>ree </a:t>
            </a:r>
            <a:r>
              <a:rPr lang="en-US" b="1" u="sng" dirty="0"/>
              <a:t>body diagram</a:t>
            </a:r>
          </a:p>
          <a:p>
            <a:pPr>
              <a:spcBef>
                <a:spcPct val="50000"/>
              </a:spcBef>
              <a:buFontTx/>
              <a:buChar char="•"/>
            </a:pPr>
            <a:r>
              <a:rPr lang="en-US" dirty="0"/>
              <a:t>  Tension in a rope = magnitude of the force that the rope exerts on object.  </a:t>
            </a:r>
          </a:p>
        </p:txBody>
      </p:sp>
      <p:sp>
        <p:nvSpPr>
          <p:cNvPr id="43012" name="Text Box 4"/>
          <p:cNvSpPr txBox="1">
            <a:spLocks noChangeArrowheads="1"/>
          </p:cNvSpPr>
          <p:nvPr/>
        </p:nvSpPr>
        <p:spPr bwMode="auto">
          <a:xfrm>
            <a:off x="147638" y="120650"/>
            <a:ext cx="5546725" cy="466725"/>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a:t>Black board:  Free body diagram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Rectangle 10"/>
          <p:cNvSpPr>
            <a:spLocks noChangeArrowheads="1"/>
          </p:cNvSpPr>
          <p:nvPr/>
        </p:nvSpPr>
        <p:spPr bwMode="auto">
          <a:xfrm>
            <a:off x="0" y="1501775"/>
            <a:ext cx="9143999" cy="5138738"/>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78850" name="Rectangle 2"/>
          <p:cNvSpPr>
            <a:spLocks noGrp="1" noChangeArrowheads="1"/>
          </p:cNvSpPr>
          <p:nvPr>
            <p:ph type="title"/>
          </p:nvPr>
        </p:nvSpPr>
        <p:spPr>
          <a:xfrm>
            <a:off x="685800" y="254000"/>
            <a:ext cx="7772400" cy="1143000"/>
          </a:xfrm>
          <a:ln>
            <a:solidFill>
              <a:schemeClr val="tx1"/>
            </a:solidFill>
          </a:ln>
        </p:spPr>
        <p:txBody>
          <a:bodyPr/>
          <a:lstStyle/>
          <a:p>
            <a:r>
              <a:rPr lang="en-US"/>
              <a:t>Applying Newton’s laws</a:t>
            </a:r>
          </a:p>
        </p:txBody>
      </p:sp>
      <p:sp>
        <p:nvSpPr>
          <p:cNvPr id="78851" name="Rectangle 3"/>
          <p:cNvSpPr>
            <a:spLocks noGrp="1" noChangeArrowheads="1"/>
          </p:cNvSpPr>
          <p:nvPr>
            <p:ph type="body" sz="half" idx="1"/>
          </p:nvPr>
        </p:nvSpPr>
        <p:spPr>
          <a:xfrm>
            <a:off x="863600" y="1736725"/>
            <a:ext cx="7664450" cy="4114800"/>
          </a:xfrm>
        </p:spPr>
        <p:txBody>
          <a:bodyPr/>
          <a:lstStyle/>
          <a:p>
            <a:pPr marL="339725" indent="-339725">
              <a:buFontTx/>
              <a:buAutoNum type="arabicPeriod"/>
            </a:pPr>
            <a:r>
              <a:rPr lang="en-US" sz="2800" dirty="0"/>
              <a:t>Make a diagram (conceptualize)</a:t>
            </a:r>
          </a:p>
          <a:p>
            <a:pPr marL="339725" indent="-339725">
              <a:buFontTx/>
              <a:buAutoNum type="arabicPeriod"/>
            </a:pPr>
            <a:r>
              <a:rPr lang="en-US" sz="2800" dirty="0"/>
              <a:t>Categorize: 	</a:t>
            </a:r>
            <a:r>
              <a:rPr lang="en-US" sz="2400" dirty="0"/>
              <a:t>no acceleration:</a:t>
            </a:r>
          </a:p>
          <a:p>
            <a:pPr marL="339725" lvl="1" indent="-339725">
              <a:buFontTx/>
              <a:buNone/>
            </a:pPr>
            <a:r>
              <a:rPr lang="en-US" sz="2400" dirty="0"/>
              <a:t>			</a:t>
            </a:r>
            <a:r>
              <a:rPr lang="en-US" sz="2400" dirty="0" smtClean="0"/>
              <a:t>	accelerating </a:t>
            </a:r>
            <a:r>
              <a:rPr lang="en-US" sz="2400" dirty="0"/>
              <a:t>object: 	</a:t>
            </a:r>
          </a:p>
          <a:p>
            <a:pPr marL="339725" indent="-339725">
              <a:buFontTx/>
              <a:buAutoNum type="arabicPeriod"/>
            </a:pPr>
            <a:r>
              <a:rPr lang="en-US" sz="2800" dirty="0"/>
              <a:t>Isolate each object and draw a free body diagram for each object.  Draw in all forces that act on the object.</a:t>
            </a:r>
          </a:p>
          <a:p>
            <a:pPr marL="339725" indent="-339725">
              <a:buFontTx/>
              <a:buAutoNum type="arabicPeriod"/>
            </a:pPr>
            <a:r>
              <a:rPr lang="en-US" sz="2800" dirty="0"/>
              <a:t>Establish a convenient coordinate system.</a:t>
            </a:r>
          </a:p>
          <a:p>
            <a:pPr marL="339725" indent="-339725">
              <a:buFontTx/>
              <a:buAutoNum type="arabicPeriod"/>
            </a:pPr>
            <a:r>
              <a:rPr lang="en-US" sz="2800" dirty="0"/>
              <a:t>Write Newton’s law for each body and each coordinate component. </a:t>
            </a:r>
            <a:r>
              <a:rPr lang="en-US" sz="2800" dirty="0">
                <a:sym typeface="Wingdings" pitchFamily="2" charset="2"/>
              </a:rPr>
              <a:t> set of </a:t>
            </a:r>
            <a:r>
              <a:rPr lang="en-US" sz="2800" dirty="0" smtClean="0">
                <a:sym typeface="Wingdings" pitchFamily="2" charset="2"/>
              </a:rPr>
              <a:t>equations; solve</a:t>
            </a:r>
            <a:endParaRPr lang="en-US" sz="2800" dirty="0">
              <a:sym typeface="Wingdings" pitchFamily="2" charset="2"/>
            </a:endParaRPr>
          </a:p>
          <a:p>
            <a:pPr marL="339725" indent="-339725">
              <a:buFontTx/>
              <a:buAutoNum type="arabicPeriod"/>
            </a:pPr>
            <a:r>
              <a:rPr lang="en-US" sz="2800" dirty="0"/>
              <a:t>Finalize by checking answers.</a:t>
            </a:r>
          </a:p>
        </p:txBody>
      </p:sp>
      <p:graphicFrame>
        <p:nvGraphicFramePr>
          <p:cNvPr id="78852" name="Object 4"/>
          <p:cNvGraphicFramePr>
            <a:graphicFrameLocks noGrp="1" noChangeAspect="1"/>
          </p:cNvGraphicFramePr>
          <p:nvPr>
            <p:ph sz="half" idx="2"/>
          </p:nvPr>
        </p:nvGraphicFramePr>
        <p:xfrm>
          <a:off x="6107113" y="2270125"/>
          <a:ext cx="968375" cy="430213"/>
        </p:xfrm>
        <a:graphic>
          <a:graphicData uri="http://schemas.openxmlformats.org/presentationml/2006/ole">
            <mc:AlternateContent xmlns:mc="http://schemas.openxmlformats.org/markup-compatibility/2006">
              <mc:Choice xmlns:v="urn:schemas-microsoft-com:vml" Requires="v">
                <p:oleObj spid="_x0000_s78897" name="Equation" r:id="rId3" imgW="571320" imgH="253800" progId="Equation.3">
                  <p:embed/>
                </p:oleObj>
              </mc:Choice>
              <mc:Fallback>
                <p:oleObj name="Equation" r:id="rId3" imgW="571320" imgH="253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7113" y="2270125"/>
                        <a:ext cx="9683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6" name="Object 8"/>
          <p:cNvGraphicFramePr>
            <a:graphicFrameLocks noChangeAspect="1"/>
          </p:cNvGraphicFramePr>
          <p:nvPr/>
        </p:nvGraphicFramePr>
        <p:xfrm>
          <a:off x="6149975" y="2765425"/>
          <a:ext cx="1057275" cy="392113"/>
        </p:xfrm>
        <a:graphic>
          <a:graphicData uri="http://schemas.openxmlformats.org/presentationml/2006/ole">
            <mc:AlternateContent xmlns:mc="http://schemas.openxmlformats.org/markup-compatibility/2006">
              <mc:Choice xmlns:v="urn:schemas-microsoft-com:vml" Requires="v">
                <p:oleObj spid="_x0000_s78898" name="Equation" r:id="rId5" imgW="685800" imgH="253800" progId="Equation.3">
                  <p:embed/>
                </p:oleObj>
              </mc:Choice>
              <mc:Fallback>
                <p:oleObj name="Equation" r:id="rId5" imgW="685800" imgH="253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9975" y="2765425"/>
                        <a:ext cx="1057275"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 calcmode="lin" valueType="num">
                                      <p:cBhvr additive="base">
                                        <p:cTn id="17"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8851">
                                            <p:txEl>
                                              <p:pRg st="3" end="3"/>
                                            </p:txEl>
                                          </p:spTgt>
                                        </p:tgtEl>
                                        <p:attrNameLst>
                                          <p:attrName>style.visibility</p:attrName>
                                        </p:attrNameLst>
                                      </p:cBhvr>
                                      <p:to>
                                        <p:strVal val="visible"/>
                                      </p:to>
                                    </p:set>
                                    <p:anim calcmode="lin" valueType="num">
                                      <p:cBhvr additive="base">
                                        <p:cTn id="23"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88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8851">
                                            <p:txEl>
                                              <p:pRg st="4" end="4"/>
                                            </p:txEl>
                                          </p:spTgt>
                                        </p:tgtEl>
                                        <p:attrNameLst>
                                          <p:attrName>style.visibility</p:attrName>
                                        </p:attrNameLst>
                                      </p:cBhvr>
                                      <p:to>
                                        <p:strVal val="visible"/>
                                      </p:to>
                                    </p:set>
                                    <p:anim calcmode="lin" valueType="num">
                                      <p:cBhvr additive="base">
                                        <p:cTn id="29"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88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8851">
                                            <p:txEl>
                                              <p:pRg st="5" end="5"/>
                                            </p:txEl>
                                          </p:spTgt>
                                        </p:tgtEl>
                                        <p:attrNameLst>
                                          <p:attrName>style.visibility</p:attrName>
                                        </p:attrNameLst>
                                      </p:cBhvr>
                                      <p:to>
                                        <p:strVal val="visible"/>
                                      </p:to>
                                    </p:set>
                                    <p:anim calcmode="lin" valueType="num">
                                      <p:cBhvr additive="base">
                                        <p:cTn id="35" dur="500" fill="hold"/>
                                        <p:tgtEl>
                                          <p:spTgt spid="7885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88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8851">
                                            <p:txEl>
                                              <p:pRg st="6" end="6"/>
                                            </p:txEl>
                                          </p:spTgt>
                                        </p:tgtEl>
                                        <p:attrNameLst>
                                          <p:attrName>style.visibility</p:attrName>
                                        </p:attrNameLst>
                                      </p:cBhvr>
                                      <p:to>
                                        <p:strVal val="visible"/>
                                      </p:to>
                                    </p:set>
                                    <p:anim calcmode="lin" valueType="num">
                                      <p:cBhvr additive="base">
                                        <p:cTn id="41" dur="500" fill="hold"/>
                                        <p:tgtEl>
                                          <p:spTgt spid="7885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88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SE05_11"/>
          <p:cNvPicPr>
            <a:picLocks noChangeAspect="1" noChangeArrowheads="1"/>
          </p:cNvPicPr>
          <p:nvPr/>
        </p:nvPicPr>
        <p:blipFill>
          <a:blip r:embed="rId3" cstate="print">
            <a:lum bright="-42000" contrast="48000"/>
          </a:blip>
          <a:srcRect t="15208" b="11041"/>
          <a:stretch>
            <a:fillRect/>
          </a:stretch>
        </p:blipFill>
        <p:spPr bwMode="auto">
          <a:xfrm>
            <a:off x="508000" y="2260600"/>
            <a:ext cx="8126413" cy="4495800"/>
          </a:xfrm>
          <a:prstGeom prst="rect">
            <a:avLst/>
          </a:prstGeom>
          <a:noFill/>
          <a:ln w="9525">
            <a:solidFill>
              <a:schemeClr val="tx1"/>
            </a:solidFill>
            <a:miter lim="800000"/>
            <a:headEnd/>
            <a:tailEnd/>
          </a:ln>
        </p:spPr>
      </p:pic>
      <p:sp>
        <p:nvSpPr>
          <p:cNvPr id="46083" name="Text Box 3"/>
          <p:cNvSpPr txBox="1">
            <a:spLocks noChangeArrowheads="1"/>
          </p:cNvSpPr>
          <p:nvPr/>
        </p:nvSpPr>
        <p:spPr bwMode="auto">
          <a:xfrm>
            <a:off x="371475" y="763588"/>
            <a:ext cx="8324850" cy="1370012"/>
          </a:xfrm>
          <a:prstGeom prst="rect">
            <a:avLst/>
          </a:prstGeom>
          <a:noFill/>
          <a:ln w="9525">
            <a:noFill/>
            <a:miter lim="800000"/>
            <a:headEnd/>
            <a:tailEnd/>
          </a:ln>
          <a:effectLst/>
        </p:spPr>
        <p:txBody>
          <a:bodyPr>
            <a:spAutoFit/>
          </a:bodyPr>
          <a:lstStyle/>
          <a:p>
            <a:pPr>
              <a:spcBef>
                <a:spcPct val="50000"/>
              </a:spcBef>
            </a:pPr>
            <a:r>
              <a:rPr lang="en-US"/>
              <a:t>A traffic light weighing 125 N hangs from a cable tied to two other cables fastened to a support as shown in the figure. </a:t>
            </a:r>
          </a:p>
          <a:p>
            <a:pPr>
              <a:spcBef>
                <a:spcPct val="50000"/>
              </a:spcBef>
            </a:pPr>
            <a:r>
              <a:rPr lang="en-US"/>
              <a:t>Find the tension in the three cables. </a:t>
            </a:r>
          </a:p>
        </p:txBody>
      </p:sp>
      <p:sp>
        <p:nvSpPr>
          <p:cNvPr id="46084" name="Text Box 4"/>
          <p:cNvSpPr txBox="1">
            <a:spLocks noChangeArrowheads="1"/>
          </p:cNvSpPr>
          <p:nvPr/>
        </p:nvSpPr>
        <p:spPr bwMode="auto">
          <a:xfrm>
            <a:off x="101600" y="88900"/>
            <a:ext cx="4787900" cy="528638"/>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a:t>Black board example 5.2 </a:t>
            </a:r>
            <a:r>
              <a:rPr lang="en-US" sz="2000"/>
              <a:t>(on HW)</a:t>
            </a:r>
            <a:endParaRPr lang="en-US" sz="2800"/>
          </a:p>
        </p:txBody>
      </p:sp>
      <p:sp>
        <p:nvSpPr>
          <p:cNvPr id="46085" name="Oval 5"/>
          <p:cNvSpPr>
            <a:spLocks noChangeArrowheads="1"/>
          </p:cNvSpPr>
          <p:nvPr/>
        </p:nvSpPr>
        <p:spPr bwMode="auto">
          <a:xfrm>
            <a:off x="1714500" y="4506913"/>
            <a:ext cx="1976438" cy="1976437"/>
          </a:xfrm>
          <a:prstGeom prst="ellipse">
            <a:avLst/>
          </a:prstGeom>
          <a:noFill/>
          <a:ln w="38100">
            <a:solidFill>
              <a:schemeClr val="tx1"/>
            </a:solidFill>
            <a:prstDash val="sysDot"/>
            <a:round/>
            <a:headEnd/>
            <a:tailEnd/>
          </a:ln>
          <a:effectLst/>
        </p:spPr>
        <p:txBody>
          <a:bodyPr wrap="none" anchor="ctr"/>
          <a:lstStyle/>
          <a:p>
            <a:endParaRPr lang="en-US"/>
          </a:p>
        </p:txBody>
      </p:sp>
      <p:sp>
        <p:nvSpPr>
          <p:cNvPr id="46086" name="Oval 6"/>
          <p:cNvSpPr>
            <a:spLocks noChangeArrowheads="1"/>
          </p:cNvSpPr>
          <p:nvPr/>
        </p:nvSpPr>
        <p:spPr bwMode="auto">
          <a:xfrm>
            <a:off x="2470150" y="3789363"/>
            <a:ext cx="498475" cy="447675"/>
          </a:xfrm>
          <a:prstGeom prst="ellipse">
            <a:avLst/>
          </a:prstGeom>
          <a:noFill/>
          <a:ln w="38100">
            <a:solidFill>
              <a:schemeClr val="tx1"/>
            </a:solidFill>
            <a:prstDash val="sysDot"/>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ppt_x"/>
                                          </p:val>
                                        </p:tav>
                                        <p:tav tm="100000">
                                          <p:val>
                                            <p:strVal val="#ppt_x"/>
                                          </p:val>
                                        </p:tav>
                                      </p:tavLst>
                                    </p:anim>
                                    <p:anim calcmode="lin" valueType="num">
                                      <p:cBhvr additive="base">
                                        <p:cTn id="8" dur="500" fill="hold"/>
                                        <p:tgtEl>
                                          <p:spTgt spid="4608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6086"/>
                                        </p:tgtEl>
                                        <p:attrNameLst>
                                          <p:attrName>style.visibility</p:attrName>
                                        </p:attrNameLst>
                                      </p:cBhvr>
                                      <p:to>
                                        <p:strVal val="visible"/>
                                      </p:to>
                                    </p:set>
                                    <p:anim calcmode="lin" valueType="num">
                                      <p:cBhvr additive="base">
                                        <p:cTn id="13" dur="500" fill="hold"/>
                                        <p:tgtEl>
                                          <p:spTgt spid="46086"/>
                                        </p:tgtEl>
                                        <p:attrNameLst>
                                          <p:attrName>ppt_x</p:attrName>
                                        </p:attrNameLst>
                                      </p:cBhvr>
                                      <p:tavLst>
                                        <p:tav tm="0">
                                          <p:val>
                                            <p:strVal val="#ppt_x"/>
                                          </p:val>
                                        </p:tav>
                                        <p:tav tm="100000">
                                          <p:val>
                                            <p:strVal val="#ppt_x"/>
                                          </p:val>
                                        </p:tav>
                                      </p:tavLst>
                                    </p:anim>
                                    <p:anim calcmode="lin" valueType="num">
                                      <p:cBhvr additive="base">
                                        <p:cTn id="14" dur="500" fill="hold"/>
                                        <p:tgtEl>
                                          <p:spTgt spid="4608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p:bldP spid="4608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SE05_12"/>
          <p:cNvPicPr>
            <a:picLocks noChangeAspect="1" noChangeArrowheads="1"/>
          </p:cNvPicPr>
          <p:nvPr/>
        </p:nvPicPr>
        <p:blipFill>
          <a:blip r:embed="rId2" cstate="print">
            <a:lum bright="-36000" contrast="42000"/>
          </a:blip>
          <a:srcRect t="13437" b="20963"/>
          <a:stretch>
            <a:fillRect/>
          </a:stretch>
        </p:blipFill>
        <p:spPr bwMode="auto">
          <a:xfrm>
            <a:off x="628650" y="2917825"/>
            <a:ext cx="7915275" cy="3895725"/>
          </a:xfrm>
          <a:prstGeom prst="rect">
            <a:avLst/>
          </a:prstGeom>
          <a:noFill/>
          <a:ln w="9525">
            <a:noFill/>
            <a:miter lim="800000"/>
            <a:headEnd/>
            <a:tailEnd/>
          </a:ln>
        </p:spPr>
      </p:pic>
      <p:sp>
        <p:nvSpPr>
          <p:cNvPr id="47107" name="Text Box 3"/>
          <p:cNvSpPr txBox="1">
            <a:spLocks noChangeArrowheads="1"/>
          </p:cNvSpPr>
          <p:nvPr/>
        </p:nvSpPr>
        <p:spPr bwMode="auto">
          <a:xfrm>
            <a:off x="101600" y="88900"/>
            <a:ext cx="4884738" cy="528638"/>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a:t>Black board example 5.3 </a:t>
            </a:r>
            <a:r>
              <a:rPr lang="en-US" sz="2000"/>
              <a:t>(on HW)</a:t>
            </a:r>
            <a:endParaRPr lang="en-US" sz="2800"/>
          </a:p>
        </p:txBody>
      </p:sp>
      <p:sp>
        <p:nvSpPr>
          <p:cNvPr id="47108" name="Text Box 4"/>
          <p:cNvSpPr txBox="1">
            <a:spLocks noChangeArrowheads="1"/>
          </p:cNvSpPr>
          <p:nvPr/>
        </p:nvSpPr>
        <p:spPr bwMode="auto">
          <a:xfrm>
            <a:off x="134938" y="542925"/>
            <a:ext cx="8758237" cy="2282825"/>
          </a:xfrm>
          <a:prstGeom prst="rect">
            <a:avLst/>
          </a:prstGeom>
          <a:noFill/>
          <a:ln w="9525">
            <a:noFill/>
            <a:miter lim="800000"/>
            <a:headEnd/>
            <a:tailEnd/>
          </a:ln>
          <a:effectLst/>
        </p:spPr>
        <p:txBody>
          <a:bodyPr>
            <a:spAutoFit/>
          </a:bodyPr>
          <a:lstStyle/>
          <a:p>
            <a:pPr marL="457200" indent="-457200">
              <a:spcBef>
                <a:spcPct val="50000"/>
              </a:spcBef>
            </a:pPr>
            <a:r>
              <a:rPr lang="en-US" dirty="0"/>
              <a:t>A crate of mass m is placed on a frictionless plane of incline </a:t>
            </a:r>
            <a:r>
              <a:rPr lang="en-US" dirty="0">
                <a:latin typeface="Symbol" pitchFamily="18" charset="2"/>
              </a:rPr>
              <a:t>a </a:t>
            </a:r>
            <a:r>
              <a:rPr lang="en-US" dirty="0"/>
              <a:t>= 30</a:t>
            </a:r>
            <a:r>
              <a:rPr lang="en-US" dirty="0">
                <a:sym typeface="Symbol" pitchFamily="18" charset="2"/>
              </a:rPr>
              <a:t></a:t>
            </a:r>
            <a:r>
              <a:rPr lang="en-US" dirty="0"/>
              <a:t>. </a:t>
            </a:r>
          </a:p>
          <a:p>
            <a:pPr marL="457200" indent="-457200">
              <a:spcBef>
                <a:spcPct val="50000"/>
              </a:spcBef>
              <a:buFontTx/>
              <a:buAutoNum type="alphaLcParenBoth"/>
            </a:pPr>
            <a:r>
              <a:rPr lang="en-US" dirty="0"/>
              <a:t>Determine the acceleration of the crate.  </a:t>
            </a:r>
          </a:p>
          <a:p>
            <a:pPr marL="457200" indent="-457200">
              <a:spcBef>
                <a:spcPct val="50000"/>
              </a:spcBef>
              <a:buFontTx/>
              <a:buAutoNum type="alphaLcParenBoth"/>
            </a:pPr>
            <a:r>
              <a:rPr lang="en-US" dirty="0"/>
              <a:t>Starting from rest, the crate travels a distance d = 10.2 m to the bottom of the incline. How long does it take to reach the bottom, and what is its speed at the bottom?</a:t>
            </a:r>
          </a:p>
        </p:txBody>
      </p:sp>
      <p:sp>
        <p:nvSpPr>
          <p:cNvPr id="47110" name="Text Box 6"/>
          <p:cNvSpPr txBox="1">
            <a:spLocks noChangeArrowheads="1"/>
          </p:cNvSpPr>
          <p:nvPr/>
        </p:nvSpPr>
        <p:spPr bwMode="auto">
          <a:xfrm>
            <a:off x="2647950" y="5981700"/>
            <a:ext cx="390525" cy="457200"/>
          </a:xfrm>
          <a:prstGeom prst="rect">
            <a:avLst/>
          </a:prstGeom>
          <a:solidFill>
            <a:srgbClr val="E7D37F"/>
          </a:solidFill>
          <a:ln w="9525">
            <a:noFill/>
            <a:miter lim="800000"/>
            <a:headEnd/>
            <a:tailEnd/>
          </a:ln>
          <a:effectLst/>
        </p:spPr>
        <p:txBody>
          <a:bodyPr>
            <a:spAutoFit/>
          </a:bodyPr>
          <a:lstStyle/>
          <a:p>
            <a:pPr>
              <a:spcBef>
                <a:spcPct val="50000"/>
              </a:spcBef>
            </a:pPr>
            <a:r>
              <a:rPr lang="en-US">
                <a:latin typeface="Symbol" pitchFamily="18" charset="2"/>
              </a:rPr>
              <a:t>a</a:t>
            </a:r>
          </a:p>
        </p:txBody>
      </p:sp>
      <p:sp>
        <p:nvSpPr>
          <p:cNvPr id="47114" name="Rectangle 10"/>
          <p:cNvSpPr>
            <a:spLocks noChangeArrowheads="1"/>
          </p:cNvSpPr>
          <p:nvPr/>
        </p:nvSpPr>
        <p:spPr bwMode="auto">
          <a:xfrm>
            <a:off x="5619750" y="5486400"/>
            <a:ext cx="190500" cy="361950"/>
          </a:xfrm>
          <a:prstGeom prst="rect">
            <a:avLst/>
          </a:prstGeom>
          <a:solidFill>
            <a:srgbClr val="DEDEDE"/>
          </a:solidFill>
          <a:ln w="9525">
            <a:noFill/>
            <a:miter lim="800000"/>
            <a:headEnd/>
            <a:tailEnd/>
          </a:ln>
          <a:effectLst/>
        </p:spPr>
        <p:txBody>
          <a:bodyPr wrap="none" anchor="ctr"/>
          <a:lstStyle/>
          <a:p>
            <a:endParaRPr lang="en-US"/>
          </a:p>
        </p:txBody>
      </p:sp>
      <p:sp>
        <p:nvSpPr>
          <p:cNvPr id="47113" name="Text Box 9"/>
          <p:cNvSpPr txBox="1">
            <a:spLocks noChangeArrowheads="1"/>
          </p:cNvSpPr>
          <p:nvPr/>
        </p:nvSpPr>
        <p:spPr bwMode="auto">
          <a:xfrm>
            <a:off x="5539740" y="5458460"/>
            <a:ext cx="323850" cy="430887"/>
          </a:xfrm>
          <a:prstGeom prst="rect">
            <a:avLst/>
          </a:prstGeom>
          <a:noFill/>
          <a:ln w="9525">
            <a:noFill/>
            <a:miter lim="800000"/>
            <a:headEnd/>
            <a:tailEnd/>
          </a:ln>
          <a:effectLst/>
        </p:spPr>
        <p:txBody>
          <a:bodyPr>
            <a:spAutoFit/>
          </a:bodyPr>
          <a:lstStyle/>
          <a:p>
            <a:pPr>
              <a:spcBef>
                <a:spcPct val="50000"/>
              </a:spcBef>
            </a:pPr>
            <a:r>
              <a:rPr lang="en-US" sz="2200" dirty="0">
                <a:latin typeface="Symbol" pitchFamily="18" charset="2"/>
              </a:rPr>
              <a:t>a</a:t>
            </a:r>
          </a:p>
        </p:txBody>
      </p:sp>
      <p:sp>
        <p:nvSpPr>
          <p:cNvPr id="47115" name="Rectangle 11"/>
          <p:cNvSpPr>
            <a:spLocks noChangeArrowheads="1"/>
          </p:cNvSpPr>
          <p:nvPr/>
        </p:nvSpPr>
        <p:spPr bwMode="auto">
          <a:xfrm>
            <a:off x="7915275" y="4762500"/>
            <a:ext cx="190500" cy="361950"/>
          </a:xfrm>
          <a:prstGeom prst="rect">
            <a:avLst/>
          </a:prstGeom>
          <a:solidFill>
            <a:srgbClr val="DEDEDE"/>
          </a:solidFill>
          <a:ln w="9525">
            <a:noFill/>
            <a:miter lim="800000"/>
            <a:headEnd/>
            <a:tailEnd/>
          </a:ln>
          <a:effectLst/>
        </p:spPr>
        <p:txBody>
          <a:bodyPr wrap="none" anchor="ctr"/>
          <a:lstStyle/>
          <a:p>
            <a:endParaRPr lang="en-US"/>
          </a:p>
        </p:txBody>
      </p:sp>
      <p:sp>
        <p:nvSpPr>
          <p:cNvPr id="47112" name="Text Box 8"/>
          <p:cNvSpPr txBox="1">
            <a:spLocks noChangeArrowheads="1"/>
          </p:cNvSpPr>
          <p:nvPr/>
        </p:nvSpPr>
        <p:spPr bwMode="auto">
          <a:xfrm>
            <a:off x="7860030" y="4697730"/>
            <a:ext cx="323850" cy="430887"/>
          </a:xfrm>
          <a:prstGeom prst="rect">
            <a:avLst/>
          </a:prstGeom>
          <a:noFill/>
          <a:ln w="9525">
            <a:noFill/>
            <a:miter lim="800000"/>
            <a:headEnd/>
            <a:tailEnd/>
          </a:ln>
          <a:effectLst/>
        </p:spPr>
        <p:txBody>
          <a:bodyPr>
            <a:spAutoFit/>
          </a:bodyPr>
          <a:lstStyle/>
          <a:p>
            <a:pPr>
              <a:spcBef>
                <a:spcPct val="50000"/>
              </a:spcBef>
            </a:pPr>
            <a:r>
              <a:rPr lang="en-US" sz="2200" dirty="0">
                <a:latin typeface="Symbol" pitchFamily="18" charset="2"/>
              </a:rPr>
              <a:t>a</a:t>
            </a:r>
          </a:p>
        </p:txBody>
      </p:sp>
      <p:sp>
        <p:nvSpPr>
          <p:cNvPr id="47116" name="Rectangle 12"/>
          <p:cNvSpPr>
            <a:spLocks noChangeArrowheads="1"/>
          </p:cNvSpPr>
          <p:nvPr/>
        </p:nvSpPr>
        <p:spPr bwMode="auto">
          <a:xfrm>
            <a:off x="6172200" y="5476875"/>
            <a:ext cx="190500" cy="361950"/>
          </a:xfrm>
          <a:prstGeom prst="rect">
            <a:avLst/>
          </a:prstGeom>
          <a:solidFill>
            <a:srgbClr val="E7D37F"/>
          </a:solidFill>
          <a:ln w="9525">
            <a:noFill/>
            <a:miter lim="800000"/>
            <a:headEnd/>
            <a:tailEnd/>
          </a:ln>
          <a:effectLst/>
        </p:spPr>
        <p:txBody>
          <a:bodyPr wrap="none" anchor="ctr"/>
          <a:lstStyle/>
          <a:p>
            <a:endParaRPr lang="en-US"/>
          </a:p>
        </p:txBody>
      </p:sp>
      <p:sp>
        <p:nvSpPr>
          <p:cNvPr id="47117" name="Text Box 13"/>
          <p:cNvSpPr txBox="1">
            <a:spLocks noChangeArrowheads="1"/>
          </p:cNvSpPr>
          <p:nvPr/>
        </p:nvSpPr>
        <p:spPr bwMode="auto">
          <a:xfrm>
            <a:off x="6096000" y="5334000"/>
            <a:ext cx="323850" cy="457200"/>
          </a:xfrm>
          <a:prstGeom prst="rect">
            <a:avLst/>
          </a:prstGeom>
          <a:noFill/>
          <a:ln w="9525">
            <a:noFill/>
            <a:miter lim="800000"/>
            <a:headEnd/>
            <a:tailEnd/>
          </a:ln>
          <a:effectLst/>
        </p:spPr>
        <p:txBody>
          <a:bodyPr>
            <a:spAutoFit/>
          </a:bodyPr>
          <a:lstStyle/>
          <a:p>
            <a:pPr>
              <a:spcBef>
                <a:spcPct val="50000"/>
              </a:spcBef>
            </a:pPr>
            <a:r>
              <a:rPr lang="en-US">
                <a:latin typeface="Symbol" pitchFamily="18" charset="2"/>
              </a:rPr>
              <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23863" y="4200525"/>
            <a:ext cx="8256587" cy="2540000"/>
          </a:xfrm>
          <a:prstGeom prst="rect">
            <a:avLst/>
          </a:prstGeom>
          <a:noFill/>
          <a:ln w="9525">
            <a:solidFill>
              <a:schemeClr val="tx1"/>
            </a:solidFill>
            <a:miter lim="800000"/>
            <a:headEnd/>
            <a:tailEnd/>
          </a:ln>
          <a:effectLst/>
        </p:spPr>
        <p:txBody>
          <a:bodyPr>
            <a:spAutoFit/>
          </a:bodyPr>
          <a:lstStyle/>
          <a:p>
            <a:pPr marL="458788" indent="-458788" eaLnBrk="0" hangingPunct="0">
              <a:spcBef>
                <a:spcPct val="50000"/>
              </a:spcBef>
              <a:buFontTx/>
              <a:buChar char="•"/>
            </a:pPr>
            <a:r>
              <a:rPr lang="en-US" sz="2000"/>
              <a:t>In this chapter we will learn about the relationship between the forces exerted on an object and the acceleration of the object.   </a:t>
            </a:r>
          </a:p>
          <a:p>
            <a:pPr marL="458788" indent="-458788" eaLnBrk="0" hangingPunct="0">
              <a:spcBef>
                <a:spcPct val="50000"/>
              </a:spcBef>
              <a:buFontTx/>
              <a:buChar char="•"/>
            </a:pPr>
            <a:r>
              <a:rPr lang="en-US" sz="2000"/>
              <a:t>Forces</a:t>
            </a:r>
          </a:p>
          <a:p>
            <a:pPr marL="458788" indent="-458788" eaLnBrk="0" hangingPunct="0">
              <a:spcBef>
                <a:spcPct val="50000"/>
              </a:spcBef>
              <a:buFontTx/>
              <a:buChar char="•"/>
            </a:pPr>
            <a:r>
              <a:rPr lang="en-US" sz="2000"/>
              <a:t>Newton’s three laws. </a:t>
            </a:r>
          </a:p>
          <a:p>
            <a:pPr marL="458788" indent="-458788" eaLnBrk="0" hangingPunct="0">
              <a:spcBef>
                <a:spcPct val="50000"/>
              </a:spcBef>
              <a:buFontTx/>
              <a:buChar char="•"/>
            </a:pPr>
            <a:r>
              <a:rPr lang="en-US" sz="2000" b="1"/>
              <a:t>Free body diagrams!</a:t>
            </a:r>
          </a:p>
          <a:p>
            <a:pPr marL="458788" indent="-458788" eaLnBrk="0" hangingPunct="0">
              <a:spcBef>
                <a:spcPct val="50000"/>
              </a:spcBef>
              <a:buFontTx/>
              <a:buChar char="•"/>
            </a:pPr>
            <a:r>
              <a:rPr lang="en-US" sz="2000"/>
              <a:t>Friction. </a:t>
            </a:r>
          </a:p>
        </p:txBody>
      </p:sp>
      <p:sp>
        <p:nvSpPr>
          <p:cNvPr id="28675" name="Text Box 3"/>
          <p:cNvSpPr txBox="1">
            <a:spLocks noChangeArrowheads="1"/>
          </p:cNvSpPr>
          <p:nvPr/>
        </p:nvSpPr>
        <p:spPr bwMode="auto">
          <a:xfrm>
            <a:off x="1241425" y="176213"/>
            <a:ext cx="6642100" cy="579437"/>
          </a:xfrm>
          <a:prstGeom prst="rect">
            <a:avLst/>
          </a:prstGeom>
          <a:noFill/>
          <a:ln w="9525">
            <a:noFill/>
            <a:miter lim="800000"/>
            <a:headEnd/>
            <a:tailEnd/>
          </a:ln>
          <a:effectLst/>
        </p:spPr>
        <p:txBody>
          <a:bodyPr>
            <a:spAutoFit/>
          </a:bodyPr>
          <a:lstStyle/>
          <a:p>
            <a:pPr algn="ctr" eaLnBrk="0" hangingPunct="0">
              <a:spcBef>
                <a:spcPct val="50000"/>
              </a:spcBef>
            </a:pPr>
            <a:r>
              <a:rPr lang="en-US" sz="3200" b="1"/>
              <a:t>Chapter 5: The laws of motion</a:t>
            </a:r>
            <a:endParaRPr lang="en-US"/>
          </a:p>
        </p:txBody>
      </p:sp>
      <p:sp>
        <p:nvSpPr>
          <p:cNvPr id="28676" name="Text Box 4"/>
          <p:cNvSpPr txBox="1">
            <a:spLocks noChangeArrowheads="1"/>
          </p:cNvSpPr>
          <p:nvPr/>
        </p:nvSpPr>
        <p:spPr bwMode="auto">
          <a:xfrm>
            <a:off x="425669" y="975441"/>
            <a:ext cx="8276897" cy="2308324"/>
          </a:xfrm>
          <a:prstGeom prst="rect">
            <a:avLst/>
          </a:prstGeom>
          <a:noFill/>
          <a:ln w="9525">
            <a:solidFill>
              <a:schemeClr val="tx1"/>
            </a:solidFill>
            <a:miter lim="800000"/>
            <a:headEnd/>
            <a:tailEnd/>
          </a:ln>
          <a:effectLst/>
        </p:spPr>
        <p:txBody>
          <a:bodyPr wrap="square">
            <a:spAutoFit/>
          </a:bodyPr>
          <a:lstStyle/>
          <a:p>
            <a:pPr eaLnBrk="0" hangingPunct="0">
              <a:spcBef>
                <a:spcPct val="50000"/>
              </a:spcBef>
            </a:pPr>
            <a:r>
              <a:rPr lang="en-US" dirty="0"/>
              <a:t>Reading assignment: Chapter </a:t>
            </a:r>
            <a:r>
              <a:rPr lang="en-US" dirty="0" smtClean="0"/>
              <a:t>5</a:t>
            </a:r>
            <a:endParaRPr lang="en-US" dirty="0"/>
          </a:p>
          <a:p>
            <a:pPr eaLnBrk="0" hangingPunct="0">
              <a:spcBef>
                <a:spcPct val="50000"/>
              </a:spcBef>
            </a:pPr>
            <a:r>
              <a:rPr lang="en-US" dirty="0"/>
              <a:t>Homework </a:t>
            </a:r>
            <a:r>
              <a:rPr lang="en-US" dirty="0" smtClean="0"/>
              <a:t>5</a:t>
            </a:r>
            <a:r>
              <a:rPr lang="en-US" dirty="0"/>
              <a:t> </a:t>
            </a:r>
            <a:r>
              <a:rPr lang="en-US" dirty="0" smtClean="0"/>
              <a:t>(due </a:t>
            </a:r>
            <a:r>
              <a:rPr lang="en-US" dirty="0" smtClean="0"/>
              <a:t>Fri</a:t>
            </a:r>
            <a:r>
              <a:rPr lang="en-US" dirty="0" smtClean="0"/>
              <a:t>day</a:t>
            </a:r>
            <a:r>
              <a:rPr lang="en-US" dirty="0" smtClean="0"/>
              <a:t>, Sept. 28)</a:t>
            </a:r>
          </a:p>
          <a:p>
            <a:pPr eaLnBrk="0" hangingPunct="0">
              <a:spcBef>
                <a:spcPct val="50000"/>
              </a:spcBef>
            </a:pPr>
            <a:r>
              <a:rPr lang="en-US" dirty="0" smtClean="0"/>
              <a:t>CQ7, CQ19, QQ2, 5, 6, 18, 21, 22, 28, </a:t>
            </a:r>
            <a:r>
              <a:rPr lang="en-US" dirty="0"/>
              <a:t>3</a:t>
            </a:r>
            <a:r>
              <a:rPr lang="en-US" dirty="0" smtClean="0"/>
              <a:t>2, 33, 28, 44, 54, 55, 61, AE1, AF (</a:t>
            </a:r>
            <a:r>
              <a:rPr lang="en-US" dirty="0" smtClean="0">
                <a:solidFill>
                  <a:srgbClr val="FF0000"/>
                </a:solidFill>
              </a:rPr>
              <a:t>long HW, start early!</a:t>
            </a:r>
            <a:r>
              <a:rPr lang="en-US" dirty="0" smtClean="0"/>
              <a:t>)</a:t>
            </a:r>
          </a:p>
          <a:p>
            <a:pPr>
              <a:spcBef>
                <a:spcPct val="50000"/>
              </a:spcBef>
            </a:pPr>
            <a:r>
              <a:rPr lang="en-US" sz="1600" dirty="0" smtClean="0"/>
              <a:t>Remember:       Homework 4 is due Thursday, Sept. 20.  </a:t>
            </a:r>
            <a:endParaRPr lang="en-US" dirty="0"/>
          </a:p>
        </p:txBody>
      </p:sp>
      <p:graphicFrame>
        <p:nvGraphicFramePr>
          <p:cNvPr id="28677" name="Object 5"/>
          <p:cNvGraphicFramePr>
            <a:graphicFrameLocks noChangeAspect="1"/>
          </p:cNvGraphicFramePr>
          <p:nvPr/>
        </p:nvGraphicFramePr>
        <p:xfrm>
          <a:off x="4724400" y="5588000"/>
          <a:ext cx="2917825" cy="792163"/>
        </p:xfrm>
        <a:graphic>
          <a:graphicData uri="http://schemas.openxmlformats.org/presentationml/2006/ole">
            <mc:AlternateContent xmlns:mc="http://schemas.openxmlformats.org/markup-compatibility/2006">
              <mc:Choice xmlns:v="urn:schemas-microsoft-com:vml" Requires="v">
                <p:oleObj spid="_x0000_s28698" name="Equation" r:id="rId3" imgW="939600" imgH="253800" progId="Equation.3">
                  <p:embed/>
                </p:oleObj>
              </mc:Choice>
              <mc:Fallback>
                <p:oleObj name="Equation" r:id="rId3" imgW="939600" imgH="253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588000"/>
                        <a:ext cx="2917825" cy="792163"/>
                      </a:xfrm>
                      <a:prstGeom prst="rect">
                        <a:avLst/>
                      </a:prstGeom>
                      <a:solidFill>
                        <a:srgbClr val="FF9999"/>
                      </a:solidFill>
                      <a:ln w="9525">
                        <a:solidFill>
                          <a:schemeClr val="tx1"/>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SE05_15"/>
          <p:cNvPicPr>
            <a:picLocks noChangeAspect="1" noChangeArrowheads="1"/>
          </p:cNvPicPr>
          <p:nvPr/>
        </p:nvPicPr>
        <p:blipFill>
          <a:blip r:embed="rId3" cstate="print">
            <a:lum bright="-30000" contrast="42000"/>
          </a:blip>
          <a:srcRect l="8928" t="12135" r="7951" b="7057"/>
          <a:stretch>
            <a:fillRect/>
          </a:stretch>
        </p:blipFill>
        <p:spPr bwMode="auto">
          <a:xfrm>
            <a:off x="3100388" y="25400"/>
            <a:ext cx="6018212" cy="4387850"/>
          </a:xfrm>
          <a:prstGeom prst="rect">
            <a:avLst/>
          </a:prstGeom>
          <a:noFill/>
          <a:ln w="9525">
            <a:solidFill>
              <a:schemeClr val="tx1"/>
            </a:solidFill>
            <a:miter lim="800000"/>
            <a:headEnd/>
            <a:tailEnd/>
          </a:ln>
        </p:spPr>
      </p:pic>
      <p:sp>
        <p:nvSpPr>
          <p:cNvPr id="51205" name="Text Box 5"/>
          <p:cNvSpPr txBox="1">
            <a:spLocks noChangeArrowheads="1"/>
          </p:cNvSpPr>
          <p:nvPr/>
        </p:nvSpPr>
        <p:spPr bwMode="auto">
          <a:xfrm>
            <a:off x="50800" y="413433"/>
            <a:ext cx="3775075" cy="523220"/>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dirty="0"/>
              <a:t>Black board example </a:t>
            </a:r>
            <a:r>
              <a:rPr lang="en-US" sz="2800" dirty="0" smtClean="0"/>
              <a:t>5.4</a:t>
            </a:r>
            <a:endParaRPr lang="en-US" sz="2800" dirty="0"/>
          </a:p>
        </p:txBody>
      </p:sp>
      <p:sp>
        <p:nvSpPr>
          <p:cNvPr id="51206" name="Text Box 6"/>
          <p:cNvSpPr txBox="1">
            <a:spLocks noChangeArrowheads="1"/>
          </p:cNvSpPr>
          <p:nvPr/>
        </p:nvSpPr>
        <p:spPr bwMode="auto">
          <a:xfrm>
            <a:off x="104775" y="4046538"/>
            <a:ext cx="8283575" cy="1370012"/>
          </a:xfrm>
          <a:prstGeom prst="rect">
            <a:avLst/>
          </a:prstGeom>
          <a:noFill/>
          <a:ln w="9525">
            <a:noFill/>
            <a:miter lim="800000"/>
            <a:headEnd/>
            <a:tailEnd/>
          </a:ln>
          <a:effectLst/>
        </p:spPr>
        <p:txBody>
          <a:bodyPr>
            <a:spAutoFit/>
          </a:bodyPr>
          <a:lstStyle/>
          <a:p>
            <a:pPr>
              <a:spcBef>
                <a:spcPct val="50000"/>
              </a:spcBef>
            </a:pPr>
            <a:r>
              <a:rPr lang="en-US" u="sng"/>
              <a:t>Attwood’s machine.</a:t>
            </a:r>
          </a:p>
          <a:p>
            <a:pPr>
              <a:spcBef>
                <a:spcPct val="50000"/>
              </a:spcBef>
            </a:pPr>
            <a:r>
              <a:rPr lang="en-US"/>
              <a:t>Two objects of mass m</a:t>
            </a:r>
            <a:r>
              <a:rPr lang="en-US" baseline="-25000"/>
              <a:t>1</a:t>
            </a:r>
            <a:r>
              <a:rPr lang="en-US"/>
              <a:t> = 2.00 kg and m</a:t>
            </a:r>
            <a:r>
              <a:rPr lang="en-US" baseline="-25000"/>
              <a:t>2</a:t>
            </a:r>
            <a:r>
              <a:rPr lang="en-US"/>
              <a:t> = 4.00 kg are hung over a pulley.  </a:t>
            </a:r>
          </a:p>
        </p:txBody>
      </p:sp>
      <p:sp>
        <p:nvSpPr>
          <p:cNvPr id="51207" name="Rectangle 7"/>
          <p:cNvSpPr>
            <a:spLocks noChangeArrowheads="1"/>
          </p:cNvSpPr>
          <p:nvPr/>
        </p:nvSpPr>
        <p:spPr bwMode="auto">
          <a:xfrm>
            <a:off x="93663" y="5535613"/>
            <a:ext cx="8901112" cy="822325"/>
          </a:xfrm>
          <a:prstGeom prst="rect">
            <a:avLst/>
          </a:prstGeom>
          <a:noFill/>
          <a:ln w="9525">
            <a:noFill/>
            <a:miter lim="800000"/>
            <a:headEnd/>
            <a:tailEnd/>
          </a:ln>
          <a:effectLst/>
        </p:spPr>
        <p:txBody>
          <a:bodyPr>
            <a:spAutoFit/>
          </a:bodyPr>
          <a:lstStyle/>
          <a:p>
            <a:pPr marL="457200" indent="-457200">
              <a:spcBef>
                <a:spcPct val="50000"/>
              </a:spcBef>
              <a:buFontTx/>
              <a:buAutoNum type="alphaLcParenBoth"/>
            </a:pPr>
            <a:r>
              <a:rPr lang="en-US"/>
              <a:t>Determine the magnitude of the acceleration of the two objects and the tension in the cord. </a:t>
            </a:r>
          </a:p>
        </p:txBody>
      </p:sp>
      <p:sp>
        <p:nvSpPr>
          <p:cNvPr id="51208" name="Oval 8"/>
          <p:cNvSpPr>
            <a:spLocks noChangeArrowheads="1"/>
          </p:cNvSpPr>
          <p:nvPr/>
        </p:nvSpPr>
        <p:spPr bwMode="auto">
          <a:xfrm>
            <a:off x="3500438" y="2463800"/>
            <a:ext cx="941387" cy="954088"/>
          </a:xfrm>
          <a:prstGeom prst="ellipse">
            <a:avLst/>
          </a:prstGeom>
          <a:noFill/>
          <a:ln w="38100">
            <a:solidFill>
              <a:schemeClr val="tx1"/>
            </a:solidFill>
            <a:prstDash val="sysDot"/>
            <a:round/>
            <a:headEnd/>
            <a:tailEnd/>
          </a:ln>
          <a:effectLst/>
        </p:spPr>
        <p:txBody>
          <a:bodyPr wrap="none" anchor="ctr"/>
          <a:lstStyle/>
          <a:p>
            <a:endParaRPr lang="en-US"/>
          </a:p>
        </p:txBody>
      </p:sp>
      <p:sp>
        <p:nvSpPr>
          <p:cNvPr id="51209" name="Oval 9"/>
          <p:cNvSpPr>
            <a:spLocks noChangeArrowheads="1"/>
          </p:cNvSpPr>
          <p:nvPr/>
        </p:nvSpPr>
        <p:spPr bwMode="auto">
          <a:xfrm>
            <a:off x="4271963" y="3206750"/>
            <a:ext cx="941387" cy="954088"/>
          </a:xfrm>
          <a:prstGeom prst="ellipse">
            <a:avLst/>
          </a:prstGeom>
          <a:noFill/>
          <a:ln w="38100">
            <a:solidFill>
              <a:schemeClr val="tx1"/>
            </a:solidFill>
            <a:prstDash val="sysDot"/>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additive="base">
                                        <p:cTn id="7" dur="500" fill="hold"/>
                                        <p:tgtEl>
                                          <p:spTgt spid="51208"/>
                                        </p:tgtEl>
                                        <p:attrNameLst>
                                          <p:attrName>ppt_x</p:attrName>
                                        </p:attrNameLst>
                                      </p:cBhvr>
                                      <p:tavLst>
                                        <p:tav tm="0">
                                          <p:val>
                                            <p:strVal val="#ppt_x"/>
                                          </p:val>
                                        </p:tav>
                                        <p:tav tm="100000">
                                          <p:val>
                                            <p:strVal val="#ppt_x"/>
                                          </p:val>
                                        </p:tav>
                                      </p:tavLst>
                                    </p:anim>
                                    <p:anim calcmode="lin" valueType="num">
                                      <p:cBhvr additive="base">
                                        <p:cTn id="8" dur="500" fill="hold"/>
                                        <p:tgtEl>
                                          <p:spTgt spid="5120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09"/>
                                        </p:tgtEl>
                                        <p:attrNameLst>
                                          <p:attrName>style.visibility</p:attrName>
                                        </p:attrNameLst>
                                      </p:cBhvr>
                                      <p:to>
                                        <p:strVal val="visible"/>
                                      </p:to>
                                    </p:set>
                                    <p:anim calcmode="lin" valueType="num">
                                      <p:cBhvr additive="base">
                                        <p:cTn id="13" dur="500" fill="hold"/>
                                        <p:tgtEl>
                                          <p:spTgt spid="51209"/>
                                        </p:tgtEl>
                                        <p:attrNameLst>
                                          <p:attrName>ppt_x</p:attrName>
                                        </p:attrNameLst>
                                      </p:cBhvr>
                                      <p:tavLst>
                                        <p:tav tm="0">
                                          <p:val>
                                            <p:strVal val="#ppt_x"/>
                                          </p:val>
                                        </p:tav>
                                        <p:tav tm="100000">
                                          <p:val>
                                            <p:strVal val="#ppt_x"/>
                                          </p:val>
                                        </p:tav>
                                      </p:tavLst>
                                    </p:anim>
                                    <p:anim calcmode="lin" valueType="num">
                                      <p:cBhvr additive="base">
                                        <p:cTn id="14" dur="500" fill="hold"/>
                                        <p:tgtEl>
                                          <p:spTgt spid="5120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8" grpId="0" animBg="1"/>
      <p:bldP spid="5120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SE05_17"/>
          <p:cNvPicPr>
            <a:picLocks noChangeAspect="1" noChangeArrowheads="1"/>
          </p:cNvPicPr>
          <p:nvPr/>
        </p:nvPicPr>
        <p:blipFill>
          <a:blip r:embed="rId2" cstate="print">
            <a:lum bright="-30000" contrast="36000"/>
          </a:blip>
          <a:srcRect l="25648" t="10808" r="26157" b="10808"/>
          <a:stretch>
            <a:fillRect/>
          </a:stretch>
        </p:blipFill>
        <p:spPr bwMode="auto">
          <a:xfrm>
            <a:off x="3644900" y="49213"/>
            <a:ext cx="5435600" cy="6632575"/>
          </a:xfrm>
          <a:prstGeom prst="rect">
            <a:avLst/>
          </a:prstGeom>
          <a:noFill/>
          <a:ln w="9525">
            <a:solidFill>
              <a:schemeClr val="tx1"/>
            </a:solidFill>
            <a:miter lim="800000"/>
            <a:headEnd/>
            <a:tailEnd/>
          </a:ln>
        </p:spPr>
      </p:pic>
      <p:sp>
        <p:nvSpPr>
          <p:cNvPr id="53251" name="Text Box 3"/>
          <p:cNvSpPr txBox="1">
            <a:spLocks noChangeArrowheads="1"/>
          </p:cNvSpPr>
          <p:nvPr/>
        </p:nvSpPr>
        <p:spPr bwMode="auto">
          <a:xfrm>
            <a:off x="174625" y="161925"/>
            <a:ext cx="3279775" cy="588963"/>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sz="3200"/>
              <a:t>Forces of Friction</a:t>
            </a:r>
          </a:p>
        </p:txBody>
      </p:sp>
      <p:sp>
        <p:nvSpPr>
          <p:cNvPr id="53253" name="Text Box 5"/>
          <p:cNvSpPr txBox="1">
            <a:spLocks noChangeArrowheads="1"/>
          </p:cNvSpPr>
          <p:nvPr/>
        </p:nvSpPr>
        <p:spPr bwMode="auto">
          <a:xfrm>
            <a:off x="319088" y="1495425"/>
            <a:ext cx="2944812" cy="3838575"/>
          </a:xfrm>
          <a:prstGeom prst="rect">
            <a:avLst/>
          </a:prstGeom>
          <a:noFill/>
          <a:ln w="9525">
            <a:noFill/>
            <a:miter lim="800000"/>
            <a:headEnd/>
            <a:tailEnd/>
          </a:ln>
          <a:effectLst/>
        </p:spPr>
        <p:txBody>
          <a:bodyPr>
            <a:spAutoFit/>
          </a:bodyPr>
          <a:lstStyle/>
          <a:p>
            <a:pPr>
              <a:spcBef>
                <a:spcPct val="50000"/>
              </a:spcBef>
              <a:buFontTx/>
              <a:buChar char="•"/>
            </a:pPr>
            <a:r>
              <a:rPr lang="en-US"/>
              <a:t>  Static friction, f</a:t>
            </a:r>
            <a:r>
              <a:rPr lang="en-US" baseline="-25000"/>
              <a:t>s</a:t>
            </a:r>
            <a:endParaRPr lang="en-US"/>
          </a:p>
          <a:p>
            <a:pPr>
              <a:spcBef>
                <a:spcPct val="50000"/>
              </a:spcBef>
              <a:buFontTx/>
              <a:buChar char="•"/>
            </a:pPr>
            <a:r>
              <a:rPr lang="en-US"/>
              <a:t>  Kinetic friction, f</a:t>
            </a:r>
            <a:r>
              <a:rPr lang="en-US" baseline="-25000"/>
              <a:t>k</a:t>
            </a:r>
            <a:endParaRPr lang="en-US"/>
          </a:p>
          <a:p>
            <a:pPr>
              <a:spcBef>
                <a:spcPct val="50000"/>
              </a:spcBef>
              <a:buFontTx/>
              <a:buChar char="•"/>
            </a:pPr>
            <a:endParaRPr lang="en-US"/>
          </a:p>
          <a:p>
            <a:pPr>
              <a:spcBef>
                <a:spcPct val="50000"/>
              </a:spcBef>
            </a:pPr>
            <a:r>
              <a:rPr lang="en-US" sz="2000"/>
              <a:t>Friction is due to the surfaces interacting with each other on the microscopic level. </a:t>
            </a:r>
          </a:p>
          <a:p>
            <a:pPr>
              <a:spcBef>
                <a:spcPct val="50000"/>
              </a:spcBef>
              <a:buFontTx/>
              <a:buChar char="•"/>
            </a:pPr>
            <a:r>
              <a:rPr lang="en-US" sz="2000"/>
              <a:t>  sliding over bumps</a:t>
            </a:r>
          </a:p>
          <a:p>
            <a:pPr>
              <a:spcBef>
                <a:spcPct val="50000"/>
              </a:spcBef>
              <a:buFontTx/>
              <a:buChar char="•"/>
            </a:pPr>
            <a:r>
              <a:rPr lang="en-US" sz="2000"/>
              <a:t> chemical bonds</a:t>
            </a:r>
          </a:p>
        </p:txBody>
      </p:sp>
      <p:sp>
        <p:nvSpPr>
          <p:cNvPr id="53254" name="Text Box 6"/>
          <p:cNvSpPr txBox="1">
            <a:spLocks noChangeArrowheads="1"/>
          </p:cNvSpPr>
          <p:nvPr/>
        </p:nvSpPr>
        <p:spPr bwMode="auto">
          <a:xfrm>
            <a:off x="8132763" y="5646738"/>
            <a:ext cx="846137" cy="457200"/>
          </a:xfrm>
          <a:prstGeom prst="rect">
            <a:avLst/>
          </a:prstGeom>
          <a:solidFill>
            <a:srgbClr val="FFFF99"/>
          </a:solidFill>
          <a:ln w="9525">
            <a:noFill/>
            <a:miter lim="800000"/>
            <a:headEnd/>
            <a:tailEnd/>
          </a:ln>
          <a:effectLst/>
        </p:spPr>
        <p:txBody>
          <a:bodyPr>
            <a:spAutoFit/>
          </a:bodyPr>
          <a:lstStyle/>
          <a:p>
            <a:pPr>
              <a:spcBef>
                <a:spcPct val="50000"/>
              </a:spcBef>
            </a:pPr>
            <a:r>
              <a:rPr lang="en-US"/>
              <a:t>time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09563" y="469900"/>
            <a:ext cx="8672512" cy="6116638"/>
          </a:xfrm>
          <a:prstGeom prst="rect">
            <a:avLst/>
          </a:prstGeom>
          <a:noFill/>
          <a:ln w="9525">
            <a:noFill/>
            <a:miter lim="800000"/>
            <a:headEnd/>
            <a:tailEnd/>
          </a:ln>
          <a:effectLst/>
        </p:spPr>
        <p:txBody>
          <a:bodyPr>
            <a:spAutoFit/>
          </a:bodyPr>
          <a:lstStyle/>
          <a:p>
            <a:pPr>
              <a:spcBef>
                <a:spcPct val="50000"/>
              </a:spcBef>
            </a:pPr>
            <a:r>
              <a:rPr lang="en-US" u="sng"/>
              <a:t>The following </a:t>
            </a:r>
            <a:r>
              <a:rPr lang="en-US" i="1" u="sng"/>
              <a:t>empirical</a:t>
            </a:r>
            <a:r>
              <a:rPr lang="en-US" u="sng"/>
              <a:t> laws hold true about friction:</a:t>
            </a:r>
          </a:p>
          <a:p>
            <a:pPr>
              <a:spcBef>
                <a:spcPct val="50000"/>
              </a:spcBef>
              <a:buFontTx/>
              <a:buChar char="-"/>
            </a:pPr>
            <a:r>
              <a:rPr lang="en-US"/>
              <a:t>  Friction force, f,  is proportional to normal force, n.</a:t>
            </a:r>
          </a:p>
          <a:p>
            <a:pPr>
              <a:spcBef>
                <a:spcPct val="50000"/>
              </a:spcBef>
              <a:buFontTx/>
              <a:buChar char="-"/>
            </a:pPr>
            <a:endParaRPr lang="en-US"/>
          </a:p>
          <a:p>
            <a:pPr>
              <a:spcBef>
                <a:spcPct val="50000"/>
              </a:spcBef>
              <a:buFontTx/>
              <a:buChar char="-"/>
            </a:pPr>
            <a:r>
              <a:rPr lang="en-US"/>
              <a:t>  </a:t>
            </a:r>
            <a:r>
              <a:rPr lang="en-US">
                <a:latin typeface="Symbol" pitchFamily="18" charset="2"/>
              </a:rPr>
              <a:t>m</a:t>
            </a:r>
            <a:r>
              <a:rPr lang="en-US" baseline="-25000"/>
              <a:t>s</a:t>
            </a:r>
            <a:r>
              <a:rPr lang="en-US"/>
              <a:t> and </a:t>
            </a:r>
            <a:r>
              <a:rPr lang="en-US">
                <a:latin typeface="Symbol" pitchFamily="18" charset="2"/>
              </a:rPr>
              <a:t>m</a:t>
            </a:r>
            <a:r>
              <a:rPr lang="en-US" baseline="-25000"/>
              <a:t>k</a:t>
            </a:r>
            <a:r>
              <a:rPr lang="en-US"/>
              <a:t>: coefficients of static and kinetic friction, respectively</a:t>
            </a:r>
          </a:p>
          <a:p>
            <a:pPr>
              <a:spcBef>
                <a:spcPct val="50000"/>
              </a:spcBef>
              <a:buFontTx/>
              <a:buChar char="-"/>
            </a:pPr>
            <a:r>
              <a:rPr lang="en-US"/>
              <a:t>  Direction of frictional force is opposite to  direction of relative motion</a:t>
            </a:r>
          </a:p>
          <a:p>
            <a:pPr>
              <a:spcBef>
                <a:spcPct val="50000"/>
              </a:spcBef>
              <a:buFontTx/>
              <a:buChar char="-"/>
            </a:pPr>
            <a:r>
              <a:rPr lang="en-US"/>
              <a:t>  Values of </a:t>
            </a:r>
            <a:r>
              <a:rPr lang="en-US">
                <a:latin typeface="Symbol" pitchFamily="18" charset="2"/>
              </a:rPr>
              <a:t>m</a:t>
            </a:r>
            <a:r>
              <a:rPr lang="en-US" baseline="-25000"/>
              <a:t>s</a:t>
            </a:r>
            <a:r>
              <a:rPr lang="en-US"/>
              <a:t> and </a:t>
            </a:r>
            <a:r>
              <a:rPr lang="en-US">
                <a:latin typeface="Symbol" pitchFamily="18" charset="2"/>
              </a:rPr>
              <a:t>m</a:t>
            </a:r>
            <a:r>
              <a:rPr lang="en-US" baseline="-25000"/>
              <a:t>k</a:t>
            </a:r>
            <a:r>
              <a:rPr lang="en-US"/>
              <a:t> depend on nature of surface.</a:t>
            </a:r>
          </a:p>
          <a:p>
            <a:pPr>
              <a:spcBef>
                <a:spcPct val="50000"/>
              </a:spcBef>
              <a:buFontTx/>
              <a:buChar char="-"/>
            </a:pPr>
            <a:r>
              <a:rPr lang="en-US"/>
              <a:t> </a:t>
            </a:r>
            <a:r>
              <a:rPr lang="en-US">
                <a:latin typeface="Symbol" pitchFamily="18" charset="2"/>
              </a:rPr>
              <a:t>m</a:t>
            </a:r>
            <a:r>
              <a:rPr lang="en-US" baseline="-25000"/>
              <a:t>s</a:t>
            </a:r>
            <a:r>
              <a:rPr lang="en-US"/>
              <a:t> and </a:t>
            </a:r>
            <a:r>
              <a:rPr lang="en-US">
                <a:latin typeface="Symbol" pitchFamily="18" charset="2"/>
              </a:rPr>
              <a:t>m</a:t>
            </a:r>
            <a:r>
              <a:rPr lang="en-US" baseline="-25000"/>
              <a:t>k</a:t>
            </a:r>
            <a:r>
              <a:rPr lang="en-US"/>
              <a:t> </a:t>
            </a:r>
            <a:r>
              <a:rPr lang="en-US" i="1"/>
              <a:t>don’t</a:t>
            </a:r>
            <a:r>
              <a:rPr lang="en-US"/>
              <a:t> depend on the area of contact.</a:t>
            </a:r>
          </a:p>
          <a:p>
            <a:pPr>
              <a:spcBef>
                <a:spcPct val="50000"/>
              </a:spcBef>
              <a:buFontTx/>
              <a:buChar char="-"/>
            </a:pPr>
            <a:r>
              <a:rPr lang="en-US"/>
              <a:t> </a:t>
            </a:r>
            <a:r>
              <a:rPr lang="en-US">
                <a:latin typeface="Symbol" pitchFamily="18" charset="2"/>
              </a:rPr>
              <a:t>m</a:t>
            </a:r>
            <a:r>
              <a:rPr lang="en-US" baseline="-25000"/>
              <a:t>s</a:t>
            </a:r>
            <a:r>
              <a:rPr lang="en-US"/>
              <a:t> and </a:t>
            </a:r>
            <a:r>
              <a:rPr lang="en-US">
                <a:latin typeface="Symbol" pitchFamily="18" charset="2"/>
              </a:rPr>
              <a:t>m</a:t>
            </a:r>
            <a:r>
              <a:rPr lang="en-US" baseline="-25000"/>
              <a:t>k</a:t>
            </a:r>
            <a:r>
              <a:rPr lang="en-US"/>
              <a:t> </a:t>
            </a:r>
            <a:r>
              <a:rPr lang="en-US" i="1"/>
              <a:t>don’t</a:t>
            </a:r>
            <a:r>
              <a:rPr lang="en-US"/>
              <a:t> depend on speed.  </a:t>
            </a:r>
          </a:p>
          <a:p>
            <a:pPr>
              <a:spcBef>
                <a:spcPct val="50000"/>
              </a:spcBef>
              <a:buFontTx/>
              <a:buChar char="-"/>
            </a:pPr>
            <a:r>
              <a:rPr lang="en-US"/>
              <a:t> </a:t>
            </a:r>
            <a:r>
              <a:rPr lang="en-US">
                <a:latin typeface="Symbol" pitchFamily="18" charset="2"/>
              </a:rPr>
              <a:t>m</a:t>
            </a:r>
            <a:r>
              <a:rPr lang="en-US" baseline="-25000"/>
              <a:t>s, max</a:t>
            </a:r>
            <a:r>
              <a:rPr lang="en-US"/>
              <a:t> is usually a bit larger than </a:t>
            </a:r>
            <a:r>
              <a:rPr lang="en-US">
                <a:latin typeface="Symbol" pitchFamily="18" charset="2"/>
              </a:rPr>
              <a:t>m</a:t>
            </a:r>
            <a:r>
              <a:rPr lang="en-US" baseline="-25000"/>
              <a:t>k</a:t>
            </a:r>
            <a:r>
              <a:rPr lang="en-US"/>
              <a:t>.  </a:t>
            </a:r>
          </a:p>
          <a:p>
            <a:pPr>
              <a:spcBef>
                <a:spcPct val="50000"/>
              </a:spcBef>
              <a:buFontTx/>
              <a:buChar char="-"/>
            </a:pPr>
            <a:r>
              <a:rPr lang="en-US"/>
              <a:t> Range from about 0.003 (</a:t>
            </a:r>
            <a:r>
              <a:rPr lang="en-US">
                <a:latin typeface="Symbol" pitchFamily="18" charset="2"/>
              </a:rPr>
              <a:t>m</a:t>
            </a:r>
            <a:r>
              <a:rPr lang="en-US" baseline="-25000"/>
              <a:t>k</a:t>
            </a:r>
            <a:r>
              <a:rPr lang="en-US"/>
              <a:t> for synovial joints in humans) to 1 (</a:t>
            </a:r>
            <a:r>
              <a:rPr lang="en-US">
                <a:latin typeface="Symbol" pitchFamily="18" charset="2"/>
              </a:rPr>
              <a:t>m</a:t>
            </a:r>
            <a:r>
              <a:rPr lang="en-US" baseline="-25000"/>
              <a:t>s</a:t>
            </a:r>
            <a:r>
              <a:rPr lang="en-US"/>
              <a:t> for rubber on concrete). See table 5.2 in book.  </a:t>
            </a:r>
            <a:endParaRPr lang="en-US" baseline="-25000"/>
          </a:p>
        </p:txBody>
      </p:sp>
      <p:graphicFrame>
        <p:nvGraphicFramePr>
          <p:cNvPr id="72707" name="Object 3"/>
          <p:cNvGraphicFramePr>
            <a:graphicFrameLocks noChangeAspect="1"/>
          </p:cNvGraphicFramePr>
          <p:nvPr/>
        </p:nvGraphicFramePr>
        <p:xfrm>
          <a:off x="1241425" y="1535113"/>
          <a:ext cx="1374775" cy="563562"/>
        </p:xfrm>
        <a:graphic>
          <a:graphicData uri="http://schemas.openxmlformats.org/presentationml/2006/ole">
            <mc:AlternateContent xmlns:mc="http://schemas.openxmlformats.org/markup-compatibility/2006">
              <mc:Choice xmlns:v="urn:schemas-microsoft-com:vml" Requires="v">
                <p:oleObj spid="_x0000_s72749" name="Equation" r:id="rId3" imgW="558720" imgH="228600" progId="Equation.3">
                  <p:embed/>
                </p:oleObj>
              </mc:Choice>
              <mc:Fallback>
                <p:oleObj name="Equation" r:id="rId3" imgW="55872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425" y="1535113"/>
                        <a:ext cx="1374775" cy="563562"/>
                      </a:xfrm>
                      <a:prstGeom prst="rect">
                        <a:avLst/>
                      </a:prstGeom>
                      <a:solidFill>
                        <a:srgbClr val="FF9999"/>
                      </a:solidFill>
                      <a:ln w="9525">
                        <a:solidFill>
                          <a:schemeClr val="tx1"/>
                        </a:solidFill>
                        <a:miter lim="800000"/>
                        <a:headEnd/>
                        <a:tailEnd/>
                      </a:ln>
                    </p:spPr>
                  </p:pic>
                </p:oleObj>
              </mc:Fallback>
            </mc:AlternateContent>
          </a:graphicData>
        </a:graphic>
      </p:graphicFrame>
      <p:graphicFrame>
        <p:nvGraphicFramePr>
          <p:cNvPr id="72708" name="Object 4"/>
          <p:cNvGraphicFramePr>
            <a:graphicFrameLocks noChangeAspect="1"/>
          </p:cNvGraphicFramePr>
          <p:nvPr/>
        </p:nvGraphicFramePr>
        <p:xfrm>
          <a:off x="4294188" y="1543050"/>
          <a:ext cx="1387475" cy="555625"/>
        </p:xfrm>
        <a:graphic>
          <a:graphicData uri="http://schemas.openxmlformats.org/presentationml/2006/ole">
            <mc:AlternateContent xmlns:mc="http://schemas.openxmlformats.org/markup-compatibility/2006">
              <mc:Choice xmlns:v="urn:schemas-microsoft-com:vml" Requires="v">
                <p:oleObj spid="_x0000_s72750" name="Equation" r:id="rId5" imgW="571320" imgH="228600" progId="Equation.3">
                  <p:embed/>
                </p:oleObj>
              </mc:Choice>
              <mc:Fallback>
                <p:oleObj name="Equation" r:id="rId5" imgW="571320" imgH="2286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4188" y="1543050"/>
                        <a:ext cx="1387475" cy="555625"/>
                      </a:xfrm>
                      <a:prstGeom prst="rect">
                        <a:avLst/>
                      </a:prstGeom>
                      <a:solidFill>
                        <a:srgbClr val="FF9999"/>
                      </a:solidFill>
                      <a:ln w="9525">
                        <a:solidFill>
                          <a:schemeClr val="tx1"/>
                        </a:solidFill>
                        <a:miter lim="800000"/>
                        <a:headEnd/>
                        <a:tailEnd/>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 calcmode="lin" valueType="num">
                                      <p:cBhvr additive="base">
                                        <p:cTn id="7" dur="500" fill="hold"/>
                                        <p:tgtEl>
                                          <p:spTgt spid="727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6">
                                            <p:txEl>
                                              <p:pRg st="1" end="1"/>
                                            </p:txEl>
                                          </p:spTgt>
                                        </p:tgtEl>
                                        <p:attrNameLst>
                                          <p:attrName>style.visibility</p:attrName>
                                        </p:attrNameLst>
                                      </p:cBhvr>
                                      <p:to>
                                        <p:strVal val="visible"/>
                                      </p:to>
                                    </p:set>
                                    <p:anim calcmode="lin" valueType="num">
                                      <p:cBhvr additive="base">
                                        <p:cTn id="13" dur="500" fill="hold"/>
                                        <p:tgtEl>
                                          <p:spTgt spid="727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06">
                                            <p:txEl>
                                              <p:pRg st="3" end="3"/>
                                            </p:txEl>
                                          </p:spTgt>
                                        </p:tgtEl>
                                        <p:attrNameLst>
                                          <p:attrName>style.visibility</p:attrName>
                                        </p:attrNameLst>
                                      </p:cBhvr>
                                      <p:to>
                                        <p:strVal val="visible"/>
                                      </p:to>
                                    </p:set>
                                    <p:anim calcmode="lin" valueType="num">
                                      <p:cBhvr additive="base">
                                        <p:cTn id="19" dur="500" fill="hold"/>
                                        <p:tgtEl>
                                          <p:spTgt spid="7270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7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06">
                                            <p:txEl>
                                              <p:pRg st="4" end="4"/>
                                            </p:txEl>
                                          </p:spTgt>
                                        </p:tgtEl>
                                        <p:attrNameLst>
                                          <p:attrName>style.visibility</p:attrName>
                                        </p:attrNameLst>
                                      </p:cBhvr>
                                      <p:to>
                                        <p:strVal val="visible"/>
                                      </p:to>
                                    </p:set>
                                    <p:anim calcmode="lin" valueType="num">
                                      <p:cBhvr additive="base">
                                        <p:cTn id="25" dur="500" fill="hold"/>
                                        <p:tgtEl>
                                          <p:spTgt spid="7270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706">
                                            <p:txEl>
                                              <p:pRg st="5" end="5"/>
                                            </p:txEl>
                                          </p:spTgt>
                                        </p:tgtEl>
                                        <p:attrNameLst>
                                          <p:attrName>style.visibility</p:attrName>
                                        </p:attrNameLst>
                                      </p:cBhvr>
                                      <p:to>
                                        <p:strVal val="visible"/>
                                      </p:to>
                                    </p:set>
                                    <p:anim calcmode="lin" valueType="num">
                                      <p:cBhvr additive="base">
                                        <p:cTn id="31" dur="500" fill="hold"/>
                                        <p:tgtEl>
                                          <p:spTgt spid="7270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27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2706">
                                            <p:txEl>
                                              <p:pRg st="6" end="6"/>
                                            </p:txEl>
                                          </p:spTgt>
                                        </p:tgtEl>
                                        <p:attrNameLst>
                                          <p:attrName>style.visibility</p:attrName>
                                        </p:attrNameLst>
                                      </p:cBhvr>
                                      <p:to>
                                        <p:strVal val="visible"/>
                                      </p:to>
                                    </p:set>
                                    <p:anim calcmode="lin" valueType="num">
                                      <p:cBhvr additive="base">
                                        <p:cTn id="37" dur="500" fill="hold"/>
                                        <p:tgtEl>
                                          <p:spTgt spid="7270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7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2706">
                                            <p:txEl>
                                              <p:pRg st="7" end="7"/>
                                            </p:txEl>
                                          </p:spTgt>
                                        </p:tgtEl>
                                        <p:attrNameLst>
                                          <p:attrName>style.visibility</p:attrName>
                                        </p:attrNameLst>
                                      </p:cBhvr>
                                      <p:to>
                                        <p:strVal val="visible"/>
                                      </p:to>
                                    </p:set>
                                    <p:anim calcmode="lin" valueType="num">
                                      <p:cBhvr additive="base">
                                        <p:cTn id="43" dur="500" fill="hold"/>
                                        <p:tgtEl>
                                          <p:spTgt spid="7270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270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2706">
                                            <p:txEl>
                                              <p:pRg st="8" end="8"/>
                                            </p:txEl>
                                          </p:spTgt>
                                        </p:tgtEl>
                                        <p:attrNameLst>
                                          <p:attrName>style.visibility</p:attrName>
                                        </p:attrNameLst>
                                      </p:cBhvr>
                                      <p:to>
                                        <p:strVal val="visible"/>
                                      </p:to>
                                    </p:set>
                                    <p:anim calcmode="lin" valueType="num">
                                      <p:cBhvr additive="base">
                                        <p:cTn id="49" dur="500" fill="hold"/>
                                        <p:tgtEl>
                                          <p:spTgt spid="727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27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2706">
                                            <p:txEl>
                                              <p:pRg st="9" end="9"/>
                                            </p:txEl>
                                          </p:spTgt>
                                        </p:tgtEl>
                                        <p:attrNameLst>
                                          <p:attrName>style.visibility</p:attrName>
                                        </p:attrNameLst>
                                      </p:cBhvr>
                                      <p:to>
                                        <p:strVal val="visible"/>
                                      </p:to>
                                    </p:set>
                                    <p:anim calcmode="lin" valueType="num">
                                      <p:cBhvr additive="base">
                                        <p:cTn id="55" dur="500" fill="hold"/>
                                        <p:tgtEl>
                                          <p:spTgt spid="727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270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Approximate friction coefficients</a:t>
            </a:r>
          </a:p>
        </p:txBody>
      </p:sp>
      <p:graphicFrame>
        <p:nvGraphicFramePr>
          <p:cNvPr id="82989" name="Group 45"/>
          <p:cNvGraphicFramePr>
            <a:graphicFrameLocks noGrp="1"/>
          </p:cNvGraphicFramePr>
          <p:nvPr>
            <p:ph idx="1"/>
          </p:nvPr>
        </p:nvGraphicFramePr>
        <p:xfrm>
          <a:off x="685800" y="1981200"/>
          <a:ext cx="7772400" cy="447929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822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itchFamily="18" charset="2"/>
                        </a:rPr>
                        <a:t>m</a:t>
                      </a:r>
                      <a:r>
                        <a:rPr kumimoji="0" lang="en-US" sz="2800" b="0" i="0" u="none" strike="noStrike" cap="none" normalizeH="0" baseline="-25000" smtClean="0">
                          <a:ln>
                            <a:noFill/>
                          </a:ln>
                          <a:solidFill>
                            <a:schemeClr val="tx1"/>
                          </a:solidFill>
                          <a:effectLst/>
                          <a:latin typeface="Times New Roman" pitchFamily="18" charset="0"/>
                        </a:rPr>
                        <a:t>s</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itchFamily="18" charset="2"/>
                        </a:rPr>
                        <a:t>m</a:t>
                      </a:r>
                      <a:r>
                        <a:rPr kumimoji="0" lang="en-US" sz="2800" b="0" i="0" u="none" strike="noStrike" cap="none" normalizeH="0" baseline="-25000" smtClean="0">
                          <a:ln>
                            <a:noFill/>
                          </a:ln>
                          <a:solidFill>
                            <a:schemeClr val="tx1"/>
                          </a:solidFill>
                          <a:effectLst/>
                          <a:latin typeface="Times New Roman" pitchFamily="18" charset="0"/>
                        </a:rPr>
                        <a:t>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3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Rubber on concrete</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Wood on wood</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0.25-0.5</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Waxed wood on wet snow</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0.14</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Synovial joints in humans</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0.01</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9" name="Rectangle 13"/>
          <p:cNvSpPr>
            <a:spLocks noChangeArrowheads="1"/>
          </p:cNvSpPr>
          <p:nvPr/>
        </p:nvSpPr>
        <p:spPr bwMode="auto">
          <a:xfrm rot="1670855">
            <a:off x="6324600" y="1447800"/>
            <a:ext cx="7620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5300" name="Text Box 4"/>
          <p:cNvSpPr txBox="1">
            <a:spLocks noChangeArrowheads="1"/>
          </p:cNvSpPr>
          <p:nvPr/>
        </p:nvSpPr>
        <p:spPr bwMode="auto">
          <a:xfrm>
            <a:off x="50800" y="65088"/>
            <a:ext cx="3937000" cy="985837"/>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a:t>Black board example 5.5</a:t>
            </a:r>
          </a:p>
          <a:p>
            <a:pPr eaLnBrk="0" hangingPunct="0">
              <a:spcBef>
                <a:spcPct val="50000"/>
              </a:spcBef>
            </a:pPr>
            <a:r>
              <a:rPr lang="en-US" sz="2000"/>
              <a:t>(related to HW)</a:t>
            </a:r>
          </a:p>
        </p:txBody>
      </p:sp>
      <p:sp>
        <p:nvSpPr>
          <p:cNvPr id="55301" name="Text Box 5"/>
          <p:cNvSpPr txBox="1">
            <a:spLocks noChangeArrowheads="1"/>
          </p:cNvSpPr>
          <p:nvPr/>
        </p:nvSpPr>
        <p:spPr bwMode="auto">
          <a:xfrm>
            <a:off x="139700" y="1196975"/>
            <a:ext cx="4410075" cy="2830513"/>
          </a:xfrm>
          <a:prstGeom prst="rect">
            <a:avLst/>
          </a:prstGeom>
          <a:noFill/>
          <a:ln w="9525">
            <a:noFill/>
            <a:miter lim="800000"/>
            <a:headEnd/>
            <a:tailEnd/>
          </a:ln>
          <a:effectLst/>
        </p:spPr>
        <p:txBody>
          <a:bodyPr>
            <a:spAutoFit/>
          </a:bodyPr>
          <a:lstStyle/>
          <a:p>
            <a:pPr marL="457200" indent="-457200">
              <a:spcBef>
                <a:spcPct val="50000"/>
              </a:spcBef>
            </a:pPr>
            <a:r>
              <a:rPr lang="en-US" u="sng"/>
              <a:t>Measuring the coefficient of static friction</a:t>
            </a:r>
          </a:p>
          <a:p>
            <a:pPr marL="457200" indent="-457200">
              <a:spcBef>
                <a:spcPct val="50000"/>
              </a:spcBef>
            </a:pPr>
            <a:r>
              <a:rPr lang="en-US"/>
              <a:t>A brick is placed on an inclined board as shown in the figure. The angle of incline is increased until the block starts to move. </a:t>
            </a:r>
          </a:p>
        </p:txBody>
      </p:sp>
      <p:sp>
        <p:nvSpPr>
          <p:cNvPr id="55303" name="Rectangle 7"/>
          <p:cNvSpPr>
            <a:spLocks noChangeArrowheads="1"/>
          </p:cNvSpPr>
          <p:nvPr/>
        </p:nvSpPr>
        <p:spPr bwMode="auto">
          <a:xfrm>
            <a:off x="139700" y="5057775"/>
            <a:ext cx="8639175" cy="830997"/>
          </a:xfrm>
          <a:prstGeom prst="rect">
            <a:avLst/>
          </a:prstGeom>
          <a:noFill/>
          <a:ln w="9525">
            <a:noFill/>
            <a:miter lim="800000"/>
            <a:headEnd/>
            <a:tailEnd/>
          </a:ln>
          <a:effectLst/>
        </p:spPr>
        <p:txBody>
          <a:bodyPr>
            <a:spAutoFit/>
          </a:bodyPr>
          <a:lstStyle/>
          <a:p>
            <a:pPr>
              <a:spcBef>
                <a:spcPct val="50000"/>
              </a:spcBef>
            </a:pPr>
            <a:r>
              <a:rPr lang="en-US" dirty="0"/>
              <a:t>Determine the static friction </a:t>
            </a:r>
            <a:r>
              <a:rPr lang="en-US" dirty="0" smtClean="0"/>
              <a:t>coefficient, </a:t>
            </a:r>
            <a:r>
              <a:rPr lang="en-US" dirty="0" err="1" smtClean="0">
                <a:latin typeface="Symbol" pitchFamily="18" charset="2"/>
              </a:rPr>
              <a:t>m</a:t>
            </a:r>
            <a:r>
              <a:rPr lang="en-US" baseline="-25000" dirty="0" err="1" smtClean="0"/>
              <a:t>s</a:t>
            </a:r>
            <a:r>
              <a:rPr lang="en-US" dirty="0" smtClean="0"/>
              <a:t>, from </a:t>
            </a:r>
            <a:r>
              <a:rPr lang="en-US" dirty="0"/>
              <a:t>the critical angle, </a:t>
            </a:r>
            <a:r>
              <a:rPr lang="en-US" dirty="0">
                <a:latin typeface="Symbol" pitchFamily="18" charset="2"/>
              </a:rPr>
              <a:t>a</a:t>
            </a:r>
            <a:r>
              <a:rPr lang="en-US" baseline="-25000" dirty="0"/>
              <a:t>c</a:t>
            </a:r>
            <a:r>
              <a:rPr lang="en-US" dirty="0"/>
              <a:t>, at which the block starts to move.  </a:t>
            </a:r>
            <a:r>
              <a:rPr lang="en-US" dirty="0" smtClean="0"/>
              <a:t>Calculate </a:t>
            </a:r>
            <a:r>
              <a:rPr lang="en-US" dirty="0" err="1">
                <a:latin typeface="Symbol" pitchFamily="18" charset="2"/>
              </a:rPr>
              <a:t>m</a:t>
            </a:r>
            <a:r>
              <a:rPr lang="en-US" baseline="-25000" dirty="0" err="1"/>
              <a:t>s</a:t>
            </a:r>
            <a:r>
              <a:rPr lang="en-US" dirty="0" smtClean="0"/>
              <a:t> </a:t>
            </a:r>
            <a:r>
              <a:rPr lang="en-US" dirty="0"/>
              <a:t>for </a:t>
            </a:r>
            <a:r>
              <a:rPr lang="en-US" dirty="0">
                <a:latin typeface="Symbol" pitchFamily="18" charset="2"/>
              </a:rPr>
              <a:t>a</a:t>
            </a:r>
            <a:r>
              <a:rPr lang="en-US" baseline="-25000" dirty="0"/>
              <a:t>c</a:t>
            </a:r>
            <a:r>
              <a:rPr lang="en-US" dirty="0"/>
              <a:t> = 26.5</a:t>
            </a:r>
            <a:r>
              <a:rPr lang="en-US" dirty="0">
                <a:cs typeface="Times New Roman" pitchFamily="18" charset="0"/>
              </a:rPr>
              <a:t>°.  </a:t>
            </a:r>
            <a:endParaRPr lang="en-US" baseline="-25000" dirty="0">
              <a:cs typeface="Times New Roman" pitchFamily="18" charset="0"/>
            </a:endParaRPr>
          </a:p>
        </p:txBody>
      </p:sp>
      <p:sp>
        <p:nvSpPr>
          <p:cNvPr id="55304" name="AutoShape 8"/>
          <p:cNvSpPr>
            <a:spLocks noChangeArrowheads="1"/>
          </p:cNvSpPr>
          <p:nvPr/>
        </p:nvSpPr>
        <p:spPr bwMode="auto">
          <a:xfrm>
            <a:off x="4926013" y="1287463"/>
            <a:ext cx="3825875" cy="2141537"/>
          </a:xfrm>
          <a:prstGeom prst="rtTriangle">
            <a:avLst/>
          </a:prstGeom>
          <a:noFill/>
          <a:ln w="9525">
            <a:solidFill>
              <a:schemeClr val="tx1"/>
            </a:solidFill>
            <a:miter lim="800000"/>
            <a:headEnd/>
            <a:tailEnd/>
          </a:ln>
          <a:effectLst/>
        </p:spPr>
        <p:txBody>
          <a:bodyPr wrap="none" anchor="ctr"/>
          <a:lstStyle/>
          <a:p>
            <a:endParaRPr lang="en-US"/>
          </a:p>
        </p:txBody>
      </p:sp>
      <p:sp>
        <p:nvSpPr>
          <p:cNvPr id="55306" name="Line 10"/>
          <p:cNvSpPr>
            <a:spLocks noChangeShapeType="1"/>
          </p:cNvSpPr>
          <p:nvPr/>
        </p:nvSpPr>
        <p:spPr bwMode="auto">
          <a:xfrm>
            <a:off x="6605588" y="1773238"/>
            <a:ext cx="0" cy="1427162"/>
          </a:xfrm>
          <a:prstGeom prst="line">
            <a:avLst/>
          </a:prstGeom>
          <a:noFill/>
          <a:ln w="57150">
            <a:solidFill>
              <a:srgbClr val="FFCCCC"/>
            </a:solidFill>
            <a:round/>
            <a:headEnd/>
            <a:tailEnd type="triangle" w="med" len="med"/>
          </a:ln>
          <a:effectLst/>
        </p:spPr>
        <p:txBody>
          <a:bodyPr/>
          <a:lstStyle/>
          <a:p>
            <a:endParaRPr lang="en-US"/>
          </a:p>
        </p:txBody>
      </p:sp>
      <p:sp>
        <p:nvSpPr>
          <p:cNvPr id="55307" name="Line 11"/>
          <p:cNvSpPr>
            <a:spLocks noChangeShapeType="1"/>
          </p:cNvSpPr>
          <p:nvPr/>
        </p:nvSpPr>
        <p:spPr bwMode="auto">
          <a:xfrm flipV="1">
            <a:off x="6629400" y="685800"/>
            <a:ext cx="609600" cy="1066800"/>
          </a:xfrm>
          <a:prstGeom prst="line">
            <a:avLst/>
          </a:prstGeom>
          <a:noFill/>
          <a:ln w="57150">
            <a:solidFill>
              <a:srgbClr val="FF0000"/>
            </a:solidFill>
            <a:round/>
            <a:headEnd/>
            <a:tailEnd type="triangle" w="med" len="med"/>
          </a:ln>
          <a:effectLst/>
        </p:spPr>
        <p:txBody>
          <a:bodyPr/>
          <a:lstStyle/>
          <a:p>
            <a:endParaRPr lang="en-US"/>
          </a:p>
        </p:txBody>
      </p:sp>
      <p:sp>
        <p:nvSpPr>
          <p:cNvPr id="55308" name="Line 12"/>
          <p:cNvSpPr>
            <a:spLocks noChangeShapeType="1"/>
          </p:cNvSpPr>
          <p:nvPr/>
        </p:nvSpPr>
        <p:spPr bwMode="auto">
          <a:xfrm flipH="1" flipV="1">
            <a:off x="6096000" y="1485900"/>
            <a:ext cx="533400" cy="266700"/>
          </a:xfrm>
          <a:prstGeom prst="line">
            <a:avLst/>
          </a:prstGeom>
          <a:noFill/>
          <a:ln w="57150">
            <a:solidFill>
              <a:srgbClr val="FF0000"/>
            </a:solidFill>
            <a:round/>
            <a:headEnd/>
            <a:tailEnd type="triangle" w="med" len="med"/>
          </a:ln>
          <a:effectLst/>
        </p:spPr>
        <p:txBody>
          <a:bodyPr/>
          <a:lstStyle/>
          <a:p>
            <a:endParaRPr lang="en-US"/>
          </a:p>
        </p:txBody>
      </p:sp>
      <p:sp>
        <p:nvSpPr>
          <p:cNvPr id="55310" name="Line 14"/>
          <p:cNvSpPr>
            <a:spLocks noChangeShapeType="1"/>
          </p:cNvSpPr>
          <p:nvPr/>
        </p:nvSpPr>
        <p:spPr bwMode="auto">
          <a:xfrm>
            <a:off x="6629400" y="1752600"/>
            <a:ext cx="685800" cy="381000"/>
          </a:xfrm>
          <a:prstGeom prst="line">
            <a:avLst/>
          </a:prstGeom>
          <a:noFill/>
          <a:ln w="57150">
            <a:solidFill>
              <a:srgbClr val="FF0000"/>
            </a:solidFill>
            <a:round/>
            <a:headEnd/>
            <a:tailEnd type="triangle" w="med" len="med"/>
          </a:ln>
          <a:effectLst/>
        </p:spPr>
        <p:txBody>
          <a:bodyPr/>
          <a:lstStyle/>
          <a:p>
            <a:endParaRPr lang="en-US"/>
          </a:p>
        </p:txBody>
      </p:sp>
      <p:sp>
        <p:nvSpPr>
          <p:cNvPr id="55311" name="Line 15"/>
          <p:cNvSpPr>
            <a:spLocks noChangeShapeType="1"/>
          </p:cNvSpPr>
          <p:nvPr/>
        </p:nvSpPr>
        <p:spPr bwMode="auto">
          <a:xfrm flipH="1">
            <a:off x="5867400" y="1752600"/>
            <a:ext cx="762000" cy="1219200"/>
          </a:xfrm>
          <a:prstGeom prst="line">
            <a:avLst/>
          </a:prstGeom>
          <a:noFill/>
          <a:ln w="57150">
            <a:solidFill>
              <a:srgbClr val="FF0000"/>
            </a:solidFill>
            <a:round/>
            <a:headEnd/>
            <a:tailEnd type="triangle" w="med" len="med"/>
          </a:ln>
          <a:effectLst/>
        </p:spPr>
        <p:txBody>
          <a:bodyPr/>
          <a:lstStyle/>
          <a:p>
            <a:endParaRPr lang="en-US"/>
          </a:p>
        </p:txBody>
      </p:sp>
      <p:sp>
        <p:nvSpPr>
          <p:cNvPr id="55314" name="Text Box 18"/>
          <p:cNvSpPr txBox="1">
            <a:spLocks noChangeArrowheads="1"/>
          </p:cNvSpPr>
          <p:nvPr/>
        </p:nvSpPr>
        <p:spPr bwMode="auto">
          <a:xfrm>
            <a:off x="8061325" y="1938338"/>
            <a:ext cx="300038"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Symbol" pitchFamily="18" charset="2"/>
              </a:rPr>
              <a:t>a</a:t>
            </a:r>
          </a:p>
        </p:txBody>
      </p:sp>
      <p:pic>
        <p:nvPicPr>
          <p:cNvPr id="55312" name="Picture 16" descr="SE05_19"/>
          <p:cNvPicPr>
            <a:picLocks noChangeAspect="1" noChangeArrowheads="1"/>
          </p:cNvPicPr>
          <p:nvPr/>
        </p:nvPicPr>
        <p:blipFill>
          <a:blip r:embed="rId2" cstate="print">
            <a:lum bright="-18000" contrast="30000"/>
          </a:blip>
          <a:srcRect l="19028" t="13672" r="18715" b="12552"/>
          <a:stretch>
            <a:fillRect/>
          </a:stretch>
        </p:blipFill>
        <p:spPr bwMode="auto">
          <a:xfrm>
            <a:off x="4721225" y="85725"/>
            <a:ext cx="4333875" cy="3852863"/>
          </a:xfrm>
          <a:prstGeom prst="rect">
            <a:avLst/>
          </a:prstGeom>
          <a:noFill/>
          <a:ln w="9525">
            <a:solidFill>
              <a:schemeClr val="tx1"/>
            </a:solidFill>
            <a:miter lim="800000"/>
            <a:headEnd/>
            <a:tailEnd/>
          </a:ln>
        </p:spPr>
      </p:pic>
      <p:sp>
        <p:nvSpPr>
          <p:cNvPr id="55313" name="Text Box 17"/>
          <p:cNvSpPr txBox="1">
            <a:spLocks noChangeArrowheads="1"/>
          </p:cNvSpPr>
          <p:nvPr/>
        </p:nvSpPr>
        <p:spPr bwMode="auto">
          <a:xfrm>
            <a:off x="5729288" y="2343150"/>
            <a:ext cx="300037" cy="366713"/>
          </a:xfrm>
          <a:prstGeom prst="rect">
            <a:avLst/>
          </a:prstGeom>
          <a:solidFill>
            <a:srgbClr val="FFFF99"/>
          </a:solidFill>
          <a:ln w="9525">
            <a:noFill/>
            <a:miter lim="800000"/>
            <a:headEnd/>
            <a:tailEnd/>
          </a:ln>
          <a:effectLst/>
        </p:spPr>
        <p:txBody>
          <a:bodyPr>
            <a:spAutoFit/>
          </a:bodyPr>
          <a:lstStyle/>
          <a:p>
            <a:pPr>
              <a:spcBef>
                <a:spcPct val="50000"/>
              </a:spcBef>
            </a:pPr>
            <a:r>
              <a:rPr lang="en-US" sz="1800">
                <a:latin typeface="Symbol" pitchFamily="18" charset="2"/>
              </a:rPr>
              <a:t>a</a:t>
            </a:r>
          </a:p>
        </p:txBody>
      </p:sp>
      <p:sp>
        <p:nvSpPr>
          <p:cNvPr id="55315" name="Text Box 19"/>
          <p:cNvSpPr txBox="1">
            <a:spLocks noChangeArrowheads="1"/>
          </p:cNvSpPr>
          <p:nvPr/>
        </p:nvSpPr>
        <p:spPr bwMode="auto">
          <a:xfrm>
            <a:off x="7691438" y="3084513"/>
            <a:ext cx="300037" cy="366712"/>
          </a:xfrm>
          <a:prstGeom prst="rect">
            <a:avLst/>
          </a:prstGeom>
          <a:solidFill>
            <a:srgbClr val="FFFF99"/>
          </a:solidFill>
          <a:ln w="9525">
            <a:noFill/>
            <a:miter lim="800000"/>
            <a:headEnd/>
            <a:tailEnd/>
          </a:ln>
          <a:effectLst/>
        </p:spPr>
        <p:txBody>
          <a:bodyPr>
            <a:spAutoFit/>
          </a:bodyPr>
          <a:lstStyle/>
          <a:p>
            <a:pPr algn="ctr">
              <a:spcBef>
                <a:spcPct val="50000"/>
              </a:spcBef>
            </a:pPr>
            <a:r>
              <a:rPr lang="en-US" sz="1800">
                <a:latin typeface="Symbol" pitchFamily="18" charset="2"/>
              </a:rPr>
              <a:t>a</a:t>
            </a:r>
          </a:p>
        </p:txBody>
      </p:sp>
      <p:sp>
        <p:nvSpPr>
          <p:cNvPr id="55316" name="Text Box 20"/>
          <p:cNvSpPr txBox="1">
            <a:spLocks noChangeArrowheads="1"/>
          </p:cNvSpPr>
          <p:nvPr/>
        </p:nvSpPr>
        <p:spPr bwMode="auto">
          <a:xfrm>
            <a:off x="6226175" y="2587625"/>
            <a:ext cx="300038" cy="366713"/>
          </a:xfrm>
          <a:prstGeom prst="rect">
            <a:avLst/>
          </a:prstGeom>
          <a:solidFill>
            <a:srgbClr val="FFFF99"/>
          </a:solidFill>
          <a:ln w="9525">
            <a:noFill/>
            <a:miter lim="800000"/>
            <a:headEnd/>
            <a:tailEnd/>
          </a:ln>
          <a:effectLst/>
        </p:spPr>
        <p:txBody>
          <a:bodyPr>
            <a:spAutoFit/>
          </a:bodyPr>
          <a:lstStyle/>
          <a:p>
            <a:pPr>
              <a:spcBef>
                <a:spcPct val="50000"/>
              </a:spcBef>
            </a:pPr>
            <a:r>
              <a:rPr lang="en-US" sz="1800">
                <a:latin typeface="Symbol" pitchFamily="18" charset="2"/>
              </a:rPr>
              <a:t>a</a:t>
            </a:r>
          </a:p>
        </p:txBody>
      </p:sp>
      <p:sp>
        <p:nvSpPr>
          <p:cNvPr id="55319" name="Text Box 23"/>
          <p:cNvSpPr txBox="1">
            <a:spLocks noChangeArrowheads="1"/>
          </p:cNvSpPr>
          <p:nvPr/>
        </p:nvSpPr>
        <p:spPr bwMode="auto">
          <a:xfrm>
            <a:off x="8066088" y="1925638"/>
            <a:ext cx="300037"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Symbol" pitchFamily="18" charset="2"/>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 calcmode="lin" valueType="num">
                                      <p:cBhvr additive="base">
                                        <p:cTn id="7" dur="500" fill="hold"/>
                                        <p:tgtEl>
                                          <p:spTgt spid="55304"/>
                                        </p:tgtEl>
                                        <p:attrNameLst>
                                          <p:attrName>ppt_x</p:attrName>
                                        </p:attrNameLst>
                                      </p:cBhvr>
                                      <p:tavLst>
                                        <p:tav tm="0">
                                          <p:val>
                                            <p:strVal val="#ppt_x"/>
                                          </p:val>
                                        </p:tav>
                                        <p:tav tm="100000">
                                          <p:val>
                                            <p:strVal val="#ppt_x"/>
                                          </p:val>
                                        </p:tav>
                                      </p:tavLst>
                                    </p:anim>
                                    <p:anim calcmode="lin" valueType="num">
                                      <p:cBhvr additive="base">
                                        <p:cTn id="8" dur="500" fill="hold"/>
                                        <p:tgtEl>
                                          <p:spTgt spid="5530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5309"/>
                                        </p:tgtEl>
                                        <p:attrNameLst>
                                          <p:attrName>style.visibility</p:attrName>
                                        </p:attrNameLst>
                                      </p:cBhvr>
                                      <p:to>
                                        <p:strVal val="visible"/>
                                      </p:to>
                                    </p:set>
                                    <p:anim calcmode="lin" valueType="num">
                                      <p:cBhvr additive="base">
                                        <p:cTn id="13" dur="500" fill="hold"/>
                                        <p:tgtEl>
                                          <p:spTgt spid="55309"/>
                                        </p:tgtEl>
                                        <p:attrNameLst>
                                          <p:attrName>ppt_x</p:attrName>
                                        </p:attrNameLst>
                                      </p:cBhvr>
                                      <p:tavLst>
                                        <p:tav tm="0">
                                          <p:val>
                                            <p:strVal val="#ppt_x"/>
                                          </p:val>
                                        </p:tav>
                                        <p:tav tm="100000">
                                          <p:val>
                                            <p:strVal val="#ppt_x"/>
                                          </p:val>
                                        </p:tav>
                                      </p:tavLst>
                                    </p:anim>
                                    <p:anim calcmode="lin" valueType="num">
                                      <p:cBhvr additive="base">
                                        <p:cTn id="14" dur="500" fill="hold"/>
                                        <p:tgtEl>
                                          <p:spTgt spid="5530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5306"/>
                                        </p:tgtEl>
                                        <p:attrNameLst>
                                          <p:attrName>style.visibility</p:attrName>
                                        </p:attrNameLst>
                                      </p:cBhvr>
                                      <p:to>
                                        <p:strVal val="visible"/>
                                      </p:to>
                                    </p:set>
                                    <p:anim calcmode="lin" valueType="num">
                                      <p:cBhvr additive="base">
                                        <p:cTn id="19" dur="500" fill="hold"/>
                                        <p:tgtEl>
                                          <p:spTgt spid="55306"/>
                                        </p:tgtEl>
                                        <p:attrNameLst>
                                          <p:attrName>ppt_x</p:attrName>
                                        </p:attrNameLst>
                                      </p:cBhvr>
                                      <p:tavLst>
                                        <p:tav tm="0">
                                          <p:val>
                                            <p:strVal val="#ppt_x"/>
                                          </p:val>
                                        </p:tav>
                                        <p:tav tm="100000">
                                          <p:val>
                                            <p:strVal val="#ppt_x"/>
                                          </p:val>
                                        </p:tav>
                                      </p:tavLst>
                                    </p:anim>
                                    <p:anim calcmode="lin" valueType="num">
                                      <p:cBhvr additive="base">
                                        <p:cTn id="20" dur="500" fill="hold"/>
                                        <p:tgtEl>
                                          <p:spTgt spid="5530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5307"/>
                                        </p:tgtEl>
                                        <p:attrNameLst>
                                          <p:attrName>style.visibility</p:attrName>
                                        </p:attrNameLst>
                                      </p:cBhvr>
                                      <p:to>
                                        <p:strVal val="visible"/>
                                      </p:to>
                                    </p:set>
                                    <p:anim calcmode="lin" valueType="num">
                                      <p:cBhvr additive="base">
                                        <p:cTn id="25" dur="500" fill="hold"/>
                                        <p:tgtEl>
                                          <p:spTgt spid="55307"/>
                                        </p:tgtEl>
                                        <p:attrNameLst>
                                          <p:attrName>ppt_x</p:attrName>
                                        </p:attrNameLst>
                                      </p:cBhvr>
                                      <p:tavLst>
                                        <p:tav tm="0">
                                          <p:val>
                                            <p:strVal val="#ppt_x"/>
                                          </p:val>
                                        </p:tav>
                                        <p:tav tm="100000">
                                          <p:val>
                                            <p:strVal val="#ppt_x"/>
                                          </p:val>
                                        </p:tav>
                                      </p:tavLst>
                                    </p:anim>
                                    <p:anim calcmode="lin" valueType="num">
                                      <p:cBhvr additive="base">
                                        <p:cTn id="26" dur="500" fill="hold"/>
                                        <p:tgtEl>
                                          <p:spTgt spid="5530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5308"/>
                                        </p:tgtEl>
                                        <p:attrNameLst>
                                          <p:attrName>style.visibility</p:attrName>
                                        </p:attrNameLst>
                                      </p:cBhvr>
                                      <p:to>
                                        <p:strVal val="visible"/>
                                      </p:to>
                                    </p:set>
                                    <p:anim calcmode="lin" valueType="num">
                                      <p:cBhvr additive="base">
                                        <p:cTn id="31" dur="500" fill="hold"/>
                                        <p:tgtEl>
                                          <p:spTgt spid="55308"/>
                                        </p:tgtEl>
                                        <p:attrNameLst>
                                          <p:attrName>ppt_x</p:attrName>
                                        </p:attrNameLst>
                                      </p:cBhvr>
                                      <p:tavLst>
                                        <p:tav tm="0">
                                          <p:val>
                                            <p:strVal val="#ppt_x"/>
                                          </p:val>
                                        </p:tav>
                                        <p:tav tm="100000">
                                          <p:val>
                                            <p:strVal val="#ppt_x"/>
                                          </p:val>
                                        </p:tav>
                                      </p:tavLst>
                                    </p:anim>
                                    <p:anim calcmode="lin" valueType="num">
                                      <p:cBhvr additive="base">
                                        <p:cTn id="32" dur="500" fill="hold"/>
                                        <p:tgtEl>
                                          <p:spTgt spid="55308"/>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5310"/>
                                        </p:tgtEl>
                                        <p:attrNameLst>
                                          <p:attrName>style.visibility</p:attrName>
                                        </p:attrNameLst>
                                      </p:cBhvr>
                                      <p:to>
                                        <p:strVal val="visible"/>
                                      </p:to>
                                    </p:set>
                                    <p:anim calcmode="lin" valueType="num">
                                      <p:cBhvr additive="base">
                                        <p:cTn id="37" dur="500" fill="hold"/>
                                        <p:tgtEl>
                                          <p:spTgt spid="55310"/>
                                        </p:tgtEl>
                                        <p:attrNameLst>
                                          <p:attrName>ppt_x</p:attrName>
                                        </p:attrNameLst>
                                      </p:cBhvr>
                                      <p:tavLst>
                                        <p:tav tm="0">
                                          <p:val>
                                            <p:strVal val="#ppt_x"/>
                                          </p:val>
                                        </p:tav>
                                        <p:tav tm="100000">
                                          <p:val>
                                            <p:strVal val="#ppt_x"/>
                                          </p:val>
                                        </p:tav>
                                      </p:tavLst>
                                    </p:anim>
                                    <p:anim calcmode="lin" valueType="num">
                                      <p:cBhvr additive="base">
                                        <p:cTn id="38" dur="500" fill="hold"/>
                                        <p:tgtEl>
                                          <p:spTgt spid="55310"/>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5311"/>
                                        </p:tgtEl>
                                        <p:attrNameLst>
                                          <p:attrName>style.visibility</p:attrName>
                                        </p:attrNameLst>
                                      </p:cBhvr>
                                      <p:to>
                                        <p:strVal val="visible"/>
                                      </p:to>
                                    </p:set>
                                    <p:anim calcmode="lin" valueType="num">
                                      <p:cBhvr additive="base">
                                        <p:cTn id="43" dur="500" fill="hold"/>
                                        <p:tgtEl>
                                          <p:spTgt spid="55311"/>
                                        </p:tgtEl>
                                        <p:attrNameLst>
                                          <p:attrName>ppt_x</p:attrName>
                                        </p:attrNameLst>
                                      </p:cBhvr>
                                      <p:tavLst>
                                        <p:tav tm="0">
                                          <p:val>
                                            <p:strVal val="#ppt_x"/>
                                          </p:val>
                                        </p:tav>
                                        <p:tav tm="100000">
                                          <p:val>
                                            <p:strVal val="#ppt_x"/>
                                          </p:val>
                                        </p:tav>
                                      </p:tavLst>
                                    </p:anim>
                                    <p:anim calcmode="lin" valueType="num">
                                      <p:cBhvr additive="base">
                                        <p:cTn id="44" dur="500" fill="hold"/>
                                        <p:tgtEl>
                                          <p:spTgt spid="553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9" grpId="0" animBg="1"/>
      <p:bldP spid="55304" grpId="0" animBg="1"/>
      <p:bldP spid="55306" grpId="0" animBg="1"/>
      <p:bldP spid="55307" grpId="0" animBg="1"/>
      <p:bldP spid="55308" grpId="0" animBg="1"/>
      <p:bldP spid="55310" grpId="0" animBg="1"/>
      <p:bldP spid="553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50800" y="65088"/>
            <a:ext cx="3937000" cy="833437"/>
          </a:xfrm>
          <a:prstGeom prst="rect">
            <a:avLst/>
          </a:prstGeom>
          <a:solidFill>
            <a:srgbClr val="FF9999"/>
          </a:solidFill>
          <a:ln w="9525">
            <a:solidFill>
              <a:schemeClr val="tx1"/>
            </a:solidFill>
            <a:miter lim="800000"/>
            <a:headEnd/>
            <a:tailEnd/>
          </a:ln>
          <a:effectLst/>
        </p:spPr>
        <p:txBody>
          <a:bodyPr>
            <a:spAutoFit/>
          </a:bodyPr>
          <a:lstStyle/>
          <a:p>
            <a:pPr eaLnBrk="0" hangingPunct="0">
              <a:spcBef>
                <a:spcPct val="50000"/>
              </a:spcBef>
            </a:pPr>
            <a:r>
              <a:rPr lang="en-US" sz="2800"/>
              <a:t>Black board example 5.6 </a:t>
            </a:r>
            <a:r>
              <a:rPr lang="en-US" sz="2000"/>
              <a:t>(on HW)</a:t>
            </a:r>
            <a:endParaRPr lang="en-US" sz="2800"/>
          </a:p>
        </p:txBody>
      </p:sp>
      <p:sp>
        <p:nvSpPr>
          <p:cNvPr id="57349" name="Text Box 5"/>
          <p:cNvSpPr txBox="1">
            <a:spLocks noChangeArrowheads="1"/>
          </p:cNvSpPr>
          <p:nvPr/>
        </p:nvSpPr>
        <p:spPr bwMode="auto">
          <a:xfrm>
            <a:off x="236538" y="4125913"/>
            <a:ext cx="8501062" cy="2282825"/>
          </a:xfrm>
          <a:prstGeom prst="rect">
            <a:avLst/>
          </a:prstGeom>
          <a:noFill/>
          <a:ln w="9525">
            <a:noFill/>
            <a:miter lim="800000"/>
            <a:headEnd/>
            <a:tailEnd/>
          </a:ln>
          <a:effectLst/>
        </p:spPr>
        <p:txBody>
          <a:bodyPr>
            <a:spAutoFit/>
          </a:bodyPr>
          <a:lstStyle/>
          <a:p>
            <a:pPr marL="457200" indent="-457200">
              <a:spcBef>
                <a:spcPct val="50000"/>
              </a:spcBef>
            </a:pPr>
            <a:r>
              <a:rPr lang="en-US"/>
              <a:t>A car is traveling at 50.0 mi/h on a horizontal highway.</a:t>
            </a:r>
          </a:p>
          <a:p>
            <a:pPr marL="457200" indent="-457200">
              <a:spcBef>
                <a:spcPct val="50000"/>
              </a:spcBef>
              <a:buFontTx/>
              <a:buAutoNum type="alphaLcParenBoth"/>
            </a:pPr>
            <a:r>
              <a:rPr lang="en-US"/>
              <a:t>If the coefficient of kinetic friction and static friction between road and tires on an icy day are 0.080 and 0.1, respectively, what is the minimum distance in which the car can stop?</a:t>
            </a:r>
          </a:p>
          <a:p>
            <a:pPr marL="457200" indent="-457200">
              <a:spcBef>
                <a:spcPct val="50000"/>
              </a:spcBef>
              <a:buFontTx/>
              <a:buAutoNum type="alphaLcParenBoth"/>
            </a:pPr>
            <a:r>
              <a:rPr lang="en-US"/>
              <a:t>What are the advantages of antilock brakes?</a:t>
            </a:r>
          </a:p>
        </p:txBody>
      </p:sp>
      <p:sp>
        <p:nvSpPr>
          <p:cNvPr id="57351" name="Line 7"/>
          <p:cNvSpPr>
            <a:spLocks noChangeShapeType="1"/>
          </p:cNvSpPr>
          <p:nvPr/>
        </p:nvSpPr>
        <p:spPr bwMode="auto">
          <a:xfrm>
            <a:off x="4191000" y="2133600"/>
            <a:ext cx="4648200" cy="0"/>
          </a:xfrm>
          <a:prstGeom prst="line">
            <a:avLst/>
          </a:prstGeom>
          <a:noFill/>
          <a:ln w="76200">
            <a:solidFill>
              <a:schemeClr val="tx1"/>
            </a:solidFill>
            <a:round/>
            <a:headEnd/>
            <a:tailEnd/>
          </a:ln>
          <a:effectLst/>
        </p:spPr>
        <p:txBody>
          <a:bodyPr/>
          <a:lstStyle/>
          <a:p>
            <a:endParaRPr lang="en-US"/>
          </a:p>
        </p:txBody>
      </p:sp>
      <p:sp>
        <p:nvSpPr>
          <p:cNvPr id="57352" name="Rectangle 8"/>
          <p:cNvSpPr>
            <a:spLocks noChangeArrowheads="1"/>
          </p:cNvSpPr>
          <p:nvPr/>
        </p:nvSpPr>
        <p:spPr bwMode="auto">
          <a:xfrm>
            <a:off x="5562600" y="1295400"/>
            <a:ext cx="2209800" cy="762000"/>
          </a:xfrm>
          <a:prstGeom prst="rect">
            <a:avLst/>
          </a:prstGeom>
          <a:gradFill rotWithShape="0">
            <a:gsLst>
              <a:gs pos="0">
                <a:schemeClr val="hlink"/>
              </a:gs>
              <a:gs pos="50000">
                <a:schemeClr val="bg2"/>
              </a:gs>
              <a:gs pos="100000">
                <a:schemeClr val="hlink"/>
              </a:gs>
            </a:gsLst>
            <a:lin ang="0" scaled="1"/>
          </a:gradFill>
          <a:ln w="9525">
            <a:solidFill>
              <a:schemeClr val="tx1"/>
            </a:solidFill>
            <a:miter lim="800000"/>
            <a:headEnd/>
            <a:tailEnd/>
          </a:ln>
          <a:effectLst/>
        </p:spPr>
        <p:txBody>
          <a:bodyPr wrap="none" anchor="ctr"/>
          <a:lstStyle/>
          <a:p>
            <a:endParaRPr lang="en-US"/>
          </a:p>
        </p:txBody>
      </p:sp>
      <p:sp>
        <p:nvSpPr>
          <p:cNvPr id="57353" name="Line 9"/>
          <p:cNvSpPr>
            <a:spLocks noChangeShapeType="1"/>
          </p:cNvSpPr>
          <p:nvPr/>
        </p:nvSpPr>
        <p:spPr bwMode="auto">
          <a:xfrm>
            <a:off x="6705600" y="1752600"/>
            <a:ext cx="0" cy="1676400"/>
          </a:xfrm>
          <a:prstGeom prst="line">
            <a:avLst/>
          </a:prstGeom>
          <a:noFill/>
          <a:ln w="57150">
            <a:solidFill>
              <a:srgbClr val="FF0000"/>
            </a:solidFill>
            <a:round/>
            <a:headEnd/>
            <a:tailEnd type="triangle" w="med" len="med"/>
          </a:ln>
          <a:effectLst/>
        </p:spPr>
        <p:txBody>
          <a:bodyPr/>
          <a:lstStyle/>
          <a:p>
            <a:endParaRPr lang="en-US"/>
          </a:p>
        </p:txBody>
      </p:sp>
      <p:sp>
        <p:nvSpPr>
          <p:cNvPr id="57354" name="Line 10"/>
          <p:cNvSpPr>
            <a:spLocks noChangeShapeType="1"/>
          </p:cNvSpPr>
          <p:nvPr/>
        </p:nvSpPr>
        <p:spPr bwMode="auto">
          <a:xfrm flipV="1">
            <a:off x="6705600" y="304800"/>
            <a:ext cx="0" cy="1447800"/>
          </a:xfrm>
          <a:prstGeom prst="line">
            <a:avLst/>
          </a:prstGeom>
          <a:noFill/>
          <a:ln w="57150">
            <a:solidFill>
              <a:srgbClr val="FF0000"/>
            </a:solidFill>
            <a:round/>
            <a:headEnd/>
            <a:tailEnd type="triangle" w="med" len="med"/>
          </a:ln>
          <a:effectLst/>
        </p:spPr>
        <p:txBody>
          <a:bodyPr/>
          <a:lstStyle/>
          <a:p>
            <a:endParaRPr lang="en-US"/>
          </a:p>
        </p:txBody>
      </p:sp>
      <p:sp>
        <p:nvSpPr>
          <p:cNvPr id="57355" name="Line 11"/>
          <p:cNvSpPr>
            <a:spLocks noChangeShapeType="1"/>
          </p:cNvSpPr>
          <p:nvPr/>
        </p:nvSpPr>
        <p:spPr bwMode="auto">
          <a:xfrm flipH="1">
            <a:off x="4648200" y="1752600"/>
            <a:ext cx="2057400" cy="0"/>
          </a:xfrm>
          <a:prstGeom prst="line">
            <a:avLst/>
          </a:prstGeom>
          <a:noFill/>
          <a:ln w="57150">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51"/>
                                        </p:tgtEl>
                                        <p:attrNameLst>
                                          <p:attrName>style.visibility</p:attrName>
                                        </p:attrNameLst>
                                      </p:cBhvr>
                                      <p:to>
                                        <p:strVal val="visible"/>
                                      </p:to>
                                    </p:set>
                                    <p:anim calcmode="lin" valueType="num">
                                      <p:cBhvr additive="base">
                                        <p:cTn id="7" dur="500" fill="hold"/>
                                        <p:tgtEl>
                                          <p:spTgt spid="57351"/>
                                        </p:tgtEl>
                                        <p:attrNameLst>
                                          <p:attrName>ppt_x</p:attrName>
                                        </p:attrNameLst>
                                      </p:cBhvr>
                                      <p:tavLst>
                                        <p:tav tm="0">
                                          <p:val>
                                            <p:strVal val="1+#ppt_w/2"/>
                                          </p:val>
                                        </p:tav>
                                        <p:tav tm="100000">
                                          <p:val>
                                            <p:strVal val="#ppt_x"/>
                                          </p:val>
                                        </p:tav>
                                      </p:tavLst>
                                    </p:anim>
                                    <p:anim calcmode="lin" valueType="num">
                                      <p:cBhvr additive="base">
                                        <p:cTn id="8" dur="500" fill="hold"/>
                                        <p:tgtEl>
                                          <p:spTgt spid="573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52"/>
                                        </p:tgtEl>
                                        <p:attrNameLst>
                                          <p:attrName>style.visibility</p:attrName>
                                        </p:attrNameLst>
                                      </p:cBhvr>
                                      <p:to>
                                        <p:strVal val="visible"/>
                                      </p:to>
                                    </p:set>
                                    <p:anim calcmode="lin" valueType="num">
                                      <p:cBhvr additive="base">
                                        <p:cTn id="13" dur="500" fill="hold"/>
                                        <p:tgtEl>
                                          <p:spTgt spid="57352"/>
                                        </p:tgtEl>
                                        <p:attrNameLst>
                                          <p:attrName>ppt_x</p:attrName>
                                        </p:attrNameLst>
                                      </p:cBhvr>
                                      <p:tavLst>
                                        <p:tav tm="0">
                                          <p:val>
                                            <p:strVal val="1+#ppt_w/2"/>
                                          </p:val>
                                        </p:tav>
                                        <p:tav tm="100000">
                                          <p:val>
                                            <p:strVal val="#ppt_x"/>
                                          </p:val>
                                        </p:tav>
                                      </p:tavLst>
                                    </p:anim>
                                    <p:anim calcmode="lin" valueType="num">
                                      <p:cBhvr additive="base">
                                        <p:cTn id="14" dur="500" fill="hold"/>
                                        <p:tgtEl>
                                          <p:spTgt spid="573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53"/>
                                        </p:tgtEl>
                                        <p:attrNameLst>
                                          <p:attrName>style.visibility</p:attrName>
                                        </p:attrNameLst>
                                      </p:cBhvr>
                                      <p:to>
                                        <p:strVal val="visible"/>
                                      </p:to>
                                    </p:set>
                                    <p:anim calcmode="lin" valueType="num">
                                      <p:cBhvr additive="base">
                                        <p:cTn id="19" dur="500" fill="hold"/>
                                        <p:tgtEl>
                                          <p:spTgt spid="57353"/>
                                        </p:tgtEl>
                                        <p:attrNameLst>
                                          <p:attrName>ppt_x</p:attrName>
                                        </p:attrNameLst>
                                      </p:cBhvr>
                                      <p:tavLst>
                                        <p:tav tm="0">
                                          <p:val>
                                            <p:strVal val="1+#ppt_w/2"/>
                                          </p:val>
                                        </p:tav>
                                        <p:tav tm="100000">
                                          <p:val>
                                            <p:strVal val="#ppt_x"/>
                                          </p:val>
                                        </p:tav>
                                      </p:tavLst>
                                    </p:anim>
                                    <p:anim calcmode="lin" valueType="num">
                                      <p:cBhvr additive="base">
                                        <p:cTn id="20" dur="500" fill="hold"/>
                                        <p:tgtEl>
                                          <p:spTgt spid="5735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7354"/>
                                        </p:tgtEl>
                                        <p:attrNameLst>
                                          <p:attrName>style.visibility</p:attrName>
                                        </p:attrNameLst>
                                      </p:cBhvr>
                                      <p:to>
                                        <p:strVal val="visible"/>
                                      </p:to>
                                    </p:set>
                                    <p:anim calcmode="lin" valueType="num">
                                      <p:cBhvr additive="base">
                                        <p:cTn id="25" dur="500" fill="hold"/>
                                        <p:tgtEl>
                                          <p:spTgt spid="57354"/>
                                        </p:tgtEl>
                                        <p:attrNameLst>
                                          <p:attrName>ppt_x</p:attrName>
                                        </p:attrNameLst>
                                      </p:cBhvr>
                                      <p:tavLst>
                                        <p:tav tm="0">
                                          <p:val>
                                            <p:strVal val="1+#ppt_w/2"/>
                                          </p:val>
                                        </p:tav>
                                        <p:tav tm="100000">
                                          <p:val>
                                            <p:strVal val="#ppt_x"/>
                                          </p:val>
                                        </p:tav>
                                      </p:tavLst>
                                    </p:anim>
                                    <p:anim calcmode="lin" valueType="num">
                                      <p:cBhvr additive="base">
                                        <p:cTn id="26" dur="500" fill="hold"/>
                                        <p:tgtEl>
                                          <p:spTgt spid="573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7355"/>
                                        </p:tgtEl>
                                        <p:attrNameLst>
                                          <p:attrName>style.visibility</p:attrName>
                                        </p:attrNameLst>
                                      </p:cBhvr>
                                      <p:to>
                                        <p:strVal val="visible"/>
                                      </p:to>
                                    </p:set>
                                    <p:anim calcmode="lin" valueType="num">
                                      <p:cBhvr additive="base">
                                        <p:cTn id="31" dur="500" fill="hold"/>
                                        <p:tgtEl>
                                          <p:spTgt spid="57355"/>
                                        </p:tgtEl>
                                        <p:attrNameLst>
                                          <p:attrName>ppt_x</p:attrName>
                                        </p:attrNameLst>
                                      </p:cBhvr>
                                      <p:tavLst>
                                        <p:tav tm="0">
                                          <p:val>
                                            <p:strVal val="1+#ppt_w/2"/>
                                          </p:val>
                                        </p:tav>
                                        <p:tav tm="100000">
                                          <p:val>
                                            <p:strVal val="#ppt_x"/>
                                          </p:val>
                                        </p:tav>
                                      </p:tavLst>
                                    </p:anim>
                                    <p:anim calcmode="lin" valueType="num">
                                      <p:cBhvr additive="base">
                                        <p:cTn id="32" dur="500" fill="hold"/>
                                        <p:tgtEl>
                                          <p:spTgt spid="573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animBg="1"/>
      <p:bldP spid="57352" grpId="0" animBg="1"/>
      <p:bldP spid="57353" grpId="0" animBg="1"/>
      <p:bldP spid="57354" grpId="0" animBg="1"/>
      <p:bldP spid="5735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71" y="524733"/>
            <a:ext cx="8507186" cy="4401205"/>
          </a:xfrm>
          <a:prstGeom prst="rect">
            <a:avLst/>
          </a:prstGeom>
          <a:noFill/>
        </p:spPr>
        <p:txBody>
          <a:bodyPr wrap="square" rtlCol="0">
            <a:spAutoFit/>
          </a:bodyPr>
          <a:lstStyle/>
          <a:p>
            <a:pPr>
              <a:spcAft>
                <a:spcPts val="600"/>
              </a:spcAft>
            </a:pPr>
            <a:r>
              <a:rPr lang="en-US" dirty="0" smtClean="0"/>
              <a:t>i-clicker:</a:t>
            </a:r>
          </a:p>
          <a:p>
            <a:pPr>
              <a:spcAft>
                <a:spcPts val="600"/>
              </a:spcAft>
            </a:pPr>
            <a:endParaRPr lang="en-US" dirty="0" smtClean="0"/>
          </a:p>
          <a:p>
            <a:pPr>
              <a:spcAft>
                <a:spcPts val="600"/>
              </a:spcAft>
            </a:pPr>
            <a:r>
              <a:rPr lang="en-US" dirty="0" smtClean="0"/>
              <a:t>If an object is in force equilibrium (</a:t>
            </a:r>
            <a:r>
              <a:rPr lang="en-US" dirty="0" err="1" smtClean="0"/>
              <a:t>F</a:t>
            </a:r>
            <a:r>
              <a:rPr lang="en-US" baseline="-25000" dirty="0" err="1" smtClean="0"/>
              <a:t>net</a:t>
            </a:r>
            <a:r>
              <a:rPr lang="en-US" dirty="0" smtClean="0"/>
              <a:t> = 0), which of the following statements follow necessarily (are always true when </a:t>
            </a:r>
            <a:r>
              <a:rPr lang="en-US" dirty="0" err="1"/>
              <a:t>F</a:t>
            </a:r>
            <a:r>
              <a:rPr lang="en-US" baseline="-25000" dirty="0" err="1"/>
              <a:t>net</a:t>
            </a:r>
            <a:r>
              <a:rPr lang="en-US" dirty="0"/>
              <a:t> = 0</a:t>
            </a:r>
            <a:r>
              <a:rPr lang="en-US" dirty="0" smtClean="0"/>
              <a:t>)?</a:t>
            </a:r>
          </a:p>
          <a:p>
            <a:pPr>
              <a:spcAft>
                <a:spcPts val="600"/>
              </a:spcAft>
            </a:pPr>
            <a:endParaRPr lang="en-US" dirty="0"/>
          </a:p>
          <a:p>
            <a:pPr marL="457200" indent="-457200">
              <a:spcAft>
                <a:spcPts val="600"/>
              </a:spcAft>
              <a:buAutoNum type="alphaUcParenR"/>
            </a:pPr>
            <a:r>
              <a:rPr lang="en-US" dirty="0" smtClean="0"/>
              <a:t>The velocity of the object is constant.</a:t>
            </a:r>
          </a:p>
          <a:p>
            <a:pPr marL="457200" indent="-457200">
              <a:spcAft>
                <a:spcPts val="600"/>
              </a:spcAft>
              <a:buAutoNum type="alphaUcParenR"/>
            </a:pPr>
            <a:r>
              <a:rPr lang="en-US" dirty="0" smtClean="0"/>
              <a:t>The acceleration of the object is not zero.</a:t>
            </a:r>
          </a:p>
          <a:p>
            <a:pPr marL="457200" indent="-457200">
              <a:spcAft>
                <a:spcPts val="600"/>
              </a:spcAft>
              <a:buAutoNum type="alphaUcParenR"/>
            </a:pPr>
            <a:r>
              <a:rPr lang="en-US" dirty="0" smtClean="0"/>
              <a:t>The object is not moving.</a:t>
            </a:r>
          </a:p>
          <a:p>
            <a:pPr marL="457200" indent="-457200">
              <a:spcAft>
                <a:spcPts val="600"/>
              </a:spcAft>
              <a:buAutoNum type="alphaUcParenR"/>
            </a:pPr>
            <a:r>
              <a:rPr lang="en-US" dirty="0" smtClean="0"/>
              <a:t>Only one force is acting on the object.</a:t>
            </a:r>
          </a:p>
          <a:p>
            <a:pPr marL="457200" indent="-457200">
              <a:spcAft>
                <a:spcPts val="600"/>
              </a:spcAft>
              <a:buAutoNum type="alphaUcParenR"/>
            </a:pPr>
            <a:r>
              <a:rPr lang="en-US" dirty="0"/>
              <a:t>A</a:t>
            </a:r>
            <a:r>
              <a:rPr lang="en-US" dirty="0" smtClean="0"/>
              <a:t>) and D)</a:t>
            </a:r>
            <a:endParaRPr lang="en-US" dirty="0"/>
          </a:p>
        </p:txBody>
      </p:sp>
    </p:spTree>
    <p:extLst>
      <p:ext uri="{BB962C8B-B14F-4D97-AF65-F5344CB8AC3E}">
        <p14:creationId xmlns:p14="http://schemas.microsoft.com/office/powerpoint/2010/main" val="156726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3" descr="SE05_01A"/>
          <p:cNvPicPr>
            <a:picLocks noChangeAspect="1" noChangeArrowheads="1"/>
          </p:cNvPicPr>
          <p:nvPr/>
        </p:nvPicPr>
        <p:blipFill>
          <a:blip r:embed="rId2" cstate="print">
            <a:lum bright="-30000" contrast="36000"/>
          </a:blip>
          <a:srcRect t="27344" b="30885"/>
          <a:stretch>
            <a:fillRect/>
          </a:stretch>
        </p:blipFill>
        <p:spPr bwMode="auto">
          <a:xfrm>
            <a:off x="401638" y="3957638"/>
            <a:ext cx="8126412" cy="2546350"/>
          </a:xfrm>
          <a:prstGeom prst="rect">
            <a:avLst/>
          </a:prstGeom>
          <a:noFill/>
          <a:ln w="9525">
            <a:solidFill>
              <a:schemeClr val="tx1"/>
            </a:solidFill>
            <a:miter lim="800000"/>
            <a:headEnd/>
            <a:tailEnd/>
          </a:ln>
        </p:spPr>
      </p:pic>
      <p:pic>
        <p:nvPicPr>
          <p:cNvPr id="35844" name="Picture 4" descr="SE05_01C"/>
          <p:cNvPicPr>
            <a:picLocks noChangeAspect="1" noChangeArrowheads="1"/>
          </p:cNvPicPr>
          <p:nvPr/>
        </p:nvPicPr>
        <p:blipFill>
          <a:blip r:embed="rId3" cstate="print">
            <a:lum bright="-30000" contrast="36000"/>
          </a:blip>
          <a:srcRect l="1993" t="27579" r="63879" b="19870"/>
          <a:stretch>
            <a:fillRect/>
          </a:stretch>
        </p:blipFill>
        <p:spPr bwMode="auto">
          <a:xfrm>
            <a:off x="6103938" y="406400"/>
            <a:ext cx="2773362" cy="3203575"/>
          </a:xfrm>
          <a:prstGeom prst="rect">
            <a:avLst/>
          </a:prstGeom>
          <a:noFill/>
          <a:ln w="9525">
            <a:solidFill>
              <a:schemeClr val="tx1"/>
            </a:solidFill>
            <a:miter lim="800000"/>
            <a:headEnd/>
            <a:tailEnd/>
          </a:ln>
        </p:spPr>
      </p:pic>
      <p:sp>
        <p:nvSpPr>
          <p:cNvPr id="35845" name="Text Box 5"/>
          <p:cNvSpPr txBox="1">
            <a:spLocks noChangeArrowheads="1"/>
          </p:cNvSpPr>
          <p:nvPr/>
        </p:nvSpPr>
        <p:spPr bwMode="auto">
          <a:xfrm>
            <a:off x="496888" y="363538"/>
            <a:ext cx="4895850" cy="1563687"/>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sz="3600" u="sng"/>
              <a:t>Contact forces</a:t>
            </a:r>
          </a:p>
          <a:p>
            <a:pPr>
              <a:spcBef>
                <a:spcPct val="50000"/>
              </a:spcBef>
            </a:pPr>
            <a:r>
              <a:rPr lang="en-US"/>
              <a:t>-  Involve physical contact between objects.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descr="SE05_01C"/>
          <p:cNvPicPr>
            <a:picLocks noChangeAspect="1" noChangeArrowheads="1"/>
          </p:cNvPicPr>
          <p:nvPr/>
        </p:nvPicPr>
        <p:blipFill>
          <a:blip r:embed="rId2" cstate="print">
            <a:lum bright="-30000" contrast="30000"/>
          </a:blip>
          <a:srcRect l="46844" t="38177" b="33984"/>
          <a:stretch>
            <a:fillRect/>
          </a:stretch>
        </p:blipFill>
        <p:spPr bwMode="auto">
          <a:xfrm>
            <a:off x="4824413" y="2189163"/>
            <a:ext cx="4319587" cy="1697037"/>
          </a:xfrm>
          <a:prstGeom prst="rect">
            <a:avLst/>
          </a:prstGeom>
          <a:noFill/>
          <a:ln w="9525">
            <a:solidFill>
              <a:schemeClr val="tx1"/>
            </a:solidFill>
            <a:miter lim="800000"/>
            <a:headEnd/>
            <a:tailEnd/>
          </a:ln>
        </p:spPr>
      </p:pic>
      <p:pic>
        <p:nvPicPr>
          <p:cNvPr id="36868" name="Picture 4" descr="SE05_01E"/>
          <p:cNvPicPr>
            <a:picLocks noChangeAspect="1" noChangeArrowheads="1"/>
          </p:cNvPicPr>
          <p:nvPr/>
        </p:nvPicPr>
        <p:blipFill>
          <a:blip r:embed="rId3" cstate="print">
            <a:lum bright="-30000" contrast="30000"/>
          </a:blip>
          <a:srcRect t="33073" b="37291"/>
          <a:stretch>
            <a:fillRect/>
          </a:stretch>
        </p:blipFill>
        <p:spPr bwMode="auto">
          <a:xfrm>
            <a:off x="615950" y="4602163"/>
            <a:ext cx="8126413" cy="1806575"/>
          </a:xfrm>
          <a:prstGeom prst="rect">
            <a:avLst/>
          </a:prstGeom>
          <a:noFill/>
          <a:ln w="9525">
            <a:solidFill>
              <a:schemeClr val="tx1"/>
            </a:solidFill>
            <a:miter lim="800000"/>
            <a:headEnd/>
            <a:tailEnd/>
          </a:ln>
        </p:spPr>
      </p:pic>
      <p:sp>
        <p:nvSpPr>
          <p:cNvPr id="36869" name="Text Box 5"/>
          <p:cNvSpPr txBox="1">
            <a:spLocks noChangeArrowheads="1"/>
          </p:cNvSpPr>
          <p:nvPr/>
        </p:nvSpPr>
        <p:spPr bwMode="auto">
          <a:xfrm>
            <a:off x="228600" y="511175"/>
            <a:ext cx="4368800" cy="2935288"/>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sz="3600" u="sng"/>
              <a:t>Field forces:</a:t>
            </a:r>
          </a:p>
          <a:p>
            <a:pPr>
              <a:spcBef>
                <a:spcPct val="50000"/>
              </a:spcBef>
            </a:pPr>
            <a:endParaRPr lang="en-US" sz="3600" u="sng"/>
          </a:p>
          <a:p>
            <a:pPr>
              <a:spcBef>
                <a:spcPct val="50000"/>
              </a:spcBef>
              <a:buFontTx/>
              <a:buChar char="-"/>
            </a:pPr>
            <a:r>
              <a:rPr lang="en-US"/>
              <a:t>No physical contact between objects</a:t>
            </a:r>
          </a:p>
          <a:p>
            <a:pPr>
              <a:spcBef>
                <a:spcPct val="50000"/>
              </a:spcBef>
              <a:buFontTx/>
              <a:buChar char="-"/>
            </a:pPr>
            <a:r>
              <a:rPr lang="en-US"/>
              <a:t> Forces act through empty space</a:t>
            </a:r>
          </a:p>
        </p:txBody>
      </p:sp>
      <p:sp>
        <p:nvSpPr>
          <p:cNvPr id="36870" name="Text Box 6"/>
          <p:cNvSpPr txBox="1">
            <a:spLocks noChangeArrowheads="1"/>
          </p:cNvSpPr>
          <p:nvPr/>
        </p:nvSpPr>
        <p:spPr bwMode="auto">
          <a:xfrm>
            <a:off x="6637338" y="3649663"/>
            <a:ext cx="1090612"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gravity</a:t>
            </a:r>
          </a:p>
        </p:txBody>
      </p:sp>
      <p:sp>
        <p:nvSpPr>
          <p:cNvPr id="36871" name="Text Box 7"/>
          <p:cNvSpPr txBox="1">
            <a:spLocks noChangeArrowheads="1"/>
          </p:cNvSpPr>
          <p:nvPr/>
        </p:nvSpPr>
        <p:spPr bwMode="auto">
          <a:xfrm>
            <a:off x="1962150" y="6176963"/>
            <a:ext cx="1090613"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electric</a:t>
            </a:r>
          </a:p>
        </p:txBody>
      </p:sp>
      <p:sp>
        <p:nvSpPr>
          <p:cNvPr id="36872" name="Text Box 8"/>
          <p:cNvSpPr txBox="1">
            <a:spLocks noChangeArrowheads="1"/>
          </p:cNvSpPr>
          <p:nvPr/>
        </p:nvSpPr>
        <p:spPr bwMode="auto">
          <a:xfrm>
            <a:off x="6859588" y="5908675"/>
            <a:ext cx="1412875"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magnetic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SE05_02"/>
          <p:cNvPicPr>
            <a:picLocks noChangeAspect="1" noChangeArrowheads="1"/>
          </p:cNvPicPr>
          <p:nvPr/>
        </p:nvPicPr>
        <p:blipFill>
          <a:blip r:embed="rId2" cstate="print">
            <a:lum bright="-36000" contrast="42000"/>
          </a:blip>
          <a:srcRect l="2481" t="20026" r="1660" b="15862"/>
          <a:stretch>
            <a:fillRect/>
          </a:stretch>
        </p:blipFill>
        <p:spPr bwMode="auto">
          <a:xfrm>
            <a:off x="563563" y="2611438"/>
            <a:ext cx="8232775" cy="4130675"/>
          </a:xfrm>
          <a:prstGeom prst="rect">
            <a:avLst/>
          </a:prstGeom>
          <a:noFill/>
          <a:ln w="9525">
            <a:solidFill>
              <a:schemeClr val="tx1"/>
            </a:solidFill>
            <a:miter lim="800000"/>
            <a:headEnd/>
            <a:tailEnd/>
          </a:ln>
        </p:spPr>
      </p:pic>
      <p:sp>
        <p:nvSpPr>
          <p:cNvPr id="38915" name="Text Box 3"/>
          <p:cNvSpPr txBox="1">
            <a:spLocks noChangeArrowheads="1"/>
          </p:cNvSpPr>
          <p:nvPr/>
        </p:nvSpPr>
        <p:spPr bwMode="auto">
          <a:xfrm>
            <a:off x="198438" y="146050"/>
            <a:ext cx="2635250" cy="466725"/>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a:t>Measuring forces</a:t>
            </a:r>
          </a:p>
        </p:txBody>
      </p:sp>
      <p:sp>
        <p:nvSpPr>
          <p:cNvPr id="38916" name="Text Box 4"/>
          <p:cNvSpPr txBox="1">
            <a:spLocks noChangeArrowheads="1"/>
          </p:cNvSpPr>
          <p:nvPr/>
        </p:nvSpPr>
        <p:spPr bwMode="auto">
          <a:xfrm>
            <a:off x="439738" y="790575"/>
            <a:ext cx="8283575" cy="1616075"/>
          </a:xfrm>
          <a:prstGeom prst="rect">
            <a:avLst/>
          </a:prstGeom>
          <a:noFill/>
          <a:ln w="9525">
            <a:noFill/>
            <a:miter lim="800000"/>
            <a:headEnd/>
            <a:tailEnd/>
          </a:ln>
          <a:effectLst/>
        </p:spPr>
        <p:txBody>
          <a:bodyPr>
            <a:spAutoFit/>
          </a:bodyPr>
          <a:lstStyle/>
          <a:p>
            <a:pPr>
              <a:spcBef>
                <a:spcPct val="50000"/>
              </a:spcBef>
              <a:buFontTx/>
              <a:buChar char="-"/>
            </a:pPr>
            <a:r>
              <a:rPr lang="en-US" sz="2000"/>
              <a:t> Forces are often measured by determining the elongation of a calibrated spring.  </a:t>
            </a:r>
          </a:p>
          <a:p>
            <a:pPr>
              <a:spcBef>
                <a:spcPct val="50000"/>
              </a:spcBef>
              <a:buFontTx/>
              <a:buChar char="-"/>
            </a:pPr>
            <a:r>
              <a:rPr lang="en-US" sz="2000"/>
              <a:t> Forces are </a:t>
            </a:r>
            <a:r>
              <a:rPr lang="en-US" sz="2000" b="1" u="sng"/>
              <a:t>vectors</a:t>
            </a:r>
            <a:r>
              <a:rPr lang="en-US" sz="2000"/>
              <a:t>!! Remember vector addition.  </a:t>
            </a:r>
          </a:p>
          <a:p>
            <a:pPr>
              <a:spcBef>
                <a:spcPct val="50000"/>
              </a:spcBef>
              <a:buFontTx/>
              <a:buChar char="-"/>
            </a:pPr>
            <a:r>
              <a:rPr lang="en-US" sz="2000"/>
              <a:t>  To calculate net force on an object you must use </a:t>
            </a:r>
            <a:r>
              <a:rPr lang="en-US" sz="2000" b="1" u="sng"/>
              <a:t>vector addition</a:t>
            </a:r>
            <a:r>
              <a:rPr lang="en-US" sz="200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a:off x="457200" y="128588"/>
            <a:ext cx="8123238" cy="3046988"/>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b="1" u="sng" dirty="0"/>
              <a:t>Newton’s first law</a:t>
            </a:r>
            <a:r>
              <a:rPr lang="en-US" b="1" u="sng" dirty="0" smtClean="0"/>
              <a:t>:</a:t>
            </a:r>
            <a:endParaRPr lang="en-US" b="1" u="sng" dirty="0"/>
          </a:p>
          <a:p>
            <a:pPr>
              <a:spcBef>
                <a:spcPct val="50000"/>
              </a:spcBef>
            </a:pPr>
            <a:r>
              <a:rPr lang="en-US" dirty="0"/>
              <a:t>In the absence of external forces:   </a:t>
            </a:r>
          </a:p>
          <a:p>
            <a:pPr>
              <a:spcBef>
                <a:spcPct val="50000"/>
              </a:spcBef>
              <a:buFontTx/>
              <a:buChar char="•"/>
            </a:pPr>
            <a:r>
              <a:rPr lang="en-US" dirty="0"/>
              <a:t>  an object at rest remains at rest </a:t>
            </a:r>
          </a:p>
          <a:p>
            <a:pPr>
              <a:spcBef>
                <a:spcPct val="50000"/>
              </a:spcBef>
              <a:buFontTx/>
              <a:buChar char="•"/>
            </a:pPr>
            <a:r>
              <a:rPr lang="en-US" dirty="0"/>
              <a:t> an object in motion continues in motion with constant velocity (constant speed, straight line) </a:t>
            </a:r>
          </a:p>
          <a:p>
            <a:pPr>
              <a:spcBef>
                <a:spcPct val="50000"/>
              </a:spcBef>
            </a:pPr>
            <a:r>
              <a:rPr lang="en-US" dirty="0"/>
              <a:t>(assume no friction).</a:t>
            </a:r>
          </a:p>
        </p:txBody>
      </p:sp>
      <p:sp>
        <p:nvSpPr>
          <p:cNvPr id="39941" name="Text Box 5"/>
          <p:cNvSpPr txBox="1">
            <a:spLocks noChangeArrowheads="1"/>
          </p:cNvSpPr>
          <p:nvPr/>
        </p:nvSpPr>
        <p:spPr bwMode="auto">
          <a:xfrm>
            <a:off x="474663" y="3315118"/>
            <a:ext cx="8123237" cy="830997"/>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a:t>Or: When no force acts on an object, the acceleration of the object is zero.</a:t>
            </a:r>
          </a:p>
        </p:txBody>
      </p:sp>
      <p:sp>
        <p:nvSpPr>
          <p:cNvPr id="39942" name="Text Box 6"/>
          <p:cNvSpPr txBox="1">
            <a:spLocks noChangeArrowheads="1"/>
          </p:cNvSpPr>
          <p:nvPr/>
        </p:nvSpPr>
        <p:spPr bwMode="auto">
          <a:xfrm>
            <a:off x="565150" y="4340180"/>
            <a:ext cx="7853363" cy="400110"/>
          </a:xfrm>
          <a:prstGeom prst="rect">
            <a:avLst/>
          </a:prstGeom>
          <a:solidFill>
            <a:srgbClr val="FF9999"/>
          </a:solidFill>
          <a:ln w="9525">
            <a:solidFill>
              <a:schemeClr val="tx1"/>
            </a:solidFill>
            <a:miter lim="800000"/>
            <a:headEnd/>
            <a:tailEnd/>
          </a:ln>
          <a:effectLst/>
        </p:spPr>
        <p:txBody>
          <a:bodyPr>
            <a:spAutoFit/>
          </a:bodyPr>
          <a:lstStyle/>
          <a:p>
            <a:pPr>
              <a:spcBef>
                <a:spcPct val="50000"/>
              </a:spcBef>
            </a:pPr>
            <a:r>
              <a:rPr lang="en-US" sz="2000" b="1" u="sng"/>
              <a:t>Inertia</a:t>
            </a:r>
            <a:r>
              <a:rPr lang="en-US" sz="2000" b="1"/>
              <a:t>:</a:t>
            </a:r>
            <a:r>
              <a:rPr lang="en-US" sz="2000"/>
              <a:t>  Object resists any attempt to change is velocity</a:t>
            </a:r>
            <a:endParaRPr lang="en-US" sz="2000" b="1"/>
          </a:p>
        </p:txBody>
      </p:sp>
      <p:sp>
        <p:nvSpPr>
          <p:cNvPr id="2" name="Rectangle 1"/>
          <p:cNvSpPr/>
          <p:nvPr/>
        </p:nvSpPr>
        <p:spPr>
          <a:xfrm>
            <a:off x="457199" y="4962827"/>
            <a:ext cx="6874329" cy="1754326"/>
          </a:xfrm>
          <a:prstGeom prst="rect">
            <a:avLst/>
          </a:prstGeom>
        </p:spPr>
        <p:txBody>
          <a:bodyPr wrap="square">
            <a:spAutoFit/>
          </a:bodyPr>
          <a:lstStyle/>
          <a:p>
            <a:r>
              <a:rPr lang="en-US" sz="1800" dirty="0" smtClean="0"/>
              <a:t>i-clicker:</a:t>
            </a:r>
          </a:p>
          <a:p>
            <a:r>
              <a:rPr lang="en-US" sz="1800" dirty="0" smtClean="0"/>
              <a:t>You </a:t>
            </a:r>
            <a:r>
              <a:rPr lang="en-US" sz="1800" dirty="0"/>
              <a:t>want to get more ketchup out of a nearly empty bottle.  You turn the bottle over but the ketchup is stuck at the bottom of the </a:t>
            </a:r>
            <a:r>
              <a:rPr lang="en-US" sz="1800" dirty="0" smtClean="0"/>
              <a:t>bottle.  Where/how should you hit the bottle so that the ketchup collects at the ‘squirt lid’? </a:t>
            </a:r>
            <a:r>
              <a:rPr lang="en-US" sz="1800" dirty="0" smtClean="0">
                <a:sym typeface="Wingdings" pitchFamily="2" charset="2"/>
              </a:rPr>
              <a:t> Instructor will demonstrate three options. </a:t>
            </a:r>
          </a:p>
          <a:p>
            <a:r>
              <a:rPr lang="en-US" sz="1800" dirty="0" smtClean="0">
                <a:sym typeface="Wingdings" pitchFamily="2" charset="2"/>
              </a:rPr>
              <a:t>A) Top		B) side		C) bottom</a:t>
            </a:r>
            <a:r>
              <a:rPr lang="en-US" sz="1800" dirty="0" smtClean="0"/>
              <a:t> </a:t>
            </a:r>
            <a:endParaRPr lang="en-US" sz="1800" dirty="0"/>
          </a:p>
        </p:txBody>
      </p:sp>
      <p:pic>
        <p:nvPicPr>
          <p:cNvPr id="80898" name="Picture 2" descr="C:\tempie\Temporary Internet Files\Content.IE5\CH8D343Z\MC9001993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9919" y="4962827"/>
            <a:ext cx="1195865" cy="162999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163286" y="4870922"/>
            <a:ext cx="871945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bg/>
                                          </p:spTgt>
                                        </p:tgtEl>
                                        <p:attrNameLst>
                                          <p:attrName>style.visibility</p:attrName>
                                        </p:attrNameLst>
                                      </p:cBhvr>
                                      <p:to>
                                        <p:strVal val="visible"/>
                                      </p:to>
                                    </p:set>
                                    <p:anim calcmode="lin" valueType="num">
                                      <p:cBhvr additive="base">
                                        <p:cTn id="7" dur="500" fill="hold"/>
                                        <p:tgtEl>
                                          <p:spTgt spid="3993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additive="base">
                                        <p:cTn id="31"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4" end="4"/>
                                            </p:txEl>
                                          </p:spTgt>
                                        </p:tgtEl>
                                        <p:attrNameLst>
                                          <p:attrName>style.visibility</p:attrName>
                                        </p:attrNameLst>
                                      </p:cBhvr>
                                      <p:to>
                                        <p:strVal val="visible"/>
                                      </p:to>
                                    </p:set>
                                    <p:anim calcmode="lin" valueType="num">
                                      <p:cBhvr additive="base">
                                        <p:cTn id="37"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41">
                                            <p:bg/>
                                          </p:spTgt>
                                        </p:tgtEl>
                                        <p:attrNameLst>
                                          <p:attrName>style.visibility</p:attrName>
                                        </p:attrNameLst>
                                      </p:cBhvr>
                                      <p:to>
                                        <p:strVal val="visible"/>
                                      </p:to>
                                    </p:set>
                                    <p:anim calcmode="lin" valueType="num">
                                      <p:cBhvr additive="base">
                                        <p:cTn id="43" dur="500" fill="hold"/>
                                        <p:tgtEl>
                                          <p:spTgt spid="39941">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39941">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941">
                                            <p:txEl>
                                              <p:pRg st="0" end="0"/>
                                            </p:txEl>
                                          </p:spTgt>
                                        </p:tgtEl>
                                        <p:attrNameLst>
                                          <p:attrName>style.visibility</p:attrName>
                                        </p:attrNameLst>
                                      </p:cBhvr>
                                      <p:to>
                                        <p:strVal val="visible"/>
                                      </p:to>
                                    </p:set>
                                    <p:anim calcmode="lin" valueType="num">
                                      <p:cBhvr additive="base">
                                        <p:cTn id="49" dur="5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99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9942">
                                            <p:bg/>
                                          </p:spTgt>
                                        </p:tgtEl>
                                        <p:attrNameLst>
                                          <p:attrName>style.visibility</p:attrName>
                                        </p:attrNameLst>
                                      </p:cBhvr>
                                      <p:to>
                                        <p:strVal val="visible"/>
                                      </p:to>
                                    </p:set>
                                    <p:anim calcmode="lin" valueType="num">
                                      <p:cBhvr additive="base">
                                        <p:cTn id="55" dur="500" fill="hold"/>
                                        <p:tgtEl>
                                          <p:spTgt spid="39942">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39942">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9942">
                                            <p:txEl>
                                              <p:pRg st="0" end="0"/>
                                            </p:txEl>
                                          </p:spTgt>
                                        </p:tgtEl>
                                        <p:attrNameLst>
                                          <p:attrName>style.visibility</p:attrName>
                                        </p:attrNameLst>
                                      </p:cBhvr>
                                      <p:to>
                                        <p:strVal val="visible"/>
                                      </p:to>
                                    </p:set>
                                    <p:anim calcmode="lin" valueType="num">
                                      <p:cBhvr additive="base">
                                        <p:cTn id="61" dur="500" fill="hold"/>
                                        <p:tgtEl>
                                          <p:spTgt spid="3994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99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nimBg="1"/>
      <p:bldP spid="39941" grpId="0" build="p" animBg="1"/>
      <p:bldP spid="3994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44928" y="246063"/>
            <a:ext cx="8637814" cy="1927225"/>
          </a:xfrm>
          <a:prstGeom prst="rect">
            <a:avLst/>
          </a:prstGeom>
          <a:solidFill>
            <a:srgbClr val="FF9999"/>
          </a:solidFill>
          <a:ln w="9525">
            <a:solidFill>
              <a:schemeClr val="tx1"/>
            </a:solidFill>
            <a:miter lim="800000"/>
            <a:headEnd/>
            <a:tailEnd/>
          </a:ln>
          <a:effectLst/>
        </p:spPr>
        <p:txBody>
          <a:bodyPr wrap="square">
            <a:spAutoFit/>
          </a:bodyPr>
          <a:lstStyle/>
          <a:p>
            <a:pPr>
              <a:spcBef>
                <a:spcPct val="50000"/>
              </a:spcBef>
            </a:pPr>
            <a:r>
              <a:rPr lang="en-US" b="1" u="sng" dirty="0"/>
              <a:t>Inertial frame of reference:</a:t>
            </a:r>
          </a:p>
          <a:p>
            <a:pPr>
              <a:spcBef>
                <a:spcPct val="50000"/>
              </a:spcBef>
              <a:buFontTx/>
              <a:buChar char="-"/>
            </a:pPr>
            <a:r>
              <a:rPr lang="en-US" dirty="0"/>
              <a:t>A frame (system) that is not accelerating.  </a:t>
            </a:r>
          </a:p>
          <a:p>
            <a:pPr>
              <a:spcBef>
                <a:spcPct val="50000"/>
              </a:spcBef>
              <a:buFontTx/>
              <a:buChar char="-"/>
            </a:pPr>
            <a:r>
              <a:rPr lang="en-US" dirty="0"/>
              <a:t> Newton’s laws hold only true in non-accelerating (inertial) frames of reference!</a:t>
            </a:r>
          </a:p>
        </p:txBody>
      </p:sp>
      <p:sp>
        <p:nvSpPr>
          <p:cNvPr id="65539" name="Text Box 3"/>
          <p:cNvSpPr txBox="1">
            <a:spLocks noChangeArrowheads="1"/>
          </p:cNvSpPr>
          <p:nvPr/>
        </p:nvSpPr>
        <p:spPr bwMode="auto">
          <a:xfrm>
            <a:off x="244928" y="2349939"/>
            <a:ext cx="6531429" cy="3046988"/>
          </a:xfrm>
          <a:prstGeom prst="rect">
            <a:avLst/>
          </a:prstGeom>
          <a:noFill/>
          <a:ln w="9525">
            <a:solidFill>
              <a:schemeClr val="tx1"/>
            </a:solidFill>
            <a:miter lim="800000"/>
            <a:headEnd/>
            <a:tailEnd/>
          </a:ln>
          <a:effectLst/>
        </p:spPr>
        <p:txBody>
          <a:bodyPr wrap="square">
            <a:spAutoFit/>
          </a:bodyPr>
          <a:lstStyle/>
          <a:p>
            <a:pPr>
              <a:spcBef>
                <a:spcPct val="50000"/>
              </a:spcBef>
            </a:pPr>
            <a:r>
              <a:rPr lang="en-US" u="sng" dirty="0"/>
              <a:t>Are the following inertial frames of reference</a:t>
            </a:r>
            <a:r>
              <a:rPr lang="en-US" u="sng" dirty="0" smtClean="0"/>
              <a:t>:</a:t>
            </a:r>
            <a:r>
              <a:rPr lang="en-US" dirty="0" smtClean="0"/>
              <a:t>	</a:t>
            </a:r>
            <a:endParaRPr lang="en-US" dirty="0"/>
          </a:p>
          <a:p>
            <a:pPr marL="342900" indent="-342900">
              <a:spcBef>
                <a:spcPct val="50000"/>
              </a:spcBef>
              <a:buFontTx/>
              <a:buChar char="-"/>
            </a:pPr>
            <a:r>
              <a:rPr lang="en-US" dirty="0" smtClean="0"/>
              <a:t>A cruising car?  </a:t>
            </a:r>
          </a:p>
          <a:p>
            <a:pPr marL="342900" indent="-342900">
              <a:spcBef>
                <a:spcPct val="50000"/>
              </a:spcBef>
              <a:buFontTx/>
              <a:buChar char="-"/>
            </a:pPr>
            <a:r>
              <a:rPr lang="en-US" dirty="0" smtClean="0"/>
              <a:t>A </a:t>
            </a:r>
            <a:r>
              <a:rPr lang="en-US" dirty="0"/>
              <a:t>braking </a:t>
            </a:r>
            <a:r>
              <a:rPr lang="en-US" dirty="0" smtClean="0"/>
              <a:t>car?</a:t>
            </a:r>
          </a:p>
          <a:p>
            <a:pPr marL="342900" indent="-342900">
              <a:spcBef>
                <a:spcPct val="50000"/>
              </a:spcBef>
              <a:buFontTx/>
              <a:buChar char="-"/>
            </a:pPr>
            <a:r>
              <a:rPr lang="en-US" dirty="0" smtClean="0"/>
              <a:t>The earth?</a:t>
            </a:r>
          </a:p>
          <a:p>
            <a:pPr marL="342900" indent="-342900">
              <a:spcBef>
                <a:spcPct val="50000"/>
              </a:spcBef>
              <a:buFontTx/>
              <a:buChar char="-"/>
            </a:pPr>
            <a:r>
              <a:rPr lang="en-US" dirty="0" smtClean="0"/>
              <a:t>Accelerating </a:t>
            </a:r>
            <a:r>
              <a:rPr lang="en-US" dirty="0"/>
              <a:t>car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bg/>
                                          </p:spTgt>
                                        </p:tgtEl>
                                        <p:attrNameLst>
                                          <p:attrName>style.visibility</p:attrName>
                                        </p:attrNameLst>
                                      </p:cBhvr>
                                      <p:to>
                                        <p:strVal val="visible"/>
                                      </p:to>
                                    </p:set>
                                    <p:anim calcmode="lin" valueType="num">
                                      <p:cBhvr additive="base">
                                        <p:cTn id="7" dur="500" fill="hold"/>
                                        <p:tgtEl>
                                          <p:spTgt spid="6553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additive="base">
                                        <p:cTn id="13"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 calcmode="lin" valueType="num">
                                      <p:cBhvr additive="base">
                                        <p:cTn id="19"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 calcmode="lin" valueType="num">
                                      <p:cBhvr additive="base">
                                        <p:cTn id="2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39">
                                            <p:txEl>
                                              <p:pRg st="3" end="3"/>
                                            </p:txEl>
                                          </p:spTgt>
                                        </p:tgtEl>
                                        <p:attrNameLst>
                                          <p:attrName>style.visibility</p:attrName>
                                        </p:attrNameLst>
                                      </p:cBhvr>
                                      <p:to>
                                        <p:strVal val="visible"/>
                                      </p:to>
                                    </p:set>
                                    <p:anim calcmode="lin" valueType="num">
                                      <p:cBhvr additive="base">
                                        <p:cTn id="31"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5539">
                                            <p:txEl>
                                              <p:pRg st="4" end="4"/>
                                            </p:txEl>
                                          </p:spTgt>
                                        </p:tgtEl>
                                        <p:attrNameLst>
                                          <p:attrName>style.visibility</p:attrName>
                                        </p:attrNameLst>
                                      </p:cBhvr>
                                      <p:to>
                                        <p:strVal val="visible"/>
                                      </p:to>
                                    </p:set>
                                    <p:anim calcmode="lin" valueType="num">
                                      <p:cBhvr additive="base">
                                        <p:cTn id="37"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814763" y="277813"/>
            <a:ext cx="838200" cy="466725"/>
          </a:xfrm>
          <a:prstGeom prst="rect">
            <a:avLst/>
          </a:prstGeom>
          <a:solidFill>
            <a:srgbClr val="FF9999"/>
          </a:solidFill>
          <a:ln w="9525">
            <a:solidFill>
              <a:schemeClr val="tx1"/>
            </a:solidFill>
            <a:miter lim="800000"/>
            <a:headEnd/>
            <a:tailEnd/>
          </a:ln>
          <a:effectLst/>
        </p:spPr>
        <p:txBody>
          <a:bodyPr wrap="none">
            <a:spAutoFit/>
          </a:bodyPr>
          <a:lstStyle/>
          <a:p>
            <a:r>
              <a:rPr lang="en-US"/>
              <a:t>Mass</a:t>
            </a:r>
          </a:p>
        </p:txBody>
      </p:sp>
      <p:sp>
        <p:nvSpPr>
          <p:cNvPr id="66563" name="Text Box 3"/>
          <p:cNvSpPr txBox="1">
            <a:spLocks noChangeArrowheads="1"/>
          </p:cNvSpPr>
          <p:nvPr/>
        </p:nvSpPr>
        <p:spPr bwMode="auto">
          <a:xfrm>
            <a:off x="261258" y="1143000"/>
            <a:ext cx="8245928" cy="2492990"/>
          </a:xfrm>
          <a:prstGeom prst="rect">
            <a:avLst/>
          </a:prstGeom>
          <a:noFill/>
          <a:ln w="9525">
            <a:noFill/>
            <a:miter lim="800000"/>
            <a:headEnd/>
            <a:tailEnd/>
          </a:ln>
          <a:effectLst/>
        </p:spPr>
        <p:txBody>
          <a:bodyPr wrap="square">
            <a:spAutoFit/>
          </a:bodyPr>
          <a:lstStyle/>
          <a:p>
            <a:pPr marL="457200" indent="-457200">
              <a:spcBef>
                <a:spcPct val="50000"/>
              </a:spcBef>
              <a:buFontTx/>
              <a:buChar char="-"/>
            </a:pPr>
            <a:r>
              <a:rPr lang="en-US" dirty="0"/>
              <a:t> </a:t>
            </a:r>
            <a:r>
              <a:rPr lang="en-US" dirty="0" smtClean="0"/>
              <a:t>Mass </a:t>
            </a:r>
            <a:r>
              <a:rPr lang="en-US" dirty="0"/>
              <a:t>of an object specifies how much inertia the object has.</a:t>
            </a:r>
          </a:p>
          <a:p>
            <a:pPr marL="457200" indent="-457200">
              <a:spcBef>
                <a:spcPct val="50000"/>
              </a:spcBef>
              <a:buFontTx/>
              <a:buChar char="-"/>
            </a:pPr>
            <a:r>
              <a:rPr lang="en-US" dirty="0"/>
              <a:t> </a:t>
            </a:r>
            <a:r>
              <a:rPr lang="en-US" dirty="0" smtClean="0"/>
              <a:t>Unit </a:t>
            </a:r>
            <a:r>
              <a:rPr lang="en-US" dirty="0"/>
              <a:t>of mass is kg. </a:t>
            </a:r>
          </a:p>
          <a:p>
            <a:pPr marL="457200" indent="-457200">
              <a:spcBef>
                <a:spcPct val="50000"/>
              </a:spcBef>
              <a:buFontTx/>
              <a:buChar char="-"/>
            </a:pPr>
            <a:r>
              <a:rPr lang="en-US" dirty="0"/>
              <a:t> </a:t>
            </a:r>
            <a:r>
              <a:rPr lang="en-US" dirty="0" smtClean="0"/>
              <a:t>The </a:t>
            </a:r>
            <a:r>
              <a:rPr lang="en-US" dirty="0"/>
              <a:t>greater the mass of an object, the less it accelerates under the action of an applied force. </a:t>
            </a:r>
          </a:p>
          <a:p>
            <a:pPr marL="457200" indent="-457200">
              <a:spcBef>
                <a:spcPct val="50000"/>
              </a:spcBef>
              <a:buFontTx/>
              <a:buChar char="-"/>
            </a:pPr>
            <a:r>
              <a:rPr lang="en-US" dirty="0"/>
              <a:t> </a:t>
            </a:r>
            <a:r>
              <a:rPr lang="en-US" dirty="0" smtClean="0"/>
              <a:t>Don’t </a:t>
            </a:r>
            <a:r>
              <a:rPr lang="en-US" dirty="0"/>
              <a:t>confuse </a:t>
            </a:r>
            <a:r>
              <a:rPr lang="en-US" b="1" dirty="0"/>
              <a:t>mass</a:t>
            </a:r>
            <a:r>
              <a:rPr lang="en-US" dirty="0"/>
              <a:t> and </a:t>
            </a:r>
            <a:r>
              <a:rPr lang="en-US" b="1" dirty="0"/>
              <a:t>weight</a:t>
            </a:r>
            <a:r>
              <a:rPr lang="en-US" dirty="0"/>
              <a:t> (see: bit later).</a:t>
            </a:r>
            <a:endParaRPr lang="en-US" b="1" dirty="0"/>
          </a:p>
        </p:txBody>
      </p:sp>
      <p:pic>
        <p:nvPicPr>
          <p:cNvPr id="79874" name="Picture 2" descr="https://encrypted-tbn0.google.com/images?q=tbn:ANd9GcQ0VpzCMEu9BU-j7ilJ5IJIga2ewomcdUJyvPJ_mZBdUS7_cVw1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6175" y="4212318"/>
            <a:ext cx="1933575"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84366" y="6276143"/>
            <a:ext cx="2294218" cy="369332"/>
          </a:xfrm>
          <a:prstGeom prst="rect">
            <a:avLst/>
          </a:prstGeom>
          <a:noFill/>
        </p:spPr>
        <p:txBody>
          <a:bodyPr wrap="none" rtlCol="0">
            <a:spAutoFit/>
          </a:bodyPr>
          <a:lstStyle/>
          <a:p>
            <a:r>
              <a:rPr lang="en-US" sz="1800" dirty="0" smtClean="0"/>
              <a:t>From: physics.nist.gov</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954088" y="220663"/>
            <a:ext cx="7437437" cy="1319212"/>
          </a:xfrm>
          <a:prstGeom prst="rect">
            <a:avLst/>
          </a:prstGeom>
          <a:solidFill>
            <a:srgbClr val="FF9999"/>
          </a:solidFill>
          <a:ln w="9525">
            <a:solidFill>
              <a:schemeClr val="tx1"/>
            </a:solidFill>
            <a:miter lim="800000"/>
            <a:headEnd/>
            <a:tailEnd/>
          </a:ln>
          <a:effectLst/>
        </p:spPr>
        <p:txBody>
          <a:bodyPr>
            <a:spAutoFit/>
          </a:bodyPr>
          <a:lstStyle/>
          <a:p>
            <a:pPr algn="ctr">
              <a:spcBef>
                <a:spcPct val="50000"/>
              </a:spcBef>
            </a:pPr>
            <a:r>
              <a:rPr lang="en-US" sz="4400"/>
              <a:t>Newton’s second law</a:t>
            </a:r>
          </a:p>
          <a:p>
            <a:pPr algn="ctr">
              <a:spcBef>
                <a:spcPct val="50000"/>
              </a:spcBef>
            </a:pPr>
            <a:r>
              <a:rPr lang="en-US"/>
              <a:t>(very important)</a:t>
            </a:r>
          </a:p>
        </p:txBody>
      </p:sp>
      <p:sp>
        <p:nvSpPr>
          <p:cNvPr id="67587" name="Text Box 3"/>
          <p:cNvSpPr txBox="1">
            <a:spLocks noChangeArrowheads="1"/>
          </p:cNvSpPr>
          <p:nvPr/>
        </p:nvSpPr>
        <p:spPr bwMode="auto">
          <a:xfrm>
            <a:off x="947738" y="1993900"/>
            <a:ext cx="7248525" cy="1187450"/>
          </a:xfrm>
          <a:prstGeom prst="rect">
            <a:avLst/>
          </a:prstGeom>
          <a:noFill/>
          <a:ln w="9525">
            <a:noFill/>
            <a:miter lim="800000"/>
            <a:headEnd/>
            <a:tailEnd/>
          </a:ln>
          <a:effectLst/>
        </p:spPr>
        <p:txBody>
          <a:bodyPr>
            <a:spAutoFit/>
          </a:bodyPr>
          <a:lstStyle/>
          <a:p>
            <a:pPr>
              <a:spcBef>
                <a:spcPct val="50000"/>
              </a:spcBef>
            </a:pPr>
            <a:r>
              <a:rPr lang="en-US"/>
              <a:t>The acceleration of an object is directly proportional to the </a:t>
            </a:r>
            <a:r>
              <a:rPr lang="en-US" b="1" u="sng"/>
              <a:t>net force</a:t>
            </a:r>
            <a:r>
              <a:rPr lang="en-US"/>
              <a:t> acting on it and inversely proportional to its mass.</a:t>
            </a:r>
          </a:p>
        </p:txBody>
      </p:sp>
      <p:graphicFrame>
        <p:nvGraphicFramePr>
          <p:cNvPr id="67588" name="Object 4"/>
          <p:cNvGraphicFramePr>
            <a:graphicFrameLocks noChangeAspect="1"/>
          </p:cNvGraphicFramePr>
          <p:nvPr/>
        </p:nvGraphicFramePr>
        <p:xfrm>
          <a:off x="2636838" y="3489325"/>
          <a:ext cx="4027487" cy="1493838"/>
        </p:xfrm>
        <a:graphic>
          <a:graphicData uri="http://schemas.openxmlformats.org/presentationml/2006/ole">
            <mc:AlternateContent xmlns:mc="http://schemas.openxmlformats.org/markup-compatibility/2006">
              <mc:Choice xmlns:v="urn:schemas-microsoft-com:vml" Requires="v">
                <p:oleObj spid="_x0000_s67672" name="Equation" r:id="rId3" imgW="583920" imgH="215640" progId="Equation.3">
                  <p:embed/>
                </p:oleObj>
              </mc:Choice>
              <mc:Fallback>
                <p:oleObj name="Equation" r:id="rId3" imgW="5839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8" y="3489325"/>
                        <a:ext cx="4027487" cy="1493838"/>
                      </a:xfrm>
                      <a:prstGeom prst="rect">
                        <a:avLst/>
                      </a:prstGeom>
                      <a:solidFill>
                        <a:srgbClr val="FF9999"/>
                      </a:solidFill>
                      <a:ln w="9525">
                        <a:solidFill>
                          <a:schemeClr val="tx1"/>
                        </a:solidFill>
                        <a:miter lim="800000"/>
                        <a:headEnd/>
                        <a:tailEnd/>
                      </a:ln>
                    </p:spPr>
                  </p:pic>
                </p:oleObj>
              </mc:Fallback>
            </mc:AlternateContent>
          </a:graphicData>
        </a:graphic>
      </p:graphicFrame>
      <p:graphicFrame>
        <p:nvGraphicFramePr>
          <p:cNvPr id="67589" name="Object 5"/>
          <p:cNvGraphicFramePr>
            <a:graphicFrameLocks noChangeAspect="1"/>
          </p:cNvGraphicFramePr>
          <p:nvPr/>
        </p:nvGraphicFramePr>
        <p:xfrm>
          <a:off x="542925" y="5730875"/>
          <a:ext cx="2182813" cy="758825"/>
        </p:xfrm>
        <a:graphic>
          <a:graphicData uri="http://schemas.openxmlformats.org/presentationml/2006/ole">
            <mc:AlternateContent xmlns:mc="http://schemas.openxmlformats.org/markup-compatibility/2006">
              <mc:Choice xmlns:v="urn:schemas-microsoft-com:vml" Requires="v">
                <p:oleObj spid="_x0000_s67673" name="Equation" r:id="rId5" imgW="660240" imgH="228600" progId="Equation.3">
                  <p:embed/>
                </p:oleObj>
              </mc:Choice>
              <mc:Fallback>
                <p:oleObj name="Equation" r:id="rId5" imgW="660240" imgH="2286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 y="5730875"/>
                        <a:ext cx="2182813" cy="758825"/>
                      </a:xfrm>
                      <a:prstGeom prst="rect">
                        <a:avLst/>
                      </a:prstGeom>
                      <a:solidFill>
                        <a:srgbClr val="FF9999"/>
                      </a:solidFill>
                      <a:ln w="9525">
                        <a:solidFill>
                          <a:schemeClr val="tx1"/>
                        </a:solidFill>
                        <a:miter lim="800000"/>
                        <a:headEnd/>
                        <a:tailEnd/>
                      </a:ln>
                    </p:spPr>
                  </p:pic>
                </p:oleObj>
              </mc:Fallback>
            </mc:AlternateContent>
          </a:graphicData>
        </a:graphic>
      </p:graphicFrame>
      <p:graphicFrame>
        <p:nvGraphicFramePr>
          <p:cNvPr id="67590" name="Object 6"/>
          <p:cNvGraphicFramePr>
            <a:graphicFrameLocks noChangeAspect="1"/>
          </p:cNvGraphicFramePr>
          <p:nvPr/>
        </p:nvGraphicFramePr>
        <p:xfrm>
          <a:off x="3468688" y="5689600"/>
          <a:ext cx="2224087" cy="800100"/>
        </p:xfrm>
        <a:graphic>
          <a:graphicData uri="http://schemas.openxmlformats.org/presentationml/2006/ole">
            <mc:AlternateContent xmlns:mc="http://schemas.openxmlformats.org/markup-compatibility/2006">
              <mc:Choice xmlns:v="urn:schemas-microsoft-com:vml" Requires="v">
                <p:oleObj spid="_x0000_s67674" name="Equation" r:id="rId7" imgW="672840" imgH="241200" progId="Equation.3">
                  <p:embed/>
                </p:oleObj>
              </mc:Choice>
              <mc:Fallback>
                <p:oleObj name="Equation" r:id="rId7" imgW="672840" imgH="2412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68688" y="5689600"/>
                        <a:ext cx="2224087" cy="800100"/>
                      </a:xfrm>
                      <a:prstGeom prst="rect">
                        <a:avLst/>
                      </a:prstGeom>
                      <a:solidFill>
                        <a:srgbClr val="FF9999"/>
                      </a:solidFill>
                      <a:ln w="9525">
                        <a:solidFill>
                          <a:schemeClr val="tx1"/>
                        </a:solidFill>
                        <a:miter lim="800000"/>
                        <a:headEnd/>
                        <a:tailEnd/>
                      </a:ln>
                    </p:spPr>
                  </p:pic>
                </p:oleObj>
              </mc:Fallback>
            </mc:AlternateContent>
          </a:graphicData>
        </a:graphic>
      </p:graphicFrame>
      <p:graphicFrame>
        <p:nvGraphicFramePr>
          <p:cNvPr id="67591" name="Object 7"/>
          <p:cNvGraphicFramePr>
            <a:graphicFrameLocks noChangeAspect="1"/>
          </p:cNvGraphicFramePr>
          <p:nvPr/>
        </p:nvGraphicFramePr>
        <p:xfrm>
          <a:off x="6437313" y="5772150"/>
          <a:ext cx="2182812" cy="717550"/>
        </p:xfrm>
        <a:graphic>
          <a:graphicData uri="http://schemas.openxmlformats.org/presentationml/2006/ole">
            <mc:AlternateContent xmlns:mc="http://schemas.openxmlformats.org/markup-compatibility/2006">
              <mc:Choice xmlns:v="urn:schemas-microsoft-com:vml" Requires="v">
                <p:oleObj spid="_x0000_s67675" name="Equation" r:id="rId9" imgW="660240" imgH="215640" progId="Equation.3">
                  <p:embed/>
                </p:oleObj>
              </mc:Choice>
              <mc:Fallback>
                <p:oleObj name="Equation" r:id="rId9" imgW="660240" imgH="2156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37313" y="5772150"/>
                        <a:ext cx="2182812" cy="717550"/>
                      </a:xfrm>
                      <a:prstGeom prst="rect">
                        <a:avLst/>
                      </a:prstGeom>
                      <a:solidFill>
                        <a:srgbClr val="FF9999"/>
                      </a:solidFill>
                      <a:ln w="9525">
                        <a:solidFill>
                          <a:schemeClr val="tx1"/>
                        </a:solidFill>
                        <a:miter lim="800000"/>
                        <a:headEnd/>
                        <a:tailEnd/>
                      </a:ln>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6751413" y="4715215"/>
                <a:ext cx="2296885" cy="368499"/>
              </a:xfrm>
              <a:prstGeom prst="rect">
                <a:avLst/>
              </a:prstGeom>
              <a:noFill/>
            </p:spPr>
            <p:txBody>
              <a:bodyPr wrap="square" rtlCol="0">
                <a:spAutoFit/>
              </a:bodyPr>
              <a:lstStyle/>
              <a:p>
                <a:r>
                  <a:rPr lang="en-US" sz="1600" dirty="0" smtClean="0"/>
                  <a:t>Note, </a:t>
                </a:r>
                <a14:m>
                  <m:oMath xmlns:m="http://schemas.openxmlformats.org/officeDocument/2006/math">
                    <m:acc>
                      <m:accPr>
                        <m:chr m:val="⃑"/>
                        <m:ctrlPr>
                          <a:rPr lang="en-US" sz="1600" i="1" smtClean="0">
                            <a:latin typeface="Cambria Math" panose="02040503050406030204" pitchFamily="18" charset="0"/>
                          </a:rPr>
                        </m:ctrlPr>
                      </m:accPr>
                      <m:e>
                        <m:r>
                          <a:rPr lang="en-US" sz="1600" b="0" i="1" smtClean="0">
                            <a:latin typeface="Cambria Math" panose="02040503050406030204" pitchFamily="18" charset="0"/>
                          </a:rPr>
                          <m:t>𝐹</m:t>
                        </m:r>
                      </m:e>
                    </m:acc>
                  </m:oMath>
                </a14:m>
                <a:r>
                  <a:rPr lang="en-US" sz="1600" dirty="0" smtClean="0"/>
                  <a:t> and </a:t>
                </a:r>
                <a14:m>
                  <m:oMath xmlns:m="http://schemas.openxmlformats.org/officeDocument/2006/math">
                    <m:acc>
                      <m:accPr>
                        <m:chr m:val="⃑"/>
                        <m:ctrlPr>
                          <a:rPr lang="en-US" sz="1600" i="1">
                            <a:latin typeface="Cambria Math" panose="02040503050406030204" pitchFamily="18" charset="0"/>
                          </a:rPr>
                        </m:ctrlPr>
                      </m:accPr>
                      <m:e>
                        <m:r>
                          <a:rPr lang="en-US" sz="1600" b="0" i="1" smtClean="0">
                            <a:latin typeface="Cambria Math" panose="02040503050406030204" pitchFamily="18" charset="0"/>
                          </a:rPr>
                          <m:t>𝑎</m:t>
                        </m:r>
                      </m:e>
                    </m:acc>
                  </m:oMath>
                </a14:m>
                <a:r>
                  <a:rPr lang="en-US" sz="1600" dirty="0" smtClean="0"/>
                  <a:t> are vectors  </a:t>
                </a:r>
                <a:endParaRPr lang="en-US" sz="1600" dirty="0"/>
              </a:p>
            </p:txBody>
          </p:sp>
        </mc:Choice>
        <mc:Fallback xmlns="">
          <p:sp>
            <p:nvSpPr>
              <p:cNvPr id="2" name="TextBox 1"/>
              <p:cNvSpPr txBox="1">
                <a:spLocks noRot="1" noChangeAspect="1" noMove="1" noResize="1" noEditPoints="1" noAdjustHandles="1" noChangeArrowheads="1" noChangeShapeType="1" noTextEdit="1"/>
              </p:cNvSpPr>
              <p:nvPr/>
            </p:nvSpPr>
            <p:spPr>
              <a:xfrm>
                <a:off x="6751413" y="4715215"/>
                <a:ext cx="2296885" cy="368499"/>
              </a:xfrm>
              <a:prstGeom prst="rect">
                <a:avLst/>
              </a:prstGeom>
              <a:blipFill>
                <a:blip r:embed="rId11"/>
                <a:stretch>
                  <a:fillRect l="-1596" r="-4521" b="-19672"/>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89"/>
                                        </p:tgtEl>
                                        <p:attrNameLst>
                                          <p:attrName>style.visibility</p:attrName>
                                        </p:attrNameLst>
                                      </p:cBhvr>
                                      <p:to>
                                        <p:strVal val="visible"/>
                                      </p:to>
                                    </p:set>
                                    <p:anim calcmode="lin" valueType="num">
                                      <p:cBhvr additive="base">
                                        <p:cTn id="7" dur="500" fill="hold"/>
                                        <p:tgtEl>
                                          <p:spTgt spid="67589"/>
                                        </p:tgtEl>
                                        <p:attrNameLst>
                                          <p:attrName>ppt_x</p:attrName>
                                        </p:attrNameLst>
                                      </p:cBhvr>
                                      <p:tavLst>
                                        <p:tav tm="0">
                                          <p:val>
                                            <p:strVal val="#ppt_x"/>
                                          </p:val>
                                        </p:tav>
                                        <p:tav tm="100000">
                                          <p:val>
                                            <p:strVal val="#ppt_x"/>
                                          </p:val>
                                        </p:tav>
                                      </p:tavLst>
                                    </p:anim>
                                    <p:anim calcmode="lin" valueType="num">
                                      <p:cBhvr additive="base">
                                        <p:cTn id="8" dur="500" fill="hold"/>
                                        <p:tgtEl>
                                          <p:spTgt spid="675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7590"/>
                                        </p:tgtEl>
                                        <p:attrNameLst>
                                          <p:attrName>style.visibility</p:attrName>
                                        </p:attrNameLst>
                                      </p:cBhvr>
                                      <p:to>
                                        <p:strVal val="visible"/>
                                      </p:to>
                                    </p:set>
                                    <p:anim calcmode="lin" valueType="num">
                                      <p:cBhvr additive="base">
                                        <p:cTn id="13" dur="500" fill="hold"/>
                                        <p:tgtEl>
                                          <p:spTgt spid="67590"/>
                                        </p:tgtEl>
                                        <p:attrNameLst>
                                          <p:attrName>ppt_x</p:attrName>
                                        </p:attrNameLst>
                                      </p:cBhvr>
                                      <p:tavLst>
                                        <p:tav tm="0">
                                          <p:val>
                                            <p:strVal val="#ppt_x"/>
                                          </p:val>
                                        </p:tav>
                                        <p:tav tm="100000">
                                          <p:val>
                                            <p:strVal val="#ppt_x"/>
                                          </p:val>
                                        </p:tav>
                                      </p:tavLst>
                                    </p:anim>
                                    <p:anim calcmode="lin" valueType="num">
                                      <p:cBhvr additive="base">
                                        <p:cTn id="14" dur="500" fill="hold"/>
                                        <p:tgtEl>
                                          <p:spTgt spid="6759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7591"/>
                                        </p:tgtEl>
                                        <p:attrNameLst>
                                          <p:attrName>style.visibility</p:attrName>
                                        </p:attrNameLst>
                                      </p:cBhvr>
                                      <p:to>
                                        <p:strVal val="visible"/>
                                      </p:to>
                                    </p:set>
                                    <p:anim calcmode="lin" valueType="num">
                                      <p:cBhvr additive="base">
                                        <p:cTn id="19" dur="500" fill="hold"/>
                                        <p:tgtEl>
                                          <p:spTgt spid="67591"/>
                                        </p:tgtEl>
                                        <p:attrNameLst>
                                          <p:attrName>ppt_x</p:attrName>
                                        </p:attrNameLst>
                                      </p:cBhvr>
                                      <p:tavLst>
                                        <p:tav tm="0">
                                          <p:val>
                                            <p:strVal val="#ppt_x"/>
                                          </p:val>
                                        </p:tav>
                                        <p:tav tm="100000">
                                          <p:val>
                                            <p:strVal val="#ppt_x"/>
                                          </p:val>
                                        </p:tav>
                                      </p:tavLst>
                                    </p:anim>
                                    <p:anim calcmode="lin" valueType="num">
                                      <p:cBhvr additive="base">
                                        <p:cTn id="20" dur="500" fill="hold"/>
                                        <p:tgtEl>
                                          <p:spTgt spid="675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7495</TotalTime>
  <Words>1541</Words>
  <Application>Microsoft Office PowerPoint</Application>
  <PresentationFormat>On-screen Show (4:3)</PresentationFormat>
  <Paragraphs>215</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Cambria Math</vt:lpstr>
      <vt:lpstr>Symbol</vt:lpstr>
      <vt:lpstr>Times New Roman</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Applying Newton’s laws</vt:lpstr>
      <vt:lpstr>PowerPoint Presentation</vt:lpstr>
      <vt:lpstr>PowerPoint Presentation</vt:lpstr>
      <vt:lpstr>PowerPoint Presentation</vt:lpstr>
      <vt:lpstr>PowerPoint Presentation</vt:lpstr>
      <vt:lpstr>PowerPoint Presentation</vt:lpstr>
      <vt:lpstr>Approximate friction coefficients</vt:lpstr>
      <vt:lpstr>PowerPoint Presentation</vt:lpstr>
      <vt:lpstr>PowerPoint Presentation</vt:lpstr>
      <vt:lpstr>PowerPoint Presentation</vt:lpstr>
    </vt:vector>
  </TitlesOfParts>
  <Company>WFU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dc:creator>
  <cp:lastModifiedBy>Guthold, Martin</cp:lastModifiedBy>
  <cp:revision>126</cp:revision>
  <dcterms:created xsi:type="dcterms:W3CDTF">2001-09-11T22:22:56Z</dcterms:created>
  <dcterms:modified xsi:type="dcterms:W3CDTF">2018-09-27T16:03:55Z</dcterms:modified>
</cp:coreProperties>
</file>