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8" r:id="rId3"/>
    <p:sldId id="269" r:id="rId4"/>
    <p:sldId id="275" r:id="rId5"/>
    <p:sldId id="276" r:id="rId6"/>
    <p:sldId id="270" r:id="rId7"/>
    <p:sldId id="277" r:id="rId8"/>
    <p:sldId id="271" r:id="rId9"/>
    <p:sldId id="272" r:id="rId10"/>
    <p:sldId id="273" r:id="rId11"/>
    <p:sldId id="274" r:id="rId12"/>
    <p:sldId id="257" r:id="rId13"/>
    <p:sldId id="258" r:id="rId14"/>
    <p:sldId id="259" r:id="rId15"/>
    <p:sldId id="260" r:id="rId16"/>
    <p:sldId id="261" r:id="rId17"/>
    <p:sldId id="262" r:id="rId18"/>
    <p:sldId id="263" r:id="rId19"/>
    <p:sldId id="264" r:id="rId20"/>
    <p:sldId id="265" r:id="rId21"/>
    <p:sldId id="266"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24549"/>
  <ax:ocxPr ax:name="_cy" ax:value="17996"/>
  <ax:ocxPr ax:name="FlashVars" ax:value=""/>
  <ax:ocxPr ax:name="Movie" ax:value="http://www.youtube.com/v/awYZgt-9kV8"/>
  <ax:ocxPr ax:name="Src" ax:value="http://www.youtube.com/v/awYZgt-9kV8"/>
  <ax:ocxPr ax:name="WMode" ax:value="Window"/>
  <ax:ocxPr ax:name="Play" ax:value="0"/>
  <ax:ocxPr ax:name="Loop" ax:value="0"/>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2.xml><?xml version="1.0" encoding="utf-8"?>
<ax:ocx xmlns:ax="http://schemas.microsoft.com/office/2006/activeX" xmlns:r="http://schemas.openxmlformats.org/officeDocument/2006/relationships" ax:classid="{D27CDB6E-AE6D-11CF-96B8-444553540000}" ax:persistence="persistPropertyBag">
  <ax:ocxPr ax:name="_cx" ax:value="24126"/>
  <ax:ocxPr ax:name="_cy" ax:value="18199"/>
  <ax:ocxPr ax:name="FlashVars" ax:value=""/>
  <ax:ocxPr ax:name="Movie" ax:value="http://www.youtube.com/v/OnBaU0fxREk"/>
  <ax:ocxPr ax:name="Src" ax:value="http://www.youtube.com/v/OnBaU0fxREk"/>
  <ax:ocxPr ax:name="WMode" ax:value="Window"/>
  <ax:ocxPr ax:name="Play" ax:value="0"/>
  <ax:ocxPr ax:name="Loop" ax:value="-1"/>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CF3CA74-8FC7-46D5-A48C-9EF2DBE7C564}" type="datetimeFigureOut">
              <a:rPr lang="en-US" smtClean="0"/>
              <a:t>3/24/2010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F844550-8B0B-43C2-84B4-126618716E6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F3CA74-8FC7-46D5-A48C-9EF2DBE7C564}" type="datetimeFigureOut">
              <a:rPr lang="en-US" smtClean="0"/>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44550-8B0B-43C2-84B4-126618716E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CF3CA74-8FC7-46D5-A48C-9EF2DBE7C564}" type="datetimeFigureOut">
              <a:rPr lang="en-US" smtClean="0"/>
              <a:t>3/24/2010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F844550-8B0B-43C2-84B4-126618716E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CF3CA74-8FC7-46D5-A48C-9EF2DBE7C564}" type="datetimeFigureOut">
              <a:rPr lang="en-US" smtClean="0"/>
              <a:t>3/24/2010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F844550-8B0B-43C2-84B4-126618716E6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F3CA74-8FC7-46D5-A48C-9EF2DBE7C564}" type="datetimeFigureOut">
              <a:rPr lang="en-US" smtClean="0"/>
              <a:t>3/24/2010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F844550-8B0B-43C2-84B4-126618716E6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CF3CA74-8FC7-46D5-A48C-9EF2DBE7C564}" type="datetimeFigureOut">
              <a:rPr lang="en-US" smtClean="0"/>
              <a:t>3/24/2010</a:t>
            </a:fld>
            <a:endParaRPr lang="en-US"/>
          </a:p>
        </p:txBody>
      </p:sp>
      <p:sp>
        <p:nvSpPr>
          <p:cNvPr id="10" name="Slide Number Placeholder 9"/>
          <p:cNvSpPr>
            <a:spLocks noGrp="1"/>
          </p:cNvSpPr>
          <p:nvPr>
            <p:ph type="sldNum" sz="quarter" idx="16"/>
          </p:nvPr>
        </p:nvSpPr>
        <p:spPr/>
        <p:txBody>
          <a:bodyPr rtlCol="0"/>
          <a:lstStyle/>
          <a:p>
            <a:fld id="{BF844550-8B0B-43C2-84B4-126618716E6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CF3CA74-8FC7-46D5-A48C-9EF2DBE7C564}" type="datetimeFigureOut">
              <a:rPr lang="en-US" smtClean="0"/>
              <a:t>3/24/2010</a:t>
            </a:fld>
            <a:endParaRPr lang="en-US"/>
          </a:p>
        </p:txBody>
      </p:sp>
      <p:sp>
        <p:nvSpPr>
          <p:cNvPr id="12" name="Slide Number Placeholder 11"/>
          <p:cNvSpPr>
            <a:spLocks noGrp="1"/>
          </p:cNvSpPr>
          <p:nvPr>
            <p:ph type="sldNum" sz="quarter" idx="16"/>
          </p:nvPr>
        </p:nvSpPr>
        <p:spPr/>
        <p:txBody>
          <a:bodyPr rtlCol="0"/>
          <a:lstStyle/>
          <a:p>
            <a:fld id="{BF844550-8B0B-43C2-84B4-126618716E6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F3CA74-8FC7-46D5-A48C-9EF2DBE7C564}" type="datetimeFigureOut">
              <a:rPr lang="en-US" smtClean="0"/>
              <a:t>3/24/2010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F844550-8B0B-43C2-84B4-126618716E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3CA74-8FC7-46D5-A48C-9EF2DBE7C564}" type="datetimeFigureOut">
              <a:rPr lang="en-US" smtClean="0"/>
              <a:t>3/24/2010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F844550-8B0B-43C2-84B4-126618716E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CF3CA74-8FC7-46D5-A48C-9EF2DBE7C564}" type="datetimeFigureOut">
              <a:rPr lang="en-US" smtClean="0"/>
              <a:t>3/24/2010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F844550-8B0B-43C2-84B4-126618716E6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CF3CA74-8FC7-46D5-A48C-9EF2DBE7C564}" type="datetimeFigureOut">
              <a:rPr lang="en-US" smtClean="0"/>
              <a:t>3/24/2010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F844550-8B0B-43C2-84B4-126618716E6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CF3CA74-8FC7-46D5-A48C-9EF2DBE7C564}" type="datetimeFigureOut">
              <a:rPr lang="en-US" smtClean="0"/>
              <a:t>3/24/2010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F844550-8B0B-43C2-84B4-126618716E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kygaze.com/content/facts/psychology.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Differences in Communication</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“Communication between men and women can be like cross cultural communication, prey to a clash of conversational styles” (Deborah </a:t>
            </a:r>
            <a:r>
              <a:rPr lang="en-US" dirty="0" err="1" smtClean="0"/>
              <a:t>Tannen</a:t>
            </a:r>
            <a:r>
              <a:rPr lang="en-US" dirty="0" smtClean="0"/>
              <a:t> 1990)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Which side of the brain do men heavily rely upon? Right or Left?</a:t>
            </a:r>
          </a:p>
          <a:p>
            <a:r>
              <a:rPr lang="en-US" dirty="0" smtClean="0"/>
              <a:t>The Left. Women have four times as many brain cells (neurons) connecting the right and left side of their brain.  Men rely easily and more heavily on their left brain to solve one problem one step at a time. Women have more efficient access to both sides of their brain and therefore greater use of their right brain.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Who has a better memory?</a:t>
            </a:r>
          </a:p>
          <a:p>
            <a:r>
              <a:rPr lang="en-US" dirty="0" smtClean="0"/>
              <a:t>Women have an enhanced ability to recall memories that have strong emotional components. Men tend to recall events using strategies that rely on reconstructing the experience in terms of elements, tasks or activities that took place.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Most Women Communication is</a:t>
            </a:r>
            <a:endParaRPr lang="en-US" dirty="0"/>
          </a:p>
        </p:txBody>
      </p:sp>
      <p:sp>
        <p:nvSpPr>
          <p:cNvPr id="3" name="Content Placeholder 2"/>
          <p:cNvSpPr>
            <a:spLocks noGrp="1"/>
          </p:cNvSpPr>
          <p:nvPr>
            <p:ph sz="quarter" idx="1"/>
          </p:nvPr>
        </p:nvSpPr>
        <p:spPr/>
        <p:txBody>
          <a:bodyPr/>
          <a:lstStyle/>
          <a:p>
            <a:r>
              <a:rPr lang="en-US" dirty="0" smtClean="0"/>
              <a:t>Used to establish and maintain relationships</a:t>
            </a:r>
          </a:p>
          <a:p>
            <a:r>
              <a:rPr lang="en-US" dirty="0" smtClean="0"/>
              <a:t>For sharing and learning about others</a:t>
            </a:r>
          </a:p>
          <a:p>
            <a:r>
              <a:rPr lang="en-US" dirty="0" smtClean="0"/>
              <a:t>And </a:t>
            </a:r>
            <a:r>
              <a:rPr lang="en-US" dirty="0" smtClean="0"/>
              <a:t>Talk </a:t>
            </a:r>
            <a:r>
              <a:rPr lang="en-US" b="1" i="1" u="sng" dirty="0" smtClean="0"/>
              <a:t>is</a:t>
            </a:r>
            <a:r>
              <a:rPr lang="en-US" dirty="0" smtClean="0"/>
              <a:t> the essence of relationships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Women, Equality is Key</a:t>
            </a:r>
            <a:endParaRPr lang="en-US" dirty="0"/>
          </a:p>
        </p:txBody>
      </p:sp>
      <p:sp>
        <p:nvSpPr>
          <p:cNvPr id="3" name="Content Placeholder 2"/>
          <p:cNvSpPr>
            <a:spLocks noGrp="1"/>
          </p:cNvSpPr>
          <p:nvPr>
            <p:ph sz="quarter" idx="1"/>
          </p:nvPr>
        </p:nvSpPr>
        <p:spPr/>
        <p:txBody>
          <a:bodyPr/>
          <a:lstStyle/>
          <a:p>
            <a:r>
              <a:rPr lang="en-US" sz="2800" dirty="0" smtClean="0"/>
              <a:t>Equality between people is generally important</a:t>
            </a:r>
          </a:p>
          <a:p>
            <a:r>
              <a:rPr lang="en-US" sz="2800" dirty="0" smtClean="0"/>
              <a:t>try and achieve symmetry</a:t>
            </a:r>
          </a:p>
          <a:p>
            <a:r>
              <a:rPr lang="en-US" sz="2800" dirty="0" smtClean="0"/>
              <a:t>often match experiences</a:t>
            </a:r>
          </a:p>
          <a:p>
            <a:pPr lvl="1"/>
            <a:r>
              <a:rPr lang="en-US" sz="2400" dirty="0" smtClean="0"/>
              <a:t>“you’re not alone in how you feel</a:t>
            </a:r>
          </a:p>
          <a:p>
            <a:pPr lvl="1"/>
            <a:r>
              <a:rPr lang="en-US" sz="2400" dirty="0" smtClean="0"/>
              <a:t>“I’ve done the same thing many times”</a:t>
            </a:r>
          </a:p>
          <a:p>
            <a:r>
              <a:rPr lang="en-US" sz="2800" dirty="0" smtClean="0"/>
              <a:t>respond and build on each other’s ideas</a:t>
            </a:r>
          </a:p>
          <a:p>
            <a:pPr lvl="1"/>
            <a:r>
              <a:rPr lang="en-US" sz="2000" dirty="0" smtClean="0"/>
              <a:t>Rather than “you-tell-your-idea-then-I’ll-tell-mine,” voices weave together to create conversations.</a:t>
            </a:r>
            <a:endParaRPr lang="en-US" sz="24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Support</a:t>
            </a:r>
            <a:endParaRPr lang="en-US" dirty="0"/>
          </a:p>
        </p:txBody>
      </p:sp>
      <p:sp>
        <p:nvSpPr>
          <p:cNvPr id="3" name="Content Placeholder 2"/>
          <p:cNvSpPr>
            <a:spLocks noGrp="1"/>
          </p:cNvSpPr>
          <p:nvPr>
            <p:ph sz="quarter" idx="1"/>
          </p:nvPr>
        </p:nvSpPr>
        <p:spPr/>
        <p:txBody>
          <a:bodyPr/>
          <a:lstStyle/>
          <a:p>
            <a:r>
              <a:rPr lang="en-US" sz="2800" dirty="0" smtClean="0"/>
              <a:t>Often express Understanding &amp; Sympathy</a:t>
            </a:r>
          </a:p>
          <a:p>
            <a:pPr lvl="1"/>
            <a:r>
              <a:rPr lang="en-US" sz="2400" dirty="0" smtClean="0"/>
              <a:t>“Oh, you must feel terrible”</a:t>
            </a:r>
          </a:p>
          <a:p>
            <a:pPr lvl="1"/>
            <a:r>
              <a:rPr lang="en-US" sz="2400" dirty="0" smtClean="0"/>
              <a:t>“I think you did the right thing”</a:t>
            </a:r>
          </a:p>
          <a:p>
            <a:pPr lvl="1"/>
            <a:r>
              <a:rPr lang="en-US" sz="2400" dirty="0" smtClean="0"/>
              <a:t>“I really hear what you are saying”</a:t>
            </a:r>
            <a:endParaRPr lang="en-US" dirty="0" smtClean="0"/>
          </a:p>
          <a:p>
            <a:pPr lvl="1"/>
            <a:r>
              <a:rPr lang="en-US" sz="2400" dirty="0" smtClean="0"/>
              <a:t>“I’m sorry”</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the Relational Level, Women</a:t>
            </a:r>
            <a:endParaRPr lang="en-US" dirty="0"/>
          </a:p>
        </p:txBody>
      </p:sp>
      <p:sp>
        <p:nvSpPr>
          <p:cNvPr id="3" name="Content Placeholder 2"/>
          <p:cNvSpPr>
            <a:spLocks noGrp="1"/>
          </p:cNvSpPr>
          <p:nvPr>
            <p:ph sz="quarter" idx="1"/>
          </p:nvPr>
        </p:nvSpPr>
        <p:spPr/>
        <p:txBody>
          <a:bodyPr/>
          <a:lstStyle/>
          <a:p>
            <a:pPr>
              <a:lnSpc>
                <a:spcPct val="90000"/>
              </a:lnSpc>
            </a:pPr>
            <a:r>
              <a:rPr lang="en-US" sz="2800" dirty="0" smtClean="0"/>
              <a:t>Focus on feelings</a:t>
            </a:r>
          </a:p>
          <a:p>
            <a:pPr>
              <a:lnSpc>
                <a:spcPct val="90000"/>
              </a:lnSpc>
            </a:pPr>
            <a:r>
              <a:rPr lang="en-US" sz="2800" dirty="0" smtClean="0"/>
              <a:t>Focus on relationship between communicators rather than content</a:t>
            </a:r>
          </a:p>
          <a:p>
            <a:pPr>
              <a:lnSpc>
                <a:spcPct val="90000"/>
              </a:lnSpc>
            </a:pPr>
            <a:r>
              <a:rPr lang="en-US" sz="2800" dirty="0" smtClean="0"/>
              <a:t>often probe to understand feelings</a:t>
            </a:r>
          </a:p>
          <a:p>
            <a:pPr lvl="1">
              <a:lnSpc>
                <a:spcPct val="90000"/>
              </a:lnSpc>
            </a:pPr>
            <a:r>
              <a:rPr lang="en-US" sz="2400" dirty="0" smtClean="0"/>
              <a:t>“Tell me about what happened?”</a:t>
            </a:r>
          </a:p>
          <a:p>
            <a:pPr lvl="1">
              <a:lnSpc>
                <a:spcPct val="90000"/>
              </a:lnSpc>
            </a:pPr>
            <a:r>
              <a:rPr lang="en-US" sz="2400" dirty="0" smtClean="0"/>
              <a:t>“How did you feel when it occurred?”</a:t>
            </a:r>
          </a:p>
          <a:p>
            <a:pPr lvl="1">
              <a:lnSpc>
                <a:spcPct val="90000"/>
              </a:lnSpc>
            </a:pPr>
            <a:r>
              <a:rPr lang="en-US" sz="2400" dirty="0" smtClean="0"/>
              <a:t>“Do you think it was deliberate?”</a:t>
            </a:r>
          </a:p>
          <a:p>
            <a:pPr>
              <a:lnSpc>
                <a:spcPct val="90000"/>
              </a:lnSpc>
            </a:pPr>
            <a:r>
              <a:rPr lang="en-US" sz="2400" dirty="0" smtClean="0"/>
              <a:t>Content is dealt with but also feelings involved</a:t>
            </a:r>
            <a:r>
              <a:rPr lang="en-US" sz="2800"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Conversational Maintenance</a:t>
            </a:r>
            <a:endParaRPr lang="en-US" dirty="0"/>
          </a:p>
        </p:txBody>
      </p:sp>
      <p:sp>
        <p:nvSpPr>
          <p:cNvPr id="3" name="Content Placeholder 2"/>
          <p:cNvSpPr>
            <a:spLocks noGrp="1"/>
          </p:cNvSpPr>
          <p:nvPr>
            <p:ph sz="quarter" idx="1"/>
          </p:nvPr>
        </p:nvSpPr>
        <p:spPr/>
        <p:txBody>
          <a:bodyPr/>
          <a:lstStyle/>
          <a:p>
            <a:r>
              <a:rPr lang="en-US" sz="2400" dirty="0" smtClean="0"/>
              <a:t>Women’s style is conversational maintenance work</a:t>
            </a:r>
          </a:p>
          <a:p>
            <a:r>
              <a:rPr lang="en-US" sz="2400" dirty="0" smtClean="0"/>
              <a:t>efforts to sustain talk</a:t>
            </a:r>
          </a:p>
          <a:p>
            <a:r>
              <a:rPr lang="en-US" sz="2400" dirty="0" smtClean="0"/>
              <a:t>often initiate topics for others</a:t>
            </a:r>
          </a:p>
          <a:p>
            <a:pPr lvl="1"/>
            <a:r>
              <a:rPr lang="en-US" sz="2000" dirty="0" smtClean="0"/>
              <a:t>“How was your day”</a:t>
            </a:r>
          </a:p>
          <a:p>
            <a:pPr lvl="1"/>
            <a:r>
              <a:rPr lang="en-US" sz="2000" dirty="0" smtClean="0"/>
              <a:t>“Tell me about your meeting”</a:t>
            </a:r>
          </a:p>
          <a:p>
            <a:pPr lvl="1"/>
            <a:r>
              <a:rPr lang="en-US" sz="2000" dirty="0" smtClean="0"/>
              <a:t>“Did anything interesting happen on your trip”</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Men</a:t>
            </a:r>
            <a:endParaRPr lang="en-US" dirty="0"/>
          </a:p>
        </p:txBody>
      </p:sp>
      <p:sp>
        <p:nvSpPr>
          <p:cNvPr id="3" name="Content Placeholder 2"/>
          <p:cNvSpPr>
            <a:spLocks noGrp="1"/>
          </p:cNvSpPr>
          <p:nvPr>
            <p:ph sz="quarter" idx="1"/>
          </p:nvPr>
        </p:nvSpPr>
        <p:spPr/>
        <p:txBody>
          <a:bodyPr/>
          <a:lstStyle/>
          <a:p>
            <a:pPr>
              <a:lnSpc>
                <a:spcPct val="90000"/>
              </a:lnSpc>
            </a:pPr>
            <a:r>
              <a:rPr lang="en-US" dirty="0" smtClean="0"/>
              <a:t>Use talk to establish and defend personal status and ideas</a:t>
            </a:r>
          </a:p>
          <a:p>
            <a:pPr>
              <a:lnSpc>
                <a:spcPct val="90000"/>
              </a:lnSpc>
            </a:pPr>
            <a:r>
              <a:rPr lang="en-US" dirty="0" smtClean="0"/>
              <a:t>When comforting, they do so by respecting others’ independence and avoiding condescending</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Conversational Dominance</a:t>
            </a:r>
            <a:endParaRPr lang="en-US" dirty="0"/>
          </a:p>
        </p:txBody>
      </p:sp>
      <p:sp>
        <p:nvSpPr>
          <p:cNvPr id="3" name="Content Placeholder 2"/>
          <p:cNvSpPr>
            <a:spLocks noGrp="1"/>
          </p:cNvSpPr>
          <p:nvPr>
            <p:ph sz="quarter" idx="1"/>
          </p:nvPr>
        </p:nvSpPr>
        <p:spPr/>
        <p:txBody>
          <a:bodyPr/>
          <a:lstStyle/>
          <a:p>
            <a:r>
              <a:rPr lang="en-US" dirty="0" smtClean="0"/>
              <a:t>Men tend to dominate conversations - talk more than women</a:t>
            </a:r>
          </a:p>
          <a:p>
            <a:r>
              <a:rPr lang="en-US" dirty="0" smtClean="0"/>
              <a:t>Talk more frequently</a:t>
            </a:r>
          </a:p>
          <a:p>
            <a:r>
              <a:rPr lang="en-US" dirty="0" smtClean="0"/>
              <a:t>For longer duration</a:t>
            </a:r>
          </a:p>
          <a:p>
            <a:r>
              <a:rPr lang="en-US" dirty="0" smtClean="0"/>
              <a:t>Select topic of discussion</a:t>
            </a:r>
          </a:p>
          <a:p>
            <a:r>
              <a:rPr lang="en-US" dirty="0" smtClean="0"/>
              <a:t>Interrupt more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Men</a:t>
            </a:r>
            <a:endParaRPr lang="en-US" dirty="0"/>
          </a:p>
        </p:txBody>
      </p:sp>
      <p:sp>
        <p:nvSpPr>
          <p:cNvPr id="3" name="Content Placeholder 2"/>
          <p:cNvSpPr>
            <a:spLocks noGrp="1"/>
          </p:cNvSpPr>
          <p:nvPr>
            <p:ph sz="quarter" idx="1"/>
          </p:nvPr>
        </p:nvSpPr>
        <p:spPr/>
        <p:txBody>
          <a:bodyPr/>
          <a:lstStyle/>
          <a:p>
            <a:pPr lvl="1"/>
            <a:r>
              <a:rPr lang="en-US" sz="2400" dirty="0" smtClean="0"/>
              <a:t>Language tends to forceful, direct, authoritative</a:t>
            </a:r>
          </a:p>
          <a:p>
            <a:pPr lvl="1"/>
            <a:r>
              <a:rPr lang="en-US" sz="2400" dirty="0" smtClean="0"/>
              <a:t>Less use of hedges and disclaimers</a:t>
            </a:r>
          </a:p>
          <a:p>
            <a:r>
              <a:rPr lang="en-US" sz="2400" dirty="0" smtClean="0"/>
              <a:t>Are less responsive</a:t>
            </a:r>
            <a:endParaRPr lang="en-US" sz="2400" dirty="0" smtClean="0"/>
          </a:p>
          <a:p>
            <a:r>
              <a:rPr lang="en-US" sz="2400" dirty="0" smtClean="0"/>
              <a:t>More “minimal response cues”</a:t>
            </a:r>
          </a:p>
          <a:p>
            <a:r>
              <a:rPr lang="en-US" sz="2400" dirty="0" smtClean="0"/>
              <a:t>Less sympathy and self-disclosure</a:t>
            </a:r>
          </a:p>
          <a:p>
            <a:pPr lvl="2"/>
            <a:r>
              <a:rPr lang="en-US" dirty="0" smtClean="0"/>
              <a:t>Sympathy seen as sign of </a:t>
            </a:r>
            <a:r>
              <a:rPr lang="en-US" i="1" dirty="0" smtClean="0"/>
              <a:t>condescension</a:t>
            </a:r>
            <a:endParaRPr lang="en-US" dirty="0" smtClean="0"/>
          </a:p>
          <a:p>
            <a:pPr lvl="2"/>
            <a:r>
              <a:rPr lang="en-US" dirty="0" smtClean="0"/>
              <a:t>Personal problems seen as </a:t>
            </a:r>
            <a:r>
              <a:rPr lang="en-US" i="1" dirty="0" smtClean="0"/>
              <a:t>vulnerability</a:t>
            </a:r>
          </a:p>
          <a:p>
            <a:pPr lvl="1"/>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Who talks more, men or women? </a:t>
            </a:r>
            <a:br>
              <a:rPr lang="en-US" dirty="0" smtClean="0"/>
            </a:br>
            <a:r>
              <a:rPr lang="en-US" dirty="0" smtClean="0"/>
              <a:t>Men talk more than women in public situations, but less at home. (Deborah </a:t>
            </a:r>
            <a:r>
              <a:rPr lang="en-US" dirty="0" err="1" smtClean="0"/>
              <a:t>Tannen</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Talk</a:t>
            </a:r>
            <a:endParaRPr lang="en-US" dirty="0"/>
          </a:p>
        </p:txBody>
      </p:sp>
      <p:sp>
        <p:nvSpPr>
          <p:cNvPr id="3" name="Content Placeholder 2"/>
          <p:cNvSpPr>
            <a:spLocks noGrp="1"/>
          </p:cNvSpPr>
          <p:nvPr>
            <p:ph sz="quarter" idx="1"/>
          </p:nvPr>
        </p:nvSpPr>
        <p:spPr/>
        <p:txBody>
          <a:bodyPr/>
          <a:lstStyle/>
          <a:p>
            <a:pPr>
              <a:buNone/>
            </a:pPr>
            <a:r>
              <a:rPr lang="en-US" dirty="0" smtClean="0"/>
              <a:t>For Men: </a:t>
            </a:r>
            <a:r>
              <a:rPr lang="en-US" sz="2400" dirty="0" smtClean="0"/>
              <a:t>It’s going fine if there is no need to talk</a:t>
            </a:r>
          </a:p>
          <a:p>
            <a:r>
              <a:rPr lang="en-US" sz="2400" dirty="0" smtClean="0"/>
              <a:t>Talk is to solve problems</a:t>
            </a:r>
          </a:p>
          <a:p>
            <a:r>
              <a:rPr lang="en-US" sz="2400" dirty="0" smtClean="0"/>
              <a:t>Talk indicates a problem</a:t>
            </a:r>
          </a:p>
          <a:p>
            <a:pPr lvl="1"/>
            <a:r>
              <a:rPr lang="en-US" sz="2000" dirty="0" smtClean="0"/>
              <a:t>Duck when she says, “we need to talk”</a:t>
            </a:r>
          </a:p>
          <a:p>
            <a:pPr lvl="1">
              <a:buNone/>
            </a:pPr>
            <a:endParaRPr lang="en-US" sz="2000" dirty="0" smtClean="0"/>
          </a:p>
          <a:p>
            <a:r>
              <a:rPr lang="en-US" dirty="0" smtClean="0"/>
              <a:t>For Women: </a:t>
            </a:r>
            <a:r>
              <a:rPr lang="en-US" sz="2400" dirty="0" smtClean="0">
                <a:solidFill>
                  <a:srgbClr val="414141"/>
                </a:solidFill>
              </a:rPr>
              <a:t>It’s going fine if there is talk</a:t>
            </a:r>
          </a:p>
          <a:p>
            <a:r>
              <a:rPr lang="en-US" sz="2400" dirty="0" smtClean="0">
                <a:solidFill>
                  <a:srgbClr val="414141"/>
                </a:solidFill>
              </a:rPr>
              <a:t>Talk is a </a:t>
            </a:r>
            <a:r>
              <a:rPr lang="en-US" sz="2400" i="1" dirty="0" smtClean="0">
                <a:solidFill>
                  <a:srgbClr val="414141"/>
                </a:solidFill>
              </a:rPr>
              <a:t>process</a:t>
            </a:r>
            <a:r>
              <a:rPr lang="en-US" sz="2400" dirty="0" smtClean="0">
                <a:solidFill>
                  <a:srgbClr val="414141"/>
                </a:solidFill>
              </a:rPr>
              <a:t> to sustain the relationship</a:t>
            </a:r>
          </a:p>
          <a:p>
            <a:r>
              <a:rPr lang="en-US" sz="2400" dirty="0" smtClean="0">
                <a:solidFill>
                  <a:srgbClr val="414141"/>
                </a:solidFill>
              </a:rPr>
              <a:t>Talk is a way to show closeness</a:t>
            </a:r>
          </a:p>
          <a:p>
            <a:pPr lvl="1"/>
            <a:r>
              <a:rPr lang="en-US" sz="2000" dirty="0" smtClean="0">
                <a:solidFill>
                  <a:srgbClr val="414141"/>
                </a:solidFill>
              </a:rPr>
              <a:t>“We need to talk,” to affirm our caring</a:t>
            </a:r>
            <a:endParaRPr lang="en-US" dirty="0" smtClean="0">
              <a:solidFill>
                <a:srgbClr val="414141"/>
              </a:solidFill>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p:control spid="1026" name="ShockwaveFlash1" r:id="rId2" imgW="8838095" imgH="6477904"/>
    </p:controls>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p:control spid="2050" name="ShockwaveFlash1" r:id="rId2" imgW="8685714" imgH="6552381"/>
    </p:controls>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How many words per day do women use?  Men use?</a:t>
            </a:r>
          </a:p>
          <a:p>
            <a:r>
              <a:rPr lang="en-US" dirty="0" smtClean="0"/>
              <a:t>20,000 words per day, 7,000 words per day (International Women’s Day Facts)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During </a:t>
            </a:r>
            <a:r>
              <a:rPr lang="en-US" dirty="0" smtClean="0"/>
              <a:t>conversations, </a:t>
            </a:r>
            <a:r>
              <a:rPr lang="en-US" dirty="0" smtClean="0"/>
              <a:t>men spend more time looking at their partner than women do.</a:t>
            </a:r>
          </a:p>
          <a:p>
            <a:r>
              <a:rPr lang="en-US" dirty="0" smtClean="0"/>
              <a:t>False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Women use less personal space than men </a:t>
            </a:r>
            <a:r>
              <a:rPr lang="en-US" dirty="0" smtClean="0"/>
              <a:t>do</a:t>
            </a:r>
          </a:p>
          <a:p>
            <a:r>
              <a:rPr lang="en-US" dirty="0" smtClean="0"/>
              <a:t>True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Which group is more like to change its mind more frequently?</a:t>
            </a:r>
          </a:p>
          <a:p>
            <a:r>
              <a:rPr lang="en-US" dirty="0" smtClean="0"/>
              <a:t>Women tend to take longer to </a:t>
            </a:r>
            <a:r>
              <a:rPr lang="en-US" u="sng" dirty="0" smtClean="0">
                <a:hlinkClick r:id="rId2"/>
              </a:rPr>
              <a:t>make a decision</a:t>
            </a:r>
            <a:r>
              <a:rPr lang="en-US" dirty="0" smtClean="0"/>
              <a:t>, but are </a:t>
            </a:r>
            <a:r>
              <a:rPr lang="en-US" b="1" dirty="0" smtClean="0"/>
              <a:t>more</a:t>
            </a:r>
            <a:r>
              <a:rPr lang="en-US" dirty="0" smtClean="0"/>
              <a:t> likely to stick with the decision, compared to </a:t>
            </a:r>
            <a:r>
              <a:rPr lang="en-US" b="1" dirty="0" smtClean="0"/>
              <a:t>men</a:t>
            </a:r>
            <a:r>
              <a:rPr lang="en-US" dirty="0" smtClean="0"/>
              <a:t>, who are </a:t>
            </a:r>
            <a:r>
              <a:rPr lang="en-US" b="1" dirty="0" smtClean="0"/>
              <a:t>more</a:t>
            </a:r>
            <a:r>
              <a:rPr lang="en-US" dirty="0" smtClean="0"/>
              <a:t> likely to </a:t>
            </a:r>
            <a:r>
              <a:rPr lang="en-US" b="1" dirty="0" smtClean="0"/>
              <a:t>change</a:t>
            </a:r>
            <a:r>
              <a:rPr lang="en-US" dirty="0" smtClean="0"/>
              <a:t> their </a:t>
            </a:r>
            <a:r>
              <a:rPr lang="en-US" b="1" dirty="0" smtClean="0"/>
              <a:t>mind</a:t>
            </a:r>
            <a:r>
              <a:rPr lang="en-US" dirty="0" smtClean="0"/>
              <a:t> after making a decision.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Women are more likely than men to disclose personal information.</a:t>
            </a:r>
          </a:p>
          <a:p>
            <a:r>
              <a:rPr lang="en-US" dirty="0" smtClean="0"/>
              <a:t>True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What do the majority of women cite as the reason for filing for divorce?</a:t>
            </a:r>
          </a:p>
          <a:p>
            <a:r>
              <a:rPr lang="en-US" dirty="0" smtClean="0"/>
              <a:t>Lack of communication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Who </a:t>
            </a:r>
            <a:r>
              <a:rPr lang="en-US" dirty="0"/>
              <a:t>is more adept at reading nonverbal cues?</a:t>
            </a:r>
          </a:p>
          <a:p>
            <a:r>
              <a:rPr lang="en-US" dirty="0"/>
              <a:t>Women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260</TotalTime>
  <Words>672</Words>
  <Application>Microsoft Office PowerPoint</Application>
  <PresentationFormat>On-screen Show (4:3)</PresentationFormat>
  <Paragraphs>81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Gender Differences in Communication</vt:lpstr>
      <vt:lpstr>Slide 2</vt:lpstr>
      <vt:lpstr>Slide 3</vt:lpstr>
      <vt:lpstr>Slide 4</vt:lpstr>
      <vt:lpstr>Slide 5</vt:lpstr>
      <vt:lpstr>Slide 6</vt:lpstr>
      <vt:lpstr>Slide 7</vt:lpstr>
      <vt:lpstr>Slide 8</vt:lpstr>
      <vt:lpstr>Slide 9</vt:lpstr>
      <vt:lpstr>Slide 10</vt:lpstr>
      <vt:lpstr>Slide 11</vt:lpstr>
      <vt:lpstr>For Most Women Communication is</vt:lpstr>
      <vt:lpstr>For Women, Equality is Key</vt:lpstr>
      <vt:lpstr>Support</vt:lpstr>
      <vt:lpstr>At the Relational Level, Women</vt:lpstr>
      <vt:lpstr>Conversational Maintenance</vt:lpstr>
      <vt:lpstr>For Men</vt:lpstr>
      <vt:lpstr>Conversational Dominance</vt:lpstr>
      <vt:lpstr>For Men</vt:lpstr>
      <vt:lpstr>Relationship Talk</vt:lpstr>
      <vt:lpstr>Slide 21</vt:lpstr>
      <vt:lpstr>Slide 22</vt:lpstr>
    </vt:vector>
  </TitlesOfParts>
  <Company>Wake Forest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Differences in Communication</dc:title>
  <dc:creator>Wake Forest</dc:creator>
  <cp:lastModifiedBy>Wake Forest</cp:lastModifiedBy>
  <cp:revision>10</cp:revision>
  <dcterms:created xsi:type="dcterms:W3CDTF">2010-03-24T10:35:57Z</dcterms:created>
  <dcterms:modified xsi:type="dcterms:W3CDTF">2010-03-24T14:56:26Z</dcterms:modified>
</cp:coreProperties>
</file>