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6" r:id="rId2"/>
    <p:sldId id="256" r:id="rId3"/>
    <p:sldId id="267" r:id="rId4"/>
    <p:sldId id="312" r:id="rId5"/>
    <p:sldId id="333" r:id="rId6"/>
    <p:sldId id="334" r:id="rId7"/>
    <p:sldId id="271" r:id="rId8"/>
    <p:sldId id="269" r:id="rId9"/>
    <p:sldId id="314" r:id="rId10"/>
    <p:sldId id="315" r:id="rId11"/>
    <p:sldId id="316" r:id="rId12"/>
    <p:sldId id="317" r:id="rId13"/>
    <p:sldId id="318" r:id="rId14"/>
    <p:sldId id="313" r:id="rId15"/>
    <p:sldId id="311" r:id="rId16"/>
    <p:sldId id="310" r:id="rId17"/>
    <p:sldId id="298" r:id="rId18"/>
    <p:sldId id="320" r:id="rId19"/>
    <p:sldId id="321" r:id="rId20"/>
    <p:sldId id="322" r:id="rId21"/>
    <p:sldId id="324" r:id="rId22"/>
    <p:sldId id="323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3" d="100"/>
          <a:sy n="8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assign.net/" TargetMode="External"/><Relationship Id="rId2" Type="http://schemas.openxmlformats.org/officeDocument/2006/relationships/hyperlink" Target="http://www.wfu.edu/~natalie/f12phy1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pml/wmd/metric/length.cf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st.gov/pml/wmd/metric/mass.cf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st.gov/pml/wmd/metric/time.cf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assign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Chapter 1 – measurement &amp; units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33629" r="3333" b="3627"/>
          <a:stretch/>
        </p:blipFill>
        <p:spPr bwMode="auto">
          <a:xfrm>
            <a:off x="152400" y="838200"/>
            <a:ext cx="8789670" cy="51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28605" r="2469" b="8675"/>
          <a:stretch/>
        </p:blipFill>
        <p:spPr bwMode="auto">
          <a:xfrm>
            <a:off x="152400" y="771525"/>
            <a:ext cx="8801100" cy="513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24047" r="2727" b="50785"/>
          <a:stretch/>
        </p:blipFill>
        <p:spPr bwMode="auto">
          <a:xfrm>
            <a:off x="29605" y="152400"/>
            <a:ext cx="9114395" cy="18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3962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 Problem solving steps</a:t>
            </a:r>
          </a:p>
          <a:p>
            <a:pPr>
              <a:buFontTx/>
              <a:buAutoNum type="arabicPeriod"/>
            </a:pPr>
            <a:r>
              <a:rPr lang="en-US" sz="1800" dirty="0" smtClean="0"/>
              <a:t>Visualize </a:t>
            </a:r>
            <a:r>
              <a:rPr lang="en-US" sz="1800" dirty="0"/>
              <a:t>problem – labeling variables</a:t>
            </a:r>
          </a:p>
          <a:p>
            <a:pPr>
              <a:buFontTx/>
              <a:buAutoNum type="arabicPeriod"/>
            </a:pPr>
            <a:r>
              <a:rPr lang="en-US" sz="1800" dirty="0"/>
              <a:t>Determine which basic physical principle(s) apply</a:t>
            </a:r>
          </a:p>
          <a:p>
            <a:pPr>
              <a:buFontTx/>
              <a:buAutoNum type="arabicPeriod"/>
            </a:pPr>
            <a:r>
              <a:rPr lang="en-US" sz="1800" dirty="0"/>
              <a:t>Write down the appropriate equations using the variables defined in step 1.</a:t>
            </a:r>
          </a:p>
          <a:p>
            <a:pPr>
              <a:buFontTx/>
              <a:buAutoNum type="arabicPeriod"/>
            </a:pPr>
            <a:r>
              <a:rPr lang="en-US" sz="1800" dirty="0"/>
              <a:t>Check whether you have the correct amount of information to solve the problem (same number of </a:t>
            </a:r>
            <a:r>
              <a:rPr lang="en-US" sz="1800" dirty="0" err="1"/>
              <a:t>knowns</a:t>
            </a:r>
            <a:r>
              <a:rPr lang="en-US" sz="1800" dirty="0"/>
              <a:t> and unknowns).</a:t>
            </a:r>
          </a:p>
          <a:p>
            <a:pPr>
              <a:buFontTx/>
              <a:buAutoNum type="arabicPeriod"/>
            </a:pPr>
            <a:r>
              <a:rPr lang="en-US" sz="1800" dirty="0"/>
              <a:t>Solve the equations.</a:t>
            </a:r>
          </a:p>
          <a:p>
            <a:pPr>
              <a:buFontTx/>
              <a:buAutoNum type="arabicPeriod"/>
            </a:pPr>
            <a:r>
              <a:rPr lang="en-US" sz="1800" dirty="0"/>
              <a:t>Check whether your answer makes sense (units, order of magnitude, etc</a:t>
            </a:r>
            <a:r>
              <a:rPr lang="en-US" sz="1800" dirty="0" smtClean="0"/>
              <a:t>.).</a:t>
            </a: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89449" y="1307068"/>
            <a:ext cx="3405013" cy="4636532"/>
            <a:chOff x="4489449" y="1307068"/>
            <a:chExt cx="3405013" cy="4636532"/>
          </a:xfrm>
        </p:grpSpPr>
        <p:sp>
          <p:nvSpPr>
            <p:cNvPr id="5" name="Rectangle 4"/>
            <p:cNvSpPr/>
            <p:nvPr/>
          </p:nvSpPr>
          <p:spPr>
            <a:xfrm>
              <a:off x="4586802" y="1676400"/>
              <a:ext cx="594798" cy="838200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200787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L=111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13070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W=63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27432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area = width * length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34406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= W * 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4191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OK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3661920"/>
                </p:ext>
              </p:extLst>
            </p:nvPr>
          </p:nvGraphicFramePr>
          <p:xfrm>
            <a:off x="4489449" y="4724400"/>
            <a:ext cx="3405013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3" name="数式" r:id="rId4" imgW="1841400" imgH="685800" progId="Equation.3">
                    <p:embed/>
                  </p:oleObj>
                </mc:Choice>
                <mc:Fallback>
                  <p:oleObj name="数式" r:id="rId4" imgW="1841400" imgH="685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89449" y="4724400"/>
                          <a:ext cx="3405013" cy="1219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3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50765" r="2727" b="6558"/>
          <a:stretch/>
        </p:blipFill>
        <p:spPr bwMode="auto">
          <a:xfrm>
            <a:off x="-4685" y="152400"/>
            <a:ext cx="9114395" cy="314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77466"/>
              </p:ext>
            </p:extLst>
          </p:nvPr>
        </p:nvGraphicFramePr>
        <p:xfrm>
          <a:off x="1219200" y="3886200"/>
          <a:ext cx="678425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数式" r:id="rId4" imgW="2920680" imgH="393480" progId="Equation.3">
                  <p:embed/>
                </p:oleObj>
              </mc:Choice>
              <mc:Fallback>
                <p:oleObj name="数式" r:id="rId4" imgW="2920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886200"/>
                        <a:ext cx="678425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0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9624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i-clicker  exercises:</a:t>
            </a:r>
          </a:p>
          <a:p>
            <a:endParaRPr lang="en-US" sz="2400" dirty="0"/>
          </a:p>
          <a:p>
            <a:r>
              <a:rPr lang="en-US" sz="2400" dirty="0" smtClean="0"/>
              <a:t>Which of the following options do you prefer for the number of exams in the course?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/>
              <a:t>4 exams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/>
              <a:t>3 exams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/>
              <a:t>2 exams</a:t>
            </a:r>
          </a:p>
          <a:p>
            <a:pPr marL="800100" lvl="1" indent="-342900">
              <a:buFont typeface="+mj-lt"/>
              <a:buAutoNum type="alphaUcPeriod"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Which of the following options do you prefer for the exam times?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Exams within class time (50 minutes)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Exams offered outside of class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50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Preferences for tutorial:</a:t>
            </a:r>
          </a:p>
          <a:p>
            <a:r>
              <a:rPr lang="en-US" sz="2400" dirty="0" smtClean="0"/>
              <a:t>          A.   Prefer tutorials for our section only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B.    Prefer general tutorials for all sections </a:t>
            </a:r>
          </a:p>
          <a:p>
            <a:r>
              <a:rPr lang="en-US" sz="2400" dirty="0" smtClean="0"/>
              <a:t>          C.    Other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Preferences for tutorial times:    (Sunday – Thursday)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A.   5-7 PM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B.   6-8 PM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C.   7-9 PM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D.   8-10 PM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E.    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16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PHY 113 Labs will start Monday Sept. 3</a:t>
            </a:r>
            <a:r>
              <a:rPr lang="en-US" sz="2400" baseline="30000" dirty="0" smtClean="0">
                <a:sym typeface="Wingdings" pitchFamily="2" charset="2"/>
              </a:rPr>
              <a:t>rd</a:t>
            </a:r>
            <a:r>
              <a:rPr lang="en-US" sz="2400" dirty="0" smtClean="0">
                <a:sym typeface="Wingdings" pitchFamily="2" charset="2"/>
              </a:rPr>
              <a:t> and run through the week of Nov. 29</a:t>
            </a:r>
            <a:r>
              <a:rPr lang="en-US" sz="2400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sz="2400" dirty="0" smtClean="0">
                <a:sym typeface="Wingdings" pitchFamily="2" charset="2"/>
              </a:rPr>
              <a:t>There will be no labs during Thanksgiving week.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3694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PHY 113 Tutorial sessions will also start next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982920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 advice on how to  learn physics:</a:t>
            </a:r>
          </a:p>
          <a:p>
            <a:endParaRPr lang="en-US" sz="2400" b="1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Physics is built on basic principles (“laws”) from which all results can be derived (deduced)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Focus your attention on </a:t>
            </a:r>
            <a:r>
              <a:rPr lang="en-US" sz="2000" b="1" dirty="0" smtClean="0">
                <a:solidFill>
                  <a:srgbClr val="7030A0"/>
                </a:solidFill>
              </a:rPr>
              <a:t>understanding</a:t>
            </a:r>
            <a:r>
              <a:rPr lang="en-US" sz="2000" dirty="0" smtClean="0"/>
              <a:t> the basic principles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Practice </a:t>
            </a:r>
            <a:r>
              <a:rPr lang="en-US" sz="2000" b="1" dirty="0" smtClean="0">
                <a:solidFill>
                  <a:srgbClr val="7030A0"/>
                </a:solidFill>
              </a:rPr>
              <a:t>using</a:t>
            </a:r>
            <a:r>
              <a:rPr lang="en-US" sz="2000" dirty="0" smtClean="0"/>
              <a:t> these basic principles to solve problems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Memorization is of little use in the study and practice of 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890" y="3581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 In general, the best way to learn physics is to </a:t>
            </a:r>
            <a:r>
              <a:rPr lang="en-US" b="1" dirty="0" smtClean="0">
                <a:solidFill>
                  <a:srgbClr val="7030A0"/>
                </a:solidFill>
              </a:rPr>
              <a:t>practice problem solving</a:t>
            </a:r>
            <a:r>
              <a:rPr lang="en-US" dirty="0" smtClean="0"/>
              <a:t>.  One benefit of learning physics is the development of general problem solving skills. Note that memorization of the text and lecture material is rarely useful.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4953000"/>
            <a:ext cx="7924800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 you are working problems, you may wish to construct a sheet of paper containing the basic equations you use. This basic equation sheet (8.5 in x 11 in) can be used during exams.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5"/>
          <a:stretch>
            <a:fillRect/>
          </a:stretch>
        </p:blipFill>
        <p:spPr bwMode="auto">
          <a:xfrm>
            <a:off x="1219200" y="1219200"/>
            <a:ext cx="149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>
            <a:fillRect/>
          </a:stretch>
        </p:blipFill>
        <p:spPr bwMode="auto">
          <a:xfrm>
            <a:off x="1219200" y="1447800"/>
            <a:ext cx="14970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Advice: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Keep basic concepts and equations at the top of your head.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Practice problem solving and math skills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Develop an equation sheet that you can consult.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590800" y="0"/>
            <a:ext cx="6248400" cy="4191000"/>
            <a:chOff x="1632" y="0"/>
            <a:chExt cx="3936" cy="2640"/>
          </a:xfrm>
        </p:grpSpPr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3168" y="960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1632" y="0"/>
              <a:ext cx="3936" cy="2640"/>
              <a:chOff x="1632" y="0"/>
              <a:chExt cx="3936" cy="2640"/>
            </a:xfrm>
          </p:grpSpPr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4224" y="1872"/>
                <a:ext cx="67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Equation Sheet</a:t>
                </a:r>
              </a:p>
            </p:txBody>
          </p:sp>
          <p:sp>
            <p:nvSpPr>
              <p:cNvPr id="14346" name="AutoShape 10"/>
              <p:cNvSpPr>
                <a:spLocks/>
              </p:cNvSpPr>
              <p:nvPr/>
            </p:nvSpPr>
            <p:spPr bwMode="auto">
              <a:xfrm>
                <a:off x="3072" y="48"/>
                <a:ext cx="240" cy="912"/>
              </a:xfrm>
              <a:prstGeom prst="leftBrace">
                <a:avLst>
                  <a:gd name="adj1" fmla="val 31667"/>
                  <a:gd name="adj2" fmla="val 48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H="1">
                <a:off x="2784" y="48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48" name="Group 12"/>
              <p:cNvGrpSpPr>
                <a:grpSpLocks/>
              </p:cNvGrpSpPr>
              <p:nvPr/>
            </p:nvGrpSpPr>
            <p:grpSpPr bwMode="auto">
              <a:xfrm>
                <a:off x="1632" y="0"/>
                <a:ext cx="3936" cy="2640"/>
                <a:chOff x="1632" y="0"/>
                <a:chExt cx="3936" cy="2640"/>
              </a:xfrm>
            </p:grpSpPr>
            <p:grpSp>
              <p:nvGrpSpPr>
                <p:cNvPr id="14349" name="Group 13"/>
                <p:cNvGrpSpPr>
                  <a:grpSpLocks/>
                </p:cNvGrpSpPr>
                <p:nvPr/>
              </p:nvGrpSpPr>
              <p:grpSpPr bwMode="auto">
                <a:xfrm>
                  <a:off x="2352" y="576"/>
                  <a:ext cx="943" cy="1304"/>
                  <a:chOff x="2352" y="576"/>
                  <a:chExt cx="943" cy="1304"/>
                </a:xfrm>
              </p:grpSpPr>
              <p:pic>
                <p:nvPicPr>
                  <p:cNvPr id="14350" name="Picture 14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557"/>
                  <a:stretch>
                    <a:fillRect/>
                  </a:stretch>
                </p:blipFill>
                <p:spPr bwMode="auto">
                  <a:xfrm>
                    <a:off x="2352" y="1056"/>
                    <a:ext cx="943" cy="8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51" name="Picture 15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81955"/>
                  <a:stretch>
                    <a:fillRect/>
                  </a:stretch>
                </p:blipFill>
                <p:spPr bwMode="auto">
                  <a:xfrm>
                    <a:off x="2352" y="576"/>
                    <a:ext cx="943" cy="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352" name="AutoShape 1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448" y="768"/>
                    <a:ext cx="720" cy="288"/>
                  </a:xfrm>
                  <a:custGeom>
                    <a:avLst/>
                    <a:gdLst>
                      <a:gd name="G0" fmla="+- 1111 0 0"/>
                      <a:gd name="G1" fmla="+- 21600 0 1111"/>
                      <a:gd name="G2" fmla="*/ 1111 1 2"/>
                      <a:gd name="G3" fmla="+- 21600 0 G2"/>
                      <a:gd name="G4" fmla="+/ 1111 21600 2"/>
                      <a:gd name="G5" fmla="+/ G1 0 2"/>
                      <a:gd name="G6" fmla="*/ 21600 21600 1111"/>
                      <a:gd name="G7" fmla="*/ G6 1 2"/>
                      <a:gd name="G8" fmla="+- 21600 0 G7"/>
                      <a:gd name="G9" fmla="*/ 21600 1 2"/>
                      <a:gd name="G10" fmla="+- 1111 0 G9"/>
                      <a:gd name="G11" fmla="?: G10 G8 0"/>
                      <a:gd name="G12" fmla="?: G10 G7 21600"/>
                      <a:gd name="T0" fmla="*/ 21044 w 21600"/>
                      <a:gd name="T1" fmla="*/ 10800 h 21600"/>
                      <a:gd name="T2" fmla="*/ 10800 w 21600"/>
                      <a:gd name="T3" fmla="*/ 21600 h 21600"/>
                      <a:gd name="T4" fmla="*/ 556 w 21600"/>
                      <a:gd name="T5" fmla="*/ 10800 h 21600"/>
                      <a:gd name="T6" fmla="*/ 10800 w 21600"/>
                      <a:gd name="T7" fmla="*/ 0 h 21600"/>
                      <a:gd name="T8" fmla="*/ 2356 w 21600"/>
                      <a:gd name="T9" fmla="*/ 2356 h 21600"/>
                      <a:gd name="T10" fmla="*/ 19244 w 21600"/>
                      <a:gd name="T11" fmla="*/ 1924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111" y="21600"/>
                        </a:lnTo>
                        <a:lnTo>
                          <a:pt x="2048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4353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8686328"/>
                    </p:ext>
                  </p:extLst>
                </p:nvPr>
              </p:nvGraphicFramePr>
              <p:xfrm>
                <a:off x="3360" y="0"/>
                <a:ext cx="557" cy="11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89" name="数式" r:id="rId6" imgW="482400" imgH="1015920" progId="Equation.3">
                        <p:embed/>
                      </p:oleObj>
                    </mc:Choice>
                    <mc:Fallback>
                      <p:oleObj name="数式" r:id="rId6" imgW="482400" imgH="10159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0" y="0"/>
                              <a:ext cx="557" cy="117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8" y="1200"/>
                  <a:ext cx="21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Problem solving skills</a:t>
                  </a:r>
                </a:p>
              </p:txBody>
            </p:sp>
            <p:sp>
              <p:nvSpPr>
                <p:cNvPr id="1435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28" y="1776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1392"/>
                  <a:ext cx="1104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2" y="1920"/>
                  <a:ext cx="10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Math skills</a:t>
                  </a:r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76" y="864"/>
                  <a:ext cx="864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17525" y="498475"/>
            <a:ext cx="8245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 </a:t>
            </a:r>
            <a:r>
              <a:rPr lang="en-US" dirty="0">
                <a:latin typeface="+mn-lt"/>
              </a:rPr>
              <a:t>Problem solving steps</a:t>
            </a:r>
          </a:p>
          <a:p>
            <a:endParaRPr lang="en-US" dirty="0">
              <a:latin typeface="+mn-lt"/>
            </a:endParaRP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Visualize problem – labeling variables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Determine which basic physical principle(s) apply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Write down the appropriate equations using the variables defined in step 1.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Check whether you have the correct amount of information to solve the problem (same number of </a:t>
            </a:r>
            <a:r>
              <a:rPr lang="en-US" dirty="0" err="1">
                <a:latin typeface="+mn-lt"/>
              </a:rPr>
              <a:t>knowns</a:t>
            </a:r>
            <a:r>
              <a:rPr lang="en-US" dirty="0">
                <a:latin typeface="+mn-lt"/>
              </a:rPr>
              <a:t> and unknowns).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Solve the equations.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Check whether your answer makes sense (units, order of magnitude, etc.).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PHY 113 A General Physics I</a:t>
            </a:r>
          </a:p>
          <a:p>
            <a:pPr algn="ctr"/>
            <a:r>
              <a:rPr lang="en-US" sz="2000" b="1" dirty="0" smtClean="0"/>
              <a:t>9-9:50 AM  MWF Olin 101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http://www.wfu.edu/~natalie/f12phy113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048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Webpage for </a:t>
            </a:r>
            <a:r>
              <a:rPr lang="en-US" dirty="0" err="1" smtClean="0"/>
              <a:t>Webassign</a:t>
            </a:r>
            <a:r>
              <a:rPr lang="en-US" dirty="0" smtClean="0"/>
              <a:t> system: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://www.webassign.net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will also need an</a:t>
            </a:r>
          </a:p>
          <a:p>
            <a:r>
              <a:rPr lang="en-US" i="1" dirty="0" smtClean="0"/>
              <a:t>i-clicker</a:t>
            </a:r>
            <a:r>
              <a:rPr lang="en-US" dirty="0" smtClean="0"/>
              <a:t> device for each class</a:t>
            </a:r>
          </a:p>
          <a:p>
            <a:endParaRPr lang="en-US" dirty="0"/>
          </a:p>
          <a:p>
            <a:r>
              <a:rPr lang="en-US" dirty="0" smtClean="0"/>
              <a:t>A scientific calculator will be needed for homework and exams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857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3118" y="130374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 err="1" smtClean="0"/>
              <a:t>Zeroth</a:t>
            </a:r>
            <a:r>
              <a:rPr lang="en-US" sz="2400" b="1" dirty="0" smtClean="0"/>
              <a:t> Law of Physics</a:t>
            </a:r>
          </a:p>
          <a:p>
            <a:pPr algn="ctr"/>
            <a:endParaRPr lang="en-US" sz="2400" b="1" dirty="0"/>
          </a:p>
          <a:p>
            <a:r>
              <a:rPr lang="en-US" sz="2400" dirty="0" smtClean="0"/>
              <a:t>All physical phenomena can be analyzed using fundamental “laws” which are stated in terms of basic concepts and represented in terms of mathematical expressions and equations.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4068" y="2543294"/>
            <a:ext cx="8701802" cy="3933706"/>
            <a:chOff x="164068" y="2543294"/>
            <a:chExt cx="8701802" cy="3933706"/>
          </a:xfrm>
        </p:grpSpPr>
        <p:grpSp>
          <p:nvGrpSpPr>
            <p:cNvPr id="5" name="Group 4"/>
            <p:cNvGrpSpPr/>
            <p:nvPr/>
          </p:nvGrpSpPr>
          <p:grpSpPr>
            <a:xfrm>
              <a:off x="426720" y="2543294"/>
              <a:ext cx="8439150" cy="3857506"/>
              <a:chOff x="426720" y="2543294"/>
              <a:chExt cx="8439150" cy="3857506"/>
            </a:xfrm>
          </p:grpSpPr>
          <p:pic>
            <p:nvPicPr>
              <p:cNvPr id="276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" y="2590800"/>
                <a:ext cx="8439150" cy="381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Oval 7"/>
              <p:cNvSpPr/>
              <p:nvPr/>
            </p:nvSpPr>
            <p:spPr>
              <a:xfrm>
                <a:off x="838200" y="5562600"/>
                <a:ext cx="228600" cy="24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382000" y="5320784"/>
                <a:ext cx="228600" cy="24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828800" y="4222492"/>
                <a:ext cx="228600" cy="24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00400" y="2971800"/>
                <a:ext cx="228600" cy="24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31995" y="2543294"/>
                <a:ext cx="228600" cy="24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010400" y="3689866"/>
                <a:ext cx="228600" cy="2418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-508516" y="3505200"/>
              <a:ext cx="17145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 (m)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6107668"/>
              <a:ext cx="17145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 (m)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52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Why would a physicist (or anyone else) want to know that the ball follows a parabolic trajectory?</a:t>
            </a:r>
          </a:p>
          <a:p>
            <a:endParaRPr lang="en-US" sz="2400" dirty="0">
              <a:latin typeface="+mj-lt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Because it tests the basic principles of physics.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Because it can help a golfer get a hole in one.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Because it shows that gravity is </a:t>
            </a:r>
            <a:r>
              <a:rPr lang="en-US" sz="2400" dirty="0" smtClean="0">
                <a:latin typeface="+mj-lt"/>
              </a:rPr>
              <a:t>affecting </a:t>
            </a:r>
            <a:r>
              <a:rPr lang="en-US" sz="2400" dirty="0" smtClean="0">
                <a:latin typeface="+mj-lt"/>
              </a:rPr>
              <a:t>the motion of the ball.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Because it shows a contrast with straight line motion.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Because it makes you look smart.</a:t>
            </a:r>
          </a:p>
        </p:txBody>
      </p:sp>
    </p:spTree>
    <p:extLst>
      <p:ext uri="{BB962C8B-B14F-4D97-AF65-F5344CB8AC3E}">
        <p14:creationId xmlns:p14="http://schemas.microsoft.com/office/powerpoint/2010/main" val="16660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Measurement units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400145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Standard units “SI” (by international agreement in 1960)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length – meter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mass  -- kilogram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time    -- second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534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279" r="37063" b="6745"/>
          <a:stretch/>
        </p:blipFill>
        <p:spPr bwMode="auto">
          <a:xfrm>
            <a:off x="1143000" y="762000"/>
            <a:ext cx="660654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http://www.nist.gov/pml/wmd/metric/length.cfm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9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28674" name="Picture 2" descr="NIST US Prototype Kil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4585"/>
            <a:ext cx="2284338" cy="27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31070" r="37412" b="10465"/>
          <a:stretch/>
        </p:blipFill>
        <p:spPr bwMode="auto">
          <a:xfrm>
            <a:off x="2518409" y="1295400"/>
            <a:ext cx="6549391" cy="47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822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http://www.nist.gov/pml/wmd/metric/mass.cfm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pic>
        <p:nvPicPr>
          <p:cNvPr id="30722" name="Picture 2" descr="NIST F1 Cesium Fountain Atomic Clock copyright 2005 Geoffrey Wheeler Phot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" y="1447800"/>
            <a:ext cx="19050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38744" r="37098" b="5907"/>
          <a:stretch/>
        </p:blipFill>
        <p:spPr bwMode="auto">
          <a:xfrm>
            <a:off x="2362200" y="1453662"/>
            <a:ext cx="6560821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051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http://www.nist.gov/pml/wmd/metric/time.cfm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7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31746" name="Picture 2" descr="E:\Media\Image_Library\chapter1\01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5825"/>
            <a:ext cx="7978588" cy="47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pic>
        <p:nvPicPr>
          <p:cNvPr id="32770" name="Picture 2" descr="E:\Media\Image_Library\chapter1\01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8429"/>
            <a:ext cx="6723530" cy="61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pic>
        <p:nvPicPr>
          <p:cNvPr id="33794" name="Picture 2" descr="E:\Media\Image_Library\chapter1\01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171765" cy="28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41910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Terrible example</a:t>
            </a:r>
            <a:r>
              <a:rPr lang="en-US" sz="2000" dirty="0" smtClean="0"/>
              <a:t>:        </a:t>
            </a:r>
            <a:r>
              <a:rPr lang="en-US" sz="2000" dirty="0"/>
              <a:t>10</a:t>
            </a:r>
            <a:r>
              <a:rPr lang="en-US" sz="2000" baseline="30000" dirty="0"/>
              <a:t>12</a:t>
            </a:r>
            <a:r>
              <a:rPr lang="en-US" sz="2000" dirty="0"/>
              <a:t>  bull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8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33490" r="3906" b="6250"/>
          <a:stretch/>
        </p:blipFill>
        <p:spPr bwMode="auto">
          <a:xfrm>
            <a:off x="76200" y="1817370"/>
            <a:ext cx="8915400" cy="440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09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Comments about “error analysis”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9099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to find information about the course on the web: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24296" r="7459" b="31502"/>
          <a:stretch/>
        </p:blipFill>
        <p:spPr bwMode="auto">
          <a:xfrm>
            <a:off x="152400" y="1770474"/>
            <a:ext cx="8872293" cy="325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500" r="3125" b="10417"/>
          <a:stretch>
            <a:fillRect/>
          </a:stretch>
        </p:blipFill>
        <p:spPr bwMode="auto">
          <a:xfrm>
            <a:off x="609600" y="457200"/>
            <a:ext cx="8534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23442" r="18980" b="3070"/>
          <a:stretch/>
        </p:blipFill>
        <p:spPr bwMode="auto">
          <a:xfrm>
            <a:off x="76200" y="304800"/>
            <a:ext cx="893064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24330" r="28518" b="11913"/>
          <a:stretch/>
        </p:blipFill>
        <p:spPr bwMode="auto">
          <a:xfrm>
            <a:off x="685800" y="914400"/>
            <a:ext cx="7690339" cy="52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2895600"/>
            <a:ext cx="1828800" cy="16002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t="23972" r="29106" b="11302"/>
          <a:stretch/>
        </p:blipFill>
        <p:spPr bwMode="auto">
          <a:xfrm>
            <a:off x="1219200" y="838200"/>
            <a:ext cx="6224954" cy="530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Course organization: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33861" r="3445" b="9023"/>
          <a:stretch/>
        </p:blipFill>
        <p:spPr bwMode="auto">
          <a:xfrm>
            <a:off x="609600" y="1295400"/>
            <a:ext cx="7818121" cy="467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42415" r="41587" b="3918"/>
          <a:stretch/>
        </p:blipFill>
        <p:spPr bwMode="auto">
          <a:xfrm>
            <a:off x="685800" y="1219200"/>
            <a:ext cx="7889631" cy="439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23615" r="16150" b="18357"/>
          <a:stretch/>
        </p:blipFill>
        <p:spPr bwMode="auto">
          <a:xfrm>
            <a:off x="304800" y="1066800"/>
            <a:ext cx="8451109" cy="42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4799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www.webassign.net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6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1047</Words>
  <Application>Microsoft Office PowerPoint</Application>
  <PresentationFormat>On-screen Show (4:3)</PresentationFormat>
  <Paragraphs>198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157</cp:revision>
  <cp:lastPrinted>2012-01-14T20:35:51Z</cp:lastPrinted>
  <dcterms:created xsi:type="dcterms:W3CDTF">2012-01-10T18:32:24Z</dcterms:created>
  <dcterms:modified xsi:type="dcterms:W3CDTF">2012-08-29T16:27:42Z</dcterms:modified>
</cp:coreProperties>
</file>