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6" r:id="rId2"/>
    <p:sldId id="327" r:id="rId3"/>
    <p:sldId id="335" r:id="rId4"/>
    <p:sldId id="329" r:id="rId5"/>
    <p:sldId id="330" r:id="rId6"/>
    <p:sldId id="331" r:id="rId7"/>
    <p:sldId id="332" r:id="rId8"/>
    <p:sldId id="333" r:id="rId9"/>
    <p:sldId id="338" r:id="rId10"/>
    <p:sldId id="334" r:id="rId11"/>
    <p:sldId id="336" r:id="rId12"/>
    <p:sldId id="337" r:id="rId13"/>
    <p:sldId id="339" r:id="rId14"/>
    <p:sldId id="340" r:id="rId15"/>
    <p:sldId id="34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6" d="100"/>
          <a:sy n="66" d="100"/>
        </p:scale>
        <p:origin x="-702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2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6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9.jpe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hyperlink" Target="file:///D:\Userdata\Userdata\Coursework\f12phy113\lecturenotes\Lecture10\AF_0607.html" TargetMode="Externa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wmf"/><Relationship Id="rId9" Type="http://schemas.openxmlformats.org/officeDocument/2006/relationships/hyperlink" Target="file:///D:\Userdata\Userdata\Coursework\f12phy113\lecturenotes\Lecture10\AF_0613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UniformCircularMotion.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gi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file:///D:\Userdata\Userdata\Coursework\f12phy113\lecturenotes\Lecture10\AF_0602.html" TargetMode="Externa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10: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 6  -- Newton’s Laws continued</a:t>
            </a:r>
            <a:endParaRPr lang="en-US" sz="3600" b="1" dirty="0" smtClean="0">
              <a:solidFill>
                <a:schemeClr val="folHlink"/>
              </a:solidFill>
            </a:endParaRP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Newton’s Laws and centripetal acceleration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Newton’s Laws and resistive forces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23554" name="Picture 2" descr="E:\Media\Image_Library\chapter6\0603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7"/>
          <a:stretch/>
        </p:blipFill>
        <p:spPr bwMode="auto">
          <a:xfrm>
            <a:off x="609600" y="1371600"/>
            <a:ext cx="3585882" cy="501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381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of uniform circular motion: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71459"/>
              </p:ext>
            </p:extLst>
          </p:nvPr>
        </p:nvGraphicFramePr>
        <p:xfrm>
          <a:off x="1828800" y="5305425"/>
          <a:ext cx="15335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数式" r:id="rId4" imgW="685800" imgH="419040" progId="Equation.3">
                  <p:embed/>
                </p:oleObj>
              </mc:Choice>
              <mc:Fallback>
                <p:oleObj name="数式" r:id="rId4" imgW="68580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305425"/>
                        <a:ext cx="15335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467175"/>
              </p:ext>
            </p:extLst>
          </p:nvPr>
        </p:nvGraphicFramePr>
        <p:xfrm>
          <a:off x="762000" y="4114800"/>
          <a:ext cx="2555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数式" r:id="rId6" imgW="114120" imgH="177480" progId="Equation.3">
                  <p:embed/>
                </p:oleObj>
              </mc:Choice>
              <mc:Fallback>
                <p:oleObj name="数式" r:id="rId6" imgW="1141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2555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262607"/>
              </p:ext>
            </p:extLst>
          </p:nvPr>
        </p:nvGraphicFramePr>
        <p:xfrm>
          <a:off x="4419600" y="1619250"/>
          <a:ext cx="4287838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数式" r:id="rId8" imgW="1917360" imgH="1549080" progId="Equation.3">
                  <p:embed/>
                </p:oleObj>
              </mc:Choice>
              <mc:Fallback>
                <p:oleObj name="数式" r:id="rId8" imgW="191736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19250"/>
                        <a:ext cx="4287838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06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E:\Media\Image_Library\chapter6\0604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91"/>
          <a:stretch/>
        </p:blipFill>
        <p:spPr bwMode="auto">
          <a:xfrm>
            <a:off x="5105400" y="395514"/>
            <a:ext cx="3585882" cy="230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of uniform circular motion:</a:t>
            </a:r>
          </a:p>
        </p:txBody>
      </p:sp>
      <p:pic>
        <p:nvPicPr>
          <p:cNvPr id="24578" name="Picture 2" descr="E:\Media\Image_Library\chapter6\0604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78"/>
          <a:stretch/>
        </p:blipFill>
        <p:spPr bwMode="auto">
          <a:xfrm>
            <a:off x="533399" y="1219200"/>
            <a:ext cx="3585882" cy="331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160708"/>
              </p:ext>
            </p:extLst>
          </p:nvPr>
        </p:nvGraphicFramePr>
        <p:xfrm>
          <a:off x="304800" y="4636855"/>
          <a:ext cx="3265488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数式" r:id="rId5" imgW="1460160" imgH="660240" progId="Equation.3">
                  <p:embed/>
                </p:oleObj>
              </mc:Choice>
              <mc:Fallback>
                <p:oleObj name="数式" r:id="rId5" imgW="1460160" imgH="660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36855"/>
                        <a:ext cx="3265488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064"/>
              </p:ext>
            </p:extLst>
          </p:nvPr>
        </p:nvGraphicFramePr>
        <p:xfrm>
          <a:off x="4038600" y="2824613"/>
          <a:ext cx="5026025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数式" r:id="rId7" imgW="2247840" imgH="1523880" progId="Equation.3">
                  <p:embed/>
                </p:oleObj>
              </mc:Choice>
              <mc:Fallback>
                <p:oleObj name="数式" r:id="rId7" imgW="224784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24613"/>
                        <a:ext cx="5026025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7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04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Curved road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186608"/>
              </p:ext>
            </p:extLst>
          </p:nvPr>
        </p:nvGraphicFramePr>
        <p:xfrm>
          <a:off x="627063" y="1028700"/>
          <a:ext cx="46863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数式" r:id="rId3" imgW="2095200" imgH="1422360" progId="Equation.3">
                  <p:embed/>
                </p:oleObj>
              </mc:Choice>
              <mc:Fallback>
                <p:oleObj name="数式" r:id="rId3" imgW="2095200" imgH="1422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1028700"/>
                        <a:ext cx="46863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82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Mass on a swing: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1524000"/>
            <a:ext cx="0" cy="15240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ord 7"/>
          <p:cNvSpPr/>
          <p:nvPr/>
        </p:nvSpPr>
        <p:spPr>
          <a:xfrm rot="17671664">
            <a:off x="1081859" y="1426699"/>
            <a:ext cx="1649957" cy="1596378"/>
          </a:xfrm>
          <a:prstGeom prst="chord">
            <a:avLst>
              <a:gd name="adj1" fmla="val 2153453"/>
              <a:gd name="adj2" fmla="val 16057907"/>
            </a:avLst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4770" y="2438400"/>
            <a:ext cx="304800" cy="3017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6837" y="1524000"/>
            <a:ext cx="678496" cy="1071265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67564" y="1822324"/>
            <a:ext cx="1448451" cy="101482"/>
          </a:xfrm>
          <a:prstGeom prst="line">
            <a:avLst/>
          </a:prstGeom>
          <a:ln w="762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87170" y="2595265"/>
            <a:ext cx="28845" cy="711511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39570" y="2740152"/>
            <a:ext cx="765630" cy="46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1370" y="1825752"/>
            <a:ext cx="765630" cy="46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q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135415" y="1899011"/>
            <a:ext cx="455385" cy="691789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62200" y="1901952"/>
            <a:ext cx="765630" cy="46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05200" y="1143000"/>
            <a:ext cx="495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Which of these statements about the tension T in the rope is true?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 is the same for all </a:t>
            </a:r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q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 is smallest for </a:t>
            </a:r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q=0.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 is largest for </a:t>
            </a:r>
            <a:r>
              <a:rPr lang="en-US" sz="2400" b="1" dirty="0">
                <a:latin typeface="Symbol" pitchFamily="18" charset="2"/>
                <a:cs typeface="Arial" pitchFamily="34" charset="0"/>
              </a:rPr>
              <a:t>q=0.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169343"/>
              </p:ext>
            </p:extLst>
          </p:nvPr>
        </p:nvGraphicFramePr>
        <p:xfrm>
          <a:off x="609600" y="4000500"/>
          <a:ext cx="63055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数式" r:id="rId3" imgW="2819160" imgH="1066680" progId="Equation.3">
                  <p:embed/>
                </p:oleObj>
              </mc:Choice>
              <mc:Fallback>
                <p:oleObj name="数式" r:id="rId3" imgW="28191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00500"/>
                        <a:ext cx="63055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 rot="16200000">
            <a:off x="1111505" y="1784095"/>
            <a:ext cx="1282189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L</a:t>
            </a:r>
          </a:p>
        </p:txBody>
      </p:sp>
      <p:sp>
        <p:nvSpPr>
          <p:cNvPr id="26" name="Oval 25">
            <a:hlinkClick r:id="rId5"/>
          </p:cNvPr>
          <p:cNvSpPr/>
          <p:nvPr/>
        </p:nvSpPr>
        <p:spPr>
          <a:xfrm>
            <a:off x="7010400" y="5334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3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pic>
        <p:nvPicPr>
          <p:cNvPr id="28674" name="Picture 2" descr="E:\Media\Image_Library\chapter6\0612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13"/>
          <a:stretch/>
        </p:blipFill>
        <p:spPr bwMode="auto">
          <a:xfrm>
            <a:off x="304800" y="835408"/>
            <a:ext cx="5378824" cy="311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381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Newton’s law in accelerating train car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048170"/>
              </p:ext>
            </p:extLst>
          </p:nvPr>
        </p:nvGraphicFramePr>
        <p:xfrm>
          <a:off x="1120775" y="4214813"/>
          <a:ext cx="5281613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数式" r:id="rId4" imgW="2361960" imgH="876240" progId="Equation.3">
                  <p:embed/>
                </p:oleObj>
              </mc:Choice>
              <mc:Fallback>
                <p:oleObj name="数式" r:id="rId4" imgW="2361960" imgH="8762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4214813"/>
                        <a:ext cx="5281613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4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Models of air friction forces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571699"/>
              </p:ext>
            </p:extLst>
          </p:nvPr>
        </p:nvGraphicFramePr>
        <p:xfrm>
          <a:off x="1143000" y="1219200"/>
          <a:ext cx="45720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数式" r:id="rId3" imgW="2044440" imgH="482400" progId="Equation.3">
                  <p:embed/>
                </p:oleObj>
              </mc:Choice>
              <mc:Fallback>
                <p:oleObj name="数式" r:id="rId3" imgW="204444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45720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7467600" y="918865"/>
            <a:ext cx="685800" cy="6813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10500" y="1259532"/>
            <a:ext cx="0" cy="950268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48500" y="1734666"/>
            <a:ext cx="685800" cy="47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mg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315200" y="914400"/>
            <a:ext cx="0" cy="667866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91886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bv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766960"/>
              </p:ext>
            </p:extLst>
          </p:nvPr>
        </p:nvGraphicFramePr>
        <p:xfrm>
          <a:off x="127000" y="2819400"/>
          <a:ext cx="64468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数式" r:id="rId5" imgW="2882880" imgH="431640" progId="Equation.3">
                  <p:embed/>
                </p:oleObj>
              </mc:Choice>
              <mc:Fallback>
                <p:oleObj name="数式" r:id="rId5" imgW="28828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2819400"/>
                        <a:ext cx="6446838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321709"/>
              </p:ext>
            </p:extLst>
          </p:nvPr>
        </p:nvGraphicFramePr>
        <p:xfrm>
          <a:off x="1929946" y="4038600"/>
          <a:ext cx="454342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数式" r:id="rId7" imgW="2031840" imgH="1015920" progId="Equation.3">
                  <p:embed/>
                </p:oleObj>
              </mc:Choice>
              <mc:Fallback>
                <p:oleObj name="数式" r:id="rId7" imgW="2031840" imgH="10159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946" y="4038600"/>
                        <a:ext cx="454342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>
            <a:hlinkClick r:id="rId9"/>
          </p:cNvPr>
          <p:cNvSpPr/>
          <p:nvPr/>
        </p:nvSpPr>
        <p:spPr>
          <a:xfrm>
            <a:off x="7467600" y="5029200"/>
            <a:ext cx="3429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5" t="30001" r="26606" b="4341"/>
          <a:stretch/>
        </p:blipFill>
        <p:spPr bwMode="auto">
          <a:xfrm>
            <a:off x="1066800" y="1371600"/>
            <a:ext cx="6531430" cy="425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91243" y="36576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 feedback: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Too hard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Too easy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Neutral</a:t>
            </a:r>
          </a:p>
        </p:txBody>
      </p:sp>
    </p:spTree>
    <p:extLst>
      <p:ext uri="{BB962C8B-B14F-4D97-AF65-F5344CB8AC3E}">
        <p14:creationId xmlns:p14="http://schemas.microsoft.com/office/powerpoint/2010/main" val="33472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Recall:    Uniform circular motion: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27432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26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animation from </a:t>
            </a:r>
            <a:r>
              <a:rPr lang="en-US" sz="2400" dirty="0">
                <a:latin typeface="Arial" pitchFamily="34" charset="0"/>
                <a:cs typeface="Arial" pitchFamily="34" charset="0"/>
                <a:hlinkClick r:id="rId3"/>
              </a:rPr>
              <a:t>http://mathworld.wolfram.com/UniformCircularMotion.html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2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10000" y="5246082"/>
            <a:ext cx="1905000" cy="1002318"/>
          </a:xfrm>
          <a:prstGeom prst="rect">
            <a:avLst/>
          </a:prstGeom>
          <a:solidFill>
            <a:srgbClr val="DA32AA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pic>
        <p:nvPicPr>
          <p:cNvPr id="65538" name="Picture 2" descr="E:\Media\Image_Library\chapter4\0415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9176"/>
            <a:ext cx="2689412" cy="26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Uniform circular motion – continued</a:t>
            </a:r>
          </a:p>
        </p:txBody>
      </p:sp>
      <p:pic>
        <p:nvPicPr>
          <p:cNvPr id="65540" name="Picture 4" descr="E:\Media\Image_Library\chapter4\0415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066886"/>
            <a:ext cx="1792941" cy="197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2" name="Picture 6" descr="E:\Media\Image_Library\chapter4\0415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07312"/>
            <a:ext cx="1344706" cy="194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Media\Image_Library\chapter4\0415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1" y="3918857"/>
            <a:ext cx="2689412" cy="26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1676400" y="4528458"/>
            <a:ext cx="732544" cy="717624"/>
          </a:xfrm>
          <a:prstGeom prst="straightConnector1">
            <a:avLst/>
          </a:prstGeom>
          <a:ln w="50800">
            <a:solidFill>
              <a:srgbClr val="DA32A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737332"/>
              </p:ext>
            </p:extLst>
          </p:nvPr>
        </p:nvGraphicFramePr>
        <p:xfrm>
          <a:off x="3886200" y="3697288"/>
          <a:ext cx="479901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数式" r:id="rId6" imgW="2145960" imgH="1117440" progId="Equation.3">
                  <p:embed/>
                </p:oleObj>
              </mc:Choice>
              <mc:Fallback>
                <p:oleObj name="数式" r:id="rId6" imgW="21459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97288"/>
                        <a:ext cx="479901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67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Uniform circular motion –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2743200" cy="2743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1828800" y="1447800"/>
            <a:ext cx="685800" cy="76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1524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906767"/>
              </p:ext>
            </p:extLst>
          </p:nvPr>
        </p:nvGraphicFramePr>
        <p:xfrm>
          <a:off x="3408363" y="828675"/>
          <a:ext cx="2185987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数式" r:id="rId4" imgW="977760" imgH="1155600" progId="Equation.3">
                  <p:embed/>
                </p:oleObj>
              </mc:Choice>
              <mc:Fallback>
                <p:oleObj name="数式" r:id="rId4" imgW="97776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828675"/>
                        <a:ext cx="2185987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402792"/>
              </p:ext>
            </p:extLst>
          </p:nvPr>
        </p:nvGraphicFramePr>
        <p:xfrm>
          <a:off x="1035050" y="4038600"/>
          <a:ext cx="11366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数式" r:id="rId6" imgW="507960" imgH="393480" progId="Equation.3">
                  <p:embed/>
                </p:oleObj>
              </mc:Choice>
              <mc:Fallback>
                <p:oleObj name="数式" r:id="rId6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038600"/>
                        <a:ext cx="11366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3581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terms of time period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for one cycle: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8723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terms of the frequency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complete cycles: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526504"/>
              </p:ext>
            </p:extLst>
          </p:nvPr>
        </p:nvGraphicFramePr>
        <p:xfrm>
          <a:off x="1006475" y="5105400"/>
          <a:ext cx="27273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数式" r:id="rId8" imgW="1218960" imgH="393480" progId="Equation.3">
                  <p:embed/>
                </p:oleObj>
              </mc:Choice>
              <mc:Fallback>
                <p:oleObj name="数式" r:id="rId8" imgW="1218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5105400"/>
                        <a:ext cx="27273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8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Uniform circular motion and Newton’s second law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2743200" cy="2743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1828800" y="1447800"/>
            <a:ext cx="685800" cy="76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1524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962031"/>
              </p:ext>
            </p:extLst>
          </p:nvPr>
        </p:nvGraphicFramePr>
        <p:xfrm>
          <a:off x="3735388" y="1414463"/>
          <a:ext cx="1531937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数式" r:id="rId4" imgW="685800" imgH="634680" progId="Equation.3">
                  <p:embed/>
                </p:oleObj>
              </mc:Choice>
              <mc:Fallback>
                <p:oleObj name="数式" r:id="rId4" imgW="6858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1414463"/>
                        <a:ext cx="1531937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3592286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uniform circular motion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Newton’s laws are repealed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There is a force pointing radially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outward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from the circle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There is a force pointing radially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inward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 the circle</a:t>
            </a:r>
          </a:p>
        </p:txBody>
      </p:sp>
      <p:sp>
        <p:nvSpPr>
          <p:cNvPr id="15" name="Oval 14">
            <a:hlinkClick r:id="rId6"/>
          </p:cNvPr>
          <p:cNvSpPr/>
          <p:nvPr/>
        </p:nvSpPr>
        <p:spPr>
          <a:xfrm>
            <a:off x="7010400" y="1754832"/>
            <a:ext cx="304800" cy="3025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" t="28191" r="24517" b="10048"/>
          <a:stretch/>
        </p:blipFill>
        <p:spPr bwMode="auto">
          <a:xfrm>
            <a:off x="261257" y="1752600"/>
            <a:ext cx="8389258" cy="470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1257" y="112389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http://earthobservatory.nasa.gov/Features/OrbitsCatalog/page1.php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81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of uniform circular motion:</a:t>
            </a:r>
          </a:p>
        </p:txBody>
      </p:sp>
    </p:spTree>
    <p:extLst>
      <p:ext uri="{BB962C8B-B14F-4D97-AF65-F5344CB8AC3E}">
        <p14:creationId xmlns:p14="http://schemas.microsoft.com/office/powerpoint/2010/main" val="14348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6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of uniform circular motion: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Consider the moon in orbit about the Earth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67000" y="1066800"/>
            <a:ext cx="2438400" cy="2362200"/>
            <a:chOff x="1752600" y="1600200"/>
            <a:chExt cx="2438400" cy="2362200"/>
          </a:xfrm>
        </p:grpSpPr>
        <p:sp>
          <p:nvSpPr>
            <p:cNvPr id="6" name="Oval 5"/>
            <p:cNvSpPr/>
            <p:nvPr/>
          </p:nvSpPr>
          <p:spPr>
            <a:xfrm>
              <a:off x="1752600" y="1600200"/>
              <a:ext cx="2438400" cy="2362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52058" y="2628900"/>
              <a:ext cx="2286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3505200" y="1676400"/>
              <a:ext cx="114300" cy="1143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1597"/>
              </p:ext>
            </p:extLst>
          </p:nvPr>
        </p:nvGraphicFramePr>
        <p:xfrm>
          <a:off x="685800" y="3200400"/>
          <a:ext cx="8142288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数式" r:id="rId3" imgW="3644640" imgH="1473120" progId="Equation.3">
                  <p:embed/>
                </p:oleObj>
              </mc:Choice>
              <mc:Fallback>
                <p:oleObj name="数式" r:id="rId3" imgW="3644640" imgH="14731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00400"/>
                        <a:ext cx="8142288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9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4749</TotalTime>
  <Words>377</Words>
  <Application>Microsoft Office PowerPoint</Application>
  <PresentationFormat>On-screen Show (4:3)</PresentationFormat>
  <Paragraphs>95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334</cp:revision>
  <cp:lastPrinted>2012-01-14T20:35:51Z</cp:lastPrinted>
  <dcterms:created xsi:type="dcterms:W3CDTF">2012-01-10T18:32:24Z</dcterms:created>
  <dcterms:modified xsi:type="dcterms:W3CDTF">2012-09-21T15:21:54Z</dcterms:modified>
</cp:coreProperties>
</file>