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6" r:id="rId2"/>
    <p:sldId id="327" r:id="rId3"/>
    <p:sldId id="335" r:id="rId4"/>
    <p:sldId id="329" r:id="rId5"/>
    <p:sldId id="330" r:id="rId6"/>
    <p:sldId id="331" r:id="rId7"/>
    <p:sldId id="332" r:id="rId8"/>
    <p:sldId id="333" r:id="rId9"/>
    <p:sldId id="338" r:id="rId10"/>
    <p:sldId id="334" r:id="rId11"/>
    <p:sldId id="336" r:id="rId12"/>
    <p:sldId id="337" r:id="rId13"/>
    <p:sldId id="339" r:id="rId14"/>
    <p:sldId id="340" r:id="rId15"/>
    <p:sldId id="341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>
        <p:scale>
          <a:sx n="66" d="100"/>
          <a:sy n="66" d="100"/>
        </p:scale>
        <p:origin x="-702" y="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Problems</a:t>
            </a:r>
            <a:r>
              <a:rPr lang="en-US" baseline="0" smtClean="0"/>
              <a:t> 1.1,1.6,1.10,1.11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14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24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6.jpe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9.jpeg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hyperlink" Target="file:///D:\Userdata\Userdata\Coursework\f12phy113\lecturenotes\Lecture10\AF_0607.html" TargetMode="External"/><Relationship Id="rId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5.wmf"/><Relationship Id="rId9" Type="http://schemas.openxmlformats.org/officeDocument/2006/relationships/hyperlink" Target="file:///D:\Userdata\Userdata\Coursework\f12phy113\lecturenotes\Lecture10\AF_0613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athworld.wolfram.com/UniformCircularMotion.html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.gif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hyperlink" Target="file:///D:\Userdata\Userdata\Coursework\f12phy113\lecturenotes\Lecture10\AF_0602.html" TargetMode="Externa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239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113 A General Physics I</a:t>
            </a:r>
          </a:p>
          <a:p>
            <a:pPr algn="ctr"/>
            <a:r>
              <a:rPr lang="en-US" sz="3200" b="1" dirty="0" smtClean="0"/>
              <a:t>9-9:50 AM  MWF  Olin 101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10: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Chapter  6  -- Newton’s Laws continued</a:t>
            </a:r>
            <a:endParaRPr lang="en-US" sz="3600" b="1" dirty="0" smtClean="0">
              <a:solidFill>
                <a:schemeClr val="folHlink"/>
              </a:solidFill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Newton’s Laws and centripetal acceleration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Newton’s Laws and resistive forces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pic>
        <p:nvPicPr>
          <p:cNvPr id="23554" name="Picture 2" descr="E:\Media\Image_Library\chapter6\0603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47"/>
          <a:stretch/>
        </p:blipFill>
        <p:spPr bwMode="auto">
          <a:xfrm>
            <a:off x="609600" y="1371600"/>
            <a:ext cx="3585882" cy="5014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381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Example of uniform circular motion: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71459"/>
              </p:ext>
            </p:extLst>
          </p:nvPr>
        </p:nvGraphicFramePr>
        <p:xfrm>
          <a:off x="1828800" y="5305425"/>
          <a:ext cx="153352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4" name="数式" r:id="rId4" imgW="685800" imgH="419040" progId="Equation.3">
                  <p:embed/>
                </p:oleObj>
              </mc:Choice>
              <mc:Fallback>
                <p:oleObj name="数式" r:id="rId4" imgW="685800" imgH="4190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305425"/>
                        <a:ext cx="153352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467175"/>
              </p:ext>
            </p:extLst>
          </p:nvPr>
        </p:nvGraphicFramePr>
        <p:xfrm>
          <a:off x="762000" y="4114800"/>
          <a:ext cx="25558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数式" r:id="rId6" imgW="114120" imgH="177480" progId="Equation.3">
                  <p:embed/>
                </p:oleObj>
              </mc:Choice>
              <mc:Fallback>
                <p:oleObj name="数式" r:id="rId6" imgW="114120" imgH="177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114800"/>
                        <a:ext cx="255588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262607"/>
              </p:ext>
            </p:extLst>
          </p:nvPr>
        </p:nvGraphicFramePr>
        <p:xfrm>
          <a:off x="4419600" y="1619250"/>
          <a:ext cx="4287838" cy="348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数式" r:id="rId8" imgW="1917360" imgH="1549080" progId="Equation.3">
                  <p:embed/>
                </p:oleObj>
              </mc:Choice>
              <mc:Fallback>
                <p:oleObj name="数式" r:id="rId8" imgW="1917360" imgH="1549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19250"/>
                        <a:ext cx="4287838" cy="348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068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E:\Media\Image_Library\chapter6\0604b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91"/>
          <a:stretch/>
        </p:blipFill>
        <p:spPr bwMode="auto">
          <a:xfrm>
            <a:off x="5105400" y="395514"/>
            <a:ext cx="3585882" cy="230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Example of uniform circular motion:</a:t>
            </a:r>
          </a:p>
        </p:txBody>
      </p:sp>
      <p:pic>
        <p:nvPicPr>
          <p:cNvPr id="24578" name="Picture 2" descr="E:\Media\Image_Library\chapter6\0604a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78"/>
          <a:stretch/>
        </p:blipFill>
        <p:spPr bwMode="auto">
          <a:xfrm>
            <a:off x="533399" y="1219200"/>
            <a:ext cx="3585882" cy="331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160708"/>
              </p:ext>
            </p:extLst>
          </p:nvPr>
        </p:nvGraphicFramePr>
        <p:xfrm>
          <a:off x="304800" y="4636855"/>
          <a:ext cx="3265488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" name="数式" r:id="rId5" imgW="1460160" imgH="660240" progId="Equation.3">
                  <p:embed/>
                </p:oleObj>
              </mc:Choice>
              <mc:Fallback>
                <p:oleObj name="数式" r:id="rId5" imgW="1460160" imgH="660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636855"/>
                        <a:ext cx="3265488" cy="148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2064"/>
              </p:ext>
            </p:extLst>
          </p:nvPr>
        </p:nvGraphicFramePr>
        <p:xfrm>
          <a:off x="4038600" y="2824613"/>
          <a:ext cx="5026025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8" name="数式" r:id="rId7" imgW="2247840" imgH="1523880" progId="Equation.3">
                  <p:embed/>
                </p:oleObj>
              </mc:Choice>
              <mc:Fallback>
                <p:oleObj name="数式" r:id="rId7" imgW="2247840" imgH="1523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24613"/>
                        <a:ext cx="5026025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17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3048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Curved road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186608"/>
              </p:ext>
            </p:extLst>
          </p:nvPr>
        </p:nvGraphicFramePr>
        <p:xfrm>
          <a:off x="627063" y="1028700"/>
          <a:ext cx="46863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" name="数式" r:id="rId3" imgW="2095200" imgH="1422360" progId="Equation.3">
                  <p:embed/>
                </p:oleObj>
              </mc:Choice>
              <mc:Fallback>
                <p:oleObj name="数式" r:id="rId3" imgW="2095200" imgH="14223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1028700"/>
                        <a:ext cx="4686300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828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Mass on a swing: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905000" y="1524000"/>
            <a:ext cx="0" cy="15240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hord 7"/>
          <p:cNvSpPr/>
          <p:nvPr/>
        </p:nvSpPr>
        <p:spPr>
          <a:xfrm rot="17671664">
            <a:off x="1081859" y="1426699"/>
            <a:ext cx="1649957" cy="1596378"/>
          </a:xfrm>
          <a:prstGeom prst="chord">
            <a:avLst>
              <a:gd name="adj1" fmla="val 2153453"/>
              <a:gd name="adj2" fmla="val 16057907"/>
            </a:avLst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34770" y="2438400"/>
            <a:ext cx="304800" cy="30175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906837" y="1524000"/>
            <a:ext cx="678496" cy="1071265"/>
          </a:xfrm>
          <a:prstGeom prst="line">
            <a:avLst/>
          </a:prstGeom>
          <a:ln w="254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167564" y="1822324"/>
            <a:ext cx="1448451" cy="101482"/>
          </a:xfrm>
          <a:prstGeom prst="line">
            <a:avLst/>
          </a:prstGeom>
          <a:ln w="7620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587170" y="2595265"/>
            <a:ext cx="28845" cy="711511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39570" y="2740152"/>
            <a:ext cx="765630" cy="460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01370" y="1825752"/>
            <a:ext cx="765630" cy="460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  <a:cs typeface="Arial" pitchFamily="34" charset="0"/>
              </a:rPr>
              <a:t>q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2135415" y="1899011"/>
            <a:ext cx="455385" cy="691789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362200" y="1901952"/>
            <a:ext cx="765630" cy="460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05200" y="1143000"/>
            <a:ext cx="495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Which of these statements about the tension T in the rope is true?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 is the same for all </a:t>
            </a:r>
            <a:r>
              <a:rPr lang="en-US" sz="2400" b="1" dirty="0" smtClean="0">
                <a:latin typeface="Symbol" pitchFamily="18" charset="2"/>
                <a:cs typeface="Arial" pitchFamily="34" charset="0"/>
              </a:rPr>
              <a:t>q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 is smallest for </a:t>
            </a:r>
            <a:r>
              <a:rPr lang="en-US" sz="2400" b="1" dirty="0" smtClean="0">
                <a:latin typeface="Symbol" pitchFamily="18" charset="2"/>
                <a:cs typeface="Arial" pitchFamily="34" charset="0"/>
              </a:rPr>
              <a:t>q=0.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 is largest for </a:t>
            </a:r>
            <a:r>
              <a:rPr lang="en-US" sz="2400" b="1" dirty="0">
                <a:latin typeface="Symbol" pitchFamily="18" charset="2"/>
                <a:cs typeface="Arial" pitchFamily="34" charset="0"/>
              </a:rPr>
              <a:t>q=0.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169343"/>
              </p:ext>
            </p:extLst>
          </p:nvPr>
        </p:nvGraphicFramePr>
        <p:xfrm>
          <a:off x="609600" y="4000500"/>
          <a:ext cx="630555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" name="数式" r:id="rId3" imgW="2819160" imgH="1066680" progId="Equation.3">
                  <p:embed/>
                </p:oleObj>
              </mc:Choice>
              <mc:Fallback>
                <p:oleObj name="数式" r:id="rId3" imgW="2819160" imgH="1066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000500"/>
                        <a:ext cx="6305550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 rot="16200000">
            <a:off x="1111505" y="1784095"/>
            <a:ext cx="1282189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L</a:t>
            </a:r>
          </a:p>
        </p:txBody>
      </p:sp>
      <p:sp>
        <p:nvSpPr>
          <p:cNvPr id="26" name="Oval 25">
            <a:hlinkClick r:id="rId5"/>
          </p:cNvPr>
          <p:cNvSpPr/>
          <p:nvPr/>
        </p:nvSpPr>
        <p:spPr>
          <a:xfrm>
            <a:off x="7010400" y="5334000"/>
            <a:ext cx="3810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3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pic>
        <p:nvPicPr>
          <p:cNvPr id="28674" name="Picture 2" descr="E:\Media\Image_Library\chapter6\0612a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13"/>
          <a:stretch/>
        </p:blipFill>
        <p:spPr bwMode="auto">
          <a:xfrm>
            <a:off x="304800" y="835408"/>
            <a:ext cx="5378824" cy="3116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38100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Newton’s law in accelerating train car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8048170"/>
              </p:ext>
            </p:extLst>
          </p:nvPr>
        </p:nvGraphicFramePr>
        <p:xfrm>
          <a:off x="1120775" y="4214813"/>
          <a:ext cx="5281613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数式" r:id="rId4" imgW="2361960" imgH="876240" progId="Equation.3">
                  <p:embed/>
                </p:oleObj>
              </mc:Choice>
              <mc:Fallback>
                <p:oleObj name="数式" r:id="rId4" imgW="2361960" imgH="8762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4214813"/>
                        <a:ext cx="5281613" cy="197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45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Models of air friction forces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571699"/>
              </p:ext>
            </p:extLst>
          </p:nvPr>
        </p:nvGraphicFramePr>
        <p:xfrm>
          <a:off x="1143000" y="1219200"/>
          <a:ext cx="457200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6" name="数式" r:id="rId3" imgW="2044440" imgH="482400" progId="Equation.3">
                  <p:embed/>
                </p:oleObj>
              </mc:Choice>
              <mc:Fallback>
                <p:oleObj name="数式" r:id="rId3" imgW="204444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219200"/>
                        <a:ext cx="4572000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7467600" y="918865"/>
            <a:ext cx="685800" cy="6813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810500" y="1259532"/>
            <a:ext cx="0" cy="950268"/>
          </a:xfrm>
          <a:prstGeom prst="straightConnector1">
            <a:avLst/>
          </a:prstGeom>
          <a:ln w="508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048500" y="1734666"/>
            <a:ext cx="685800" cy="475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mg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7315200" y="914400"/>
            <a:ext cx="0" cy="667866"/>
          </a:xfrm>
          <a:prstGeom prst="straightConnector1">
            <a:avLst/>
          </a:prstGeom>
          <a:ln w="508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77000" y="918865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bv</a:t>
            </a: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766960"/>
              </p:ext>
            </p:extLst>
          </p:nvPr>
        </p:nvGraphicFramePr>
        <p:xfrm>
          <a:off x="127000" y="2819400"/>
          <a:ext cx="6446838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7" name="数式" r:id="rId5" imgW="2882880" imgH="431640" progId="Equation.3">
                  <p:embed/>
                </p:oleObj>
              </mc:Choice>
              <mc:Fallback>
                <p:oleObj name="数式" r:id="rId5" imgW="288288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" y="2819400"/>
                        <a:ext cx="6446838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1321709"/>
              </p:ext>
            </p:extLst>
          </p:nvPr>
        </p:nvGraphicFramePr>
        <p:xfrm>
          <a:off x="1929946" y="4038600"/>
          <a:ext cx="4543425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8" name="数式" r:id="rId7" imgW="2031840" imgH="1015920" progId="Equation.3">
                  <p:embed/>
                </p:oleObj>
              </mc:Choice>
              <mc:Fallback>
                <p:oleObj name="数式" r:id="rId7" imgW="2031840" imgH="101592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9946" y="4038600"/>
                        <a:ext cx="4543425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>
            <a:hlinkClick r:id="rId9"/>
          </p:cNvPr>
          <p:cNvSpPr/>
          <p:nvPr/>
        </p:nvSpPr>
        <p:spPr>
          <a:xfrm>
            <a:off x="7467600" y="5029200"/>
            <a:ext cx="3429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35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1000" y="6454775"/>
            <a:ext cx="2133600" cy="365125"/>
          </a:xfrm>
        </p:spPr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5" t="30001" r="26606" b="4341"/>
          <a:stretch/>
        </p:blipFill>
        <p:spPr bwMode="auto">
          <a:xfrm>
            <a:off x="1066800" y="1371600"/>
            <a:ext cx="6531430" cy="4252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691243" y="3657600"/>
            <a:ext cx="5334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Exam feedback: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Too hard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Too easy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Neutral</a:t>
            </a:r>
          </a:p>
        </p:txBody>
      </p:sp>
    </p:spTree>
    <p:extLst>
      <p:ext uri="{BB962C8B-B14F-4D97-AF65-F5344CB8AC3E}">
        <p14:creationId xmlns:p14="http://schemas.microsoft.com/office/powerpoint/2010/main" val="33472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Recall:    Uniform circular motion: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8800"/>
            <a:ext cx="2743200" cy="2743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4267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animation from </a:t>
            </a:r>
            <a:r>
              <a:rPr lang="en-US" sz="2400" dirty="0">
                <a:latin typeface="Arial" pitchFamily="34" charset="0"/>
                <a:cs typeface="Arial" pitchFamily="34" charset="0"/>
                <a:hlinkClick r:id="rId3"/>
              </a:rPr>
              <a:t>http://mathworld.wolfram.com/UniformCircularMotion.html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52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810000" y="5246082"/>
            <a:ext cx="1905000" cy="1002318"/>
          </a:xfrm>
          <a:prstGeom prst="rect">
            <a:avLst/>
          </a:prstGeom>
          <a:solidFill>
            <a:srgbClr val="DA32AA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pic>
        <p:nvPicPr>
          <p:cNvPr id="65538" name="Picture 2" descr="E:\Media\Image_Library\chapter4\0415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09176"/>
            <a:ext cx="2689412" cy="265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3048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Uniform circular motion – continued</a:t>
            </a:r>
          </a:p>
        </p:txBody>
      </p:sp>
      <p:pic>
        <p:nvPicPr>
          <p:cNvPr id="65540" name="Picture 4" descr="E:\Media\Image_Library\chapter4\0415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066886"/>
            <a:ext cx="1792941" cy="197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542" name="Picture 6" descr="E:\Media\Image_Library\chapter4\0415c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107312"/>
            <a:ext cx="1344706" cy="1944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Media\Image_Library\chapter4\0415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71" y="3918857"/>
            <a:ext cx="2689412" cy="265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>
            <a:off x="1676400" y="4528458"/>
            <a:ext cx="732544" cy="717624"/>
          </a:xfrm>
          <a:prstGeom prst="straightConnector1">
            <a:avLst/>
          </a:prstGeom>
          <a:ln w="50800">
            <a:solidFill>
              <a:srgbClr val="DA32A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737332"/>
              </p:ext>
            </p:extLst>
          </p:nvPr>
        </p:nvGraphicFramePr>
        <p:xfrm>
          <a:off x="3886200" y="3697288"/>
          <a:ext cx="4799013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数式" r:id="rId6" imgW="2145960" imgH="1117440" progId="Equation.3">
                  <p:embed/>
                </p:oleObj>
              </mc:Choice>
              <mc:Fallback>
                <p:oleObj name="数式" r:id="rId6" imgW="214596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697288"/>
                        <a:ext cx="4799013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675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3048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Uniform circular motion – continued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38200"/>
            <a:ext cx="2743200" cy="27432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1828800" y="1447800"/>
            <a:ext cx="685800" cy="76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05000" y="1524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r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2906767"/>
              </p:ext>
            </p:extLst>
          </p:nvPr>
        </p:nvGraphicFramePr>
        <p:xfrm>
          <a:off x="3408363" y="828675"/>
          <a:ext cx="2185987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5" name="数式" r:id="rId4" imgW="977760" imgH="1155600" progId="Equation.3">
                  <p:embed/>
                </p:oleObj>
              </mc:Choice>
              <mc:Fallback>
                <p:oleObj name="数式" r:id="rId4" imgW="977760" imgH="11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8363" y="828675"/>
                        <a:ext cx="2185987" cy="260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2402792"/>
              </p:ext>
            </p:extLst>
          </p:nvPr>
        </p:nvGraphicFramePr>
        <p:xfrm>
          <a:off x="1035050" y="4038600"/>
          <a:ext cx="11366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6" name="数式" r:id="rId6" imgW="507960" imgH="393480" progId="Equation.3">
                  <p:embed/>
                </p:oleObj>
              </mc:Choice>
              <mc:Fallback>
                <p:oleObj name="数式" r:id="rId6" imgW="507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4038600"/>
                        <a:ext cx="1136650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1000" y="35814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 terms of time period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for one cycle: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" y="487233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 terms of the frequency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complete cycles: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6526504"/>
              </p:ext>
            </p:extLst>
          </p:nvPr>
        </p:nvGraphicFramePr>
        <p:xfrm>
          <a:off x="1006475" y="5105400"/>
          <a:ext cx="272732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7" name="数式" r:id="rId8" imgW="1218960" imgH="393480" progId="Equation.3">
                  <p:embed/>
                </p:oleObj>
              </mc:Choice>
              <mc:Fallback>
                <p:oleObj name="数式" r:id="rId8" imgW="1218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5105400"/>
                        <a:ext cx="272732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381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3048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Uniform circular motion and Newton’s second law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38200"/>
            <a:ext cx="2743200" cy="27432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1828800" y="1447800"/>
            <a:ext cx="685800" cy="76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05000" y="1524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r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2962031"/>
              </p:ext>
            </p:extLst>
          </p:nvPr>
        </p:nvGraphicFramePr>
        <p:xfrm>
          <a:off x="3735388" y="1414463"/>
          <a:ext cx="1531937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数式" r:id="rId4" imgW="685800" imgH="634680" progId="Equation.3">
                  <p:embed/>
                </p:oleObj>
              </mc:Choice>
              <mc:Fallback>
                <p:oleObj name="数式" r:id="rId4" imgW="68580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5388" y="1414463"/>
                        <a:ext cx="1531937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3592286"/>
            <a:ext cx="7391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For uniform circular motion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Newton’s laws are repealed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There is a force pointing radially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outward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from the circle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There is a force pointing radially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inward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to the circle</a:t>
            </a:r>
          </a:p>
        </p:txBody>
      </p:sp>
      <p:sp>
        <p:nvSpPr>
          <p:cNvPr id="15" name="Oval 14">
            <a:hlinkClick r:id="rId6"/>
          </p:cNvPr>
          <p:cNvSpPr/>
          <p:nvPr/>
        </p:nvSpPr>
        <p:spPr>
          <a:xfrm>
            <a:off x="7010400" y="1754832"/>
            <a:ext cx="304800" cy="3025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88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" t="28191" r="24517" b="10048"/>
          <a:stretch/>
        </p:blipFill>
        <p:spPr bwMode="auto">
          <a:xfrm>
            <a:off x="261257" y="1752600"/>
            <a:ext cx="8389258" cy="4706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1257" y="1123890"/>
            <a:ext cx="87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http://earthobservatory.nasa.gov/Features/OrbitsCatalog/page1.php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81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Example of uniform circular motion:</a:t>
            </a:r>
          </a:p>
        </p:txBody>
      </p:sp>
    </p:spTree>
    <p:extLst>
      <p:ext uri="{BB962C8B-B14F-4D97-AF65-F5344CB8AC3E}">
        <p14:creationId xmlns:p14="http://schemas.microsoft.com/office/powerpoint/2010/main" val="143486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5600" y="1524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Example of uniform circular motion: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Consider the moon in orbit about the Earth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667000" y="1066800"/>
            <a:ext cx="2438400" cy="2362200"/>
            <a:chOff x="1752600" y="1600200"/>
            <a:chExt cx="2438400" cy="2362200"/>
          </a:xfrm>
        </p:grpSpPr>
        <p:sp>
          <p:nvSpPr>
            <p:cNvPr id="6" name="Oval 5"/>
            <p:cNvSpPr/>
            <p:nvPr/>
          </p:nvSpPr>
          <p:spPr>
            <a:xfrm>
              <a:off x="1752600" y="1600200"/>
              <a:ext cx="2438400" cy="23622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852058" y="2628900"/>
              <a:ext cx="228600" cy="2286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3505200" y="1676400"/>
              <a:ext cx="114300" cy="1143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21597"/>
              </p:ext>
            </p:extLst>
          </p:nvPr>
        </p:nvGraphicFramePr>
        <p:xfrm>
          <a:off x="685800" y="3200400"/>
          <a:ext cx="8142288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数式" r:id="rId3" imgW="3644640" imgH="1473120" progId="Equation.3">
                  <p:embed/>
                </p:oleObj>
              </mc:Choice>
              <mc:Fallback>
                <p:oleObj name="数式" r:id="rId3" imgW="3644640" imgH="14731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200400"/>
                        <a:ext cx="8142288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390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4749</TotalTime>
  <Words>377</Words>
  <Application>Microsoft Office PowerPoint</Application>
  <PresentationFormat>On-screen Show (4:3)</PresentationFormat>
  <Paragraphs>95</Paragraphs>
  <Slides>15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</cp:lastModifiedBy>
  <cp:revision>334</cp:revision>
  <cp:lastPrinted>2012-01-14T20:35:51Z</cp:lastPrinted>
  <dcterms:created xsi:type="dcterms:W3CDTF">2012-01-10T18:32:24Z</dcterms:created>
  <dcterms:modified xsi:type="dcterms:W3CDTF">2012-09-21T15:21:54Z</dcterms:modified>
</cp:coreProperties>
</file>