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27" r:id="rId3"/>
    <p:sldId id="328" r:id="rId4"/>
    <p:sldId id="329" r:id="rId5"/>
    <p:sldId id="347" r:id="rId6"/>
    <p:sldId id="357" r:id="rId7"/>
    <p:sldId id="348" r:id="rId8"/>
    <p:sldId id="349" r:id="rId9"/>
    <p:sldId id="330" r:id="rId10"/>
    <p:sldId id="331" r:id="rId11"/>
    <p:sldId id="332" r:id="rId12"/>
    <p:sldId id="350" r:id="rId13"/>
    <p:sldId id="351" r:id="rId14"/>
    <p:sldId id="352" r:id="rId15"/>
    <p:sldId id="333" r:id="rId16"/>
    <p:sldId id="358" r:id="rId17"/>
    <p:sldId id="334" r:id="rId18"/>
    <p:sldId id="353" r:id="rId19"/>
    <p:sldId id="354" r:id="rId20"/>
    <p:sldId id="355" r:id="rId21"/>
    <p:sldId id="356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6" d="100"/>
          <a:sy n="6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4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D:\Userdata\Userdata\Coursework\f12phy113\lecturenotes\Lecture11\AF_0709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239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 7  -- The notion of work</a:t>
            </a:r>
            <a:endParaRPr lang="en-US" sz="36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Definition of work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work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Potential energy and work; conservative forces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Comments about Exam 1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2EC1-D28D-4374-BB78-C833B6FF2EAB}" type="slidenum">
              <a:rPr lang="en-US"/>
              <a:pPr/>
              <a:t>10</a:t>
            </a:fld>
            <a:endParaRPr 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57200" y="457200"/>
            <a:ext cx="8153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>
                <a:solidFill>
                  <a:srgbClr val="FF0000"/>
                </a:solidFill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</a:rPr>
              <a:t> question:    </a:t>
            </a:r>
            <a:r>
              <a:rPr lang="en-US" sz="2400" dirty="0" smtClean="0"/>
              <a:t>A </a:t>
            </a:r>
            <a:r>
              <a:rPr lang="en-US" sz="2400" dirty="0"/>
              <a:t>ball with a weight of  5 N follows the trajectory shown. What is the work done by gravity from the initial </a:t>
            </a:r>
            <a:r>
              <a:rPr lang="en-US" sz="2400" b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i="1" baseline="-25000" dirty="0"/>
              <a:t> </a:t>
            </a:r>
            <a:r>
              <a:rPr lang="en-US" sz="2400" dirty="0"/>
              <a:t>to final displacement </a:t>
            </a:r>
            <a:r>
              <a:rPr lang="en-US" sz="2400" b="1" dirty="0" err="1"/>
              <a:t>r</a:t>
            </a:r>
            <a:r>
              <a:rPr lang="en-US" sz="2400" i="1" baseline="-25000" dirty="0" err="1"/>
              <a:t>f</a:t>
            </a:r>
            <a:r>
              <a:rPr lang="en-US" sz="2400" i="1" dirty="0"/>
              <a:t>?</a:t>
            </a:r>
            <a:endParaRPr lang="en-US" sz="2400" i="1" baseline="-25000" dirty="0"/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0" y="5943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52400" y="5867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     </a:t>
            </a:r>
            <a:r>
              <a:rPr lang="en-US" sz="2400" dirty="0" smtClean="0"/>
              <a:t>(A) </a:t>
            </a:r>
            <a:r>
              <a:rPr lang="en-US" sz="2400" dirty="0"/>
              <a:t>0 J      </a:t>
            </a:r>
            <a:r>
              <a:rPr lang="en-US" sz="2400" dirty="0" smtClean="0"/>
              <a:t>(B) </a:t>
            </a:r>
            <a:r>
              <a:rPr lang="en-US" sz="2400" dirty="0"/>
              <a:t>7.5 J      </a:t>
            </a:r>
            <a:r>
              <a:rPr lang="en-US" sz="2400" dirty="0" smtClean="0"/>
              <a:t>(C) </a:t>
            </a:r>
            <a:r>
              <a:rPr lang="en-US" sz="2400" dirty="0"/>
              <a:t>12.5  J        </a:t>
            </a:r>
            <a:r>
              <a:rPr lang="en-US" sz="2400" dirty="0" smtClean="0"/>
              <a:t>(D) </a:t>
            </a:r>
            <a:r>
              <a:rPr lang="en-US" sz="2400" dirty="0"/>
              <a:t>50 J    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1752600"/>
            <a:ext cx="8305800" cy="3352800"/>
            <a:chOff x="304800" y="2286000"/>
            <a:chExt cx="8305800" cy="3352800"/>
          </a:xfrm>
        </p:grpSpPr>
        <p:sp>
          <p:nvSpPr>
            <p:cNvPr id="36866" name="Oval 2"/>
            <p:cNvSpPr>
              <a:spLocks noChangeArrowheads="1"/>
            </p:cNvSpPr>
            <p:nvPr/>
          </p:nvSpPr>
          <p:spPr bwMode="auto">
            <a:xfrm>
              <a:off x="1143000" y="4267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7" name="Oval 3"/>
            <p:cNvSpPr>
              <a:spLocks noChangeArrowheads="1"/>
            </p:cNvSpPr>
            <p:nvPr/>
          </p:nvSpPr>
          <p:spPr bwMode="auto">
            <a:xfrm>
              <a:off x="7162800" y="4191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Oval 4"/>
            <p:cNvSpPr>
              <a:spLocks noChangeArrowheads="1"/>
            </p:cNvSpPr>
            <p:nvPr/>
          </p:nvSpPr>
          <p:spPr bwMode="auto">
            <a:xfrm>
              <a:off x="6705600" y="3733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6248400" y="3200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5562600" y="2743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4953000" y="2438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4343400" y="2286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3733800" y="2362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>
              <a:off x="3124200" y="2590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>
              <a:off x="2514600" y="2895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Oval 12"/>
            <p:cNvSpPr>
              <a:spLocks noChangeArrowheads="1"/>
            </p:cNvSpPr>
            <p:nvPr/>
          </p:nvSpPr>
          <p:spPr bwMode="auto">
            <a:xfrm>
              <a:off x="1905000" y="3352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1524000" y="3733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V="1">
              <a:off x="762000" y="5562600"/>
              <a:ext cx="7467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 flipV="1">
              <a:off x="1295400" y="4419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 flipH="1" flipV="1">
              <a:off x="7315200" y="43434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1447800" y="48768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  <a:r>
                <a:rPr lang="en-US" i="1"/>
                <a:t>m</a:t>
              </a: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7696200" y="47244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  <a:r>
                <a:rPr lang="en-US" i="1"/>
                <a:t>m</a:t>
              </a:r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4495800" y="2438400"/>
              <a:ext cx="0" cy="3124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4495800" y="40386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2.5</a:t>
              </a:r>
              <a:r>
                <a:rPr lang="en-US" i="1"/>
                <a:t>m</a:t>
              </a:r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304800" y="4495800"/>
              <a:ext cx="685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</a:t>
              </a:r>
              <a:r>
                <a:rPr lang="en-US" i="1" baseline="-25000"/>
                <a:t>i</a:t>
              </a:r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5867400" y="4038600"/>
              <a:ext cx="685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</a:t>
              </a:r>
              <a:r>
                <a:rPr lang="en-US" i="1" baseline="-25000"/>
                <a:t>f</a:t>
              </a: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 flipV="1">
              <a:off x="1295400" y="4419600"/>
              <a:ext cx="60198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AutoShape 27"/>
            <p:cNvSpPr>
              <a:spLocks/>
            </p:cNvSpPr>
            <p:nvPr/>
          </p:nvSpPr>
          <p:spPr bwMode="auto">
            <a:xfrm>
              <a:off x="7467600" y="4495800"/>
              <a:ext cx="76200" cy="990600"/>
            </a:xfrm>
            <a:prstGeom prst="righ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AutoShape 28"/>
            <p:cNvSpPr>
              <a:spLocks/>
            </p:cNvSpPr>
            <p:nvPr/>
          </p:nvSpPr>
          <p:spPr bwMode="auto">
            <a:xfrm rot="5400000" flipV="1">
              <a:off x="4229100" y="2476500"/>
              <a:ext cx="152400" cy="6019800"/>
            </a:xfrm>
            <a:prstGeom prst="leftBrace">
              <a:avLst>
                <a:gd name="adj1" fmla="val 3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785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 </a:t>
              </a:r>
              <a:r>
                <a:rPr lang="en-US" i="1"/>
                <a:t>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D9C3-943E-4291-BC47-1B4538C4DED4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14478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1625600" y="1981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600200" y="3886200"/>
            <a:ext cx="0" cy="5334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85800" y="4038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mg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19200" y="525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</a:t>
            </a:r>
            <a:r>
              <a:rPr lang="en-US" i="1" baseline="-25000"/>
              <a:t>i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066800" y="1524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</a:t>
            </a:r>
            <a:r>
              <a:rPr lang="en-US" i="1" baseline="-25000"/>
              <a:t>f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62000" y="5867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W=</a:t>
            </a:r>
            <a:r>
              <a:rPr lang="en-US" sz="2400" dirty="0">
                <a:latin typeface="Symbol" pitchFamily="18" charset="2"/>
              </a:rPr>
              <a:t>-</a:t>
            </a:r>
            <a:r>
              <a:rPr lang="en-US" sz="2400" dirty="0"/>
              <a:t>mg(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r>
              <a:rPr lang="en-US" sz="2400" dirty="0" err="1">
                <a:latin typeface="Symbol" pitchFamily="18" charset="2"/>
              </a:rPr>
              <a:t>-</a:t>
            </a:r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/>
              <a:t>)&lt;0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5791200" y="1905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55626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791200" y="3733800"/>
            <a:ext cx="0" cy="5334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096000" y="3733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mg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410200" y="1295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</a:t>
            </a:r>
            <a:r>
              <a:rPr lang="en-US" i="1" baseline="-25000"/>
              <a:t>i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410200" y="525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</a:t>
            </a:r>
            <a:r>
              <a:rPr lang="en-US" i="1" baseline="-25000"/>
              <a:t>f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953000" y="5715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W=</a:t>
            </a:r>
            <a:r>
              <a:rPr lang="en-US" sz="2400" dirty="0">
                <a:latin typeface="Symbol" pitchFamily="18" charset="2"/>
              </a:rPr>
              <a:t>-</a:t>
            </a:r>
            <a:r>
              <a:rPr lang="en-US" sz="2400" dirty="0"/>
              <a:t>mg(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r>
              <a:rPr lang="en-US" sz="2400" dirty="0" err="1">
                <a:latin typeface="Symbol" pitchFamily="18" charset="2"/>
              </a:rPr>
              <a:t>-</a:t>
            </a:r>
            <a:r>
              <a:rPr lang="en-US" sz="2400" dirty="0" err="1"/>
              <a:t>r</a:t>
            </a:r>
            <a:r>
              <a:rPr lang="en-US" sz="2400" baseline="-25000" dirty="0" err="1"/>
              <a:t>i</a:t>
            </a:r>
            <a:r>
              <a:rPr lang="en-US" sz="2400" dirty="0"/>
              <a:t>)&gt;0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57200" y="457200"/>
            <a:ext cx="281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Gravity does </a:t>
            </a:r>
            <a:r>
              <a:rPr lang="en-US" sz="2400" dirty="0" smtClean="0"/>
              <a:t>negative </a:t>
            </a:r>
            <a:r>
              <a:rPr lang="en-US" sz="2400" dirty="0"/>
              <a:t>work: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5029200" y="533400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Gravity does positive work: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578436"/>
              </p:ext>
            </p:extLst>
          </p:nvPr>
        </p:nvGraphicFramePr>
        <p:xfrm>
          <a:off x="1905000" y="2743200"/>
          <a:ext cx="169635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数式" r:id="rId3" imgW="431640" imgH="177480" progId="Equation.3">
                  <p:embed/>
                </p:oleObj>
              </mc:Choice>
              <mc:Fallback>
                <p:oleObj name="数式" r:id="rId3" imgW="431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743200"/>
                        <a:ext cx="169635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325823"/>
              </p:ext>
            </p:extLst>
          </p:nvPr>
        </p:nvGraphicFramePr>
        <p:xfrm>
          <a:off x="6324600" y="2819400"/>
          <a:ext cx="16970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数式" r:id="rId5" imgW="431640" imgH="177480" progId="Equation.3">
                  <p:embed/>
                </p:oleObj>
              </mc:Choice>
              <mc:Fallback>
                <p:oleObj name="数式" r:id="rId5" imgW="43164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19400"/>
                        <a:ext cx="16970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40962" name="Picture 2" descr="E:\Media\Image_Library\chapter7\0707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71" b="5373"/>
          <a:stretch/>
        </p:blipFill>
        <p:spPr bwMode="auto">
          <a:xfrm>
            <a:off x="152400" y="1295400"/>
            <a:ext cx="4482353" cy="350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Work done by a variable force:</a:t>
            </a:r>
          </a:p>
        </p:txBody>
      </p:sp>
      <p:pic>
        <p:nvPicPr>
          <p:cNvPr id="40964" name="Picture 4" descr="E:\Media\Image_Library\chapter7\0707b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05" b="5394"/>
          <a:stretch/>
        </p:blipFill>
        <p:spPr bwMode="auto">
          <a:xfrm>
            <a:off x="4419600" y="1302657"/>
            <a:ext cx="4482353" cy="312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358779"/>
              </p:ext>
            </p:extLst>
          </p:nvPr>
        </p:nvGraphicFramePr>
        <p:xfrm>
          <a:off x="5613400" y="228600"/>
          <a:ext cx="24638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Equation" r:id="rId5" imgW="1828800" imgH="889000" progId="Equation.3">
                  <p:embed/>
                </p:oleObj>
              </mc:Choice>
              <mc:Fallback>
                <p:oleObj name="Equation" r:id="rId5" imgW="18288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228600"/>
                        <a:ext cx="24638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321245"/>
              </p:ext>
            </p:extLst>
          </p:nvPr>
        </p:nvGraphicFramePr>
        <p:xfrm>
          <a:off x="2754313" y="4648200"/>
          <a:ext cx="3494087" cy="174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数式" r:id="rId7" imgW="1473120" imgH="736560" progId="Equation.3">
                  <p:embed/>
                </p:oleObj>
              </mc:Choice>
              <mc:Fallback>
                <p:oleObj name="数式" r:id="rId7" imgW="147312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4648200"/>
                        <a:ext cx="3494087" cy="1747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42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Example:</a:t>
            </a:r>
          </a:p>
        </p:txBody>
      </p:sp>
      <p:pic>
        <p:nvPicPr>
          <p:cNvPr id="53250" name="Picture 2" descr="E:\Media\Image_Library\chapter7\0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4482353" cy="352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71605"/>
              </p:ext>
            </p:extLst>
          </p:nvPr>
        </p:nvGraphicFramePr>
        <p:xfrm>
          <a:off x="547914" y="5029200"/>
          <a:ext cx="72120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数式" r:id="rId4" imgW="3429000" imgH="507960" progId="Equation.3">
                  <p:embed/>
                </p:oleObj>
              </mc:Choice>
              <mc:Fallback>
                <p:oleObj name="数式" r:id="rId4" imgW="342900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914" y="5029200"/>
                        <a:ext cx="7212013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– spring force: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= 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kx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274" name="Picture 2" descr="E:\Media\Image_Library\chapter7\07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295400"/>
            <a:ext cx="5378824" cy="486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4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47DB-E21A-4CE5-9818-F4DBEB2A2B1B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772400" y="2971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981200" y="533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2362200" y="1143000"/>
            <a:ext cx="3886200" cy="1981200"/>
            <a:chOff x="1488" y="720"/>
            <a:chExt cx="2448" cy="1248"/>
          </a:xfrm>
        </p:grpSpPr>
        <p:sp>
          <p:nvSpPr>
            <p:cNvPr id="38917" name="AutoShape 5" descr="90%"/>
            <p:cNvSpPr>
              <a:spLocks noChangeArrowheads="1"/>
            </p:cNvSpPr>
            <p:nvPr/>
          </p:nvSpPr>
          <p:spPr bwMode="auto">
            <a:xfrm>
              <a:off x="1488" y="720"/>
              <a:ext cx="1296" cy="1248"/>
            </a:xfrm>
            <a:prstGeom prst="rtTriangle">
              <a:avLst/>
            </a:prstGeom>
            <a:pattFill prst="pct90">
              <a:fgClr>
                <a:srgbClr val="FF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2112" y="912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Positive work</a:t>
              </a:r>
            </a:p>
          </p:txBody>
        </p:sp>
      </p:grpSp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4572000" y="3200400"/>
            <a:ext cx="4343400" cy="1905000"/>
            <a:chOff x="2880" y="2016"/>
            <a:chExt cx="2736" cy="1200"/>
          </a:xfrm>
        </p:grpSpPr>
        <p:sp>
          <p:nvSpPr>
            <p:cNvPr id="38918" name="AutoShape 6" descr="Divot"/>
            <p:cNvSpPr>
              <a:spLocks noChangeArrowheads="1"/>
            </p:cNvSpPr>
            <p:nvPr/>
          </p:nvSpPr>
          <p:spPr bwMode="auto">
            <a:xfrm flipH="1" flipV="1">
              <a:off x="2880" y="2016"/>
              <a:ext cx="1248" cy="1200"/>
            </a:xfrm>
            <a:prstGeom prst="rtTriangle">
              <a:avLst/>
            </a:prstGeom>
            <a:pattFill prst="divot">
              <a:fgClr>
                <a:srgbClr val="FF0066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4224" y="2256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Negative work</a:t>
              </a:r>
            </a:p>
          </p:txBody>
        </p:sp>
      </p:grp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1447800" y="3200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2286000" y="3048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2286000" y="990600"/>
            <a:ext cx="4267200" cy="4114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>
            <a:hlinkClick r:id="rId2"/>
          </p:cNvPr>
          <p:cNvSpPr/>
          <p:nvPr/>
        </p:nvSpPr>
        <p:spPr>
          <a:xfrm>
            <a:off x="7467600" y="533400"/>
            <a:ext cx="3429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Detail: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265369"/>
              </p:ext>
            </p:extLst>
          </p:nvPr>
        </p:nvGraphicFramePr>
        <p:xfrm>
          <a:off x="490538" y="1752600"/>
          <a:ext cx="8094662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数式" r:id="rId3" imgW="3848040" imgH="507960" progId="Equation.3">
                  <p:embed/>
                </p:oleObj>
              </mc:Choice>
              <mc:Fallback>
                <p:oleObj name="数式" r:id="rId3" imgW="384804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752600"/>
                        <a:ext cx="8094662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5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AD78-EC40-4446-99D1-A4AEC28EC351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62000" y="762000"/>
            <a:ext cx="7924800" cy="2255905"/>
            <a:chOff x="762000" y="762000"/>
            <a:chExt cx="7924800" cy="2255905"/>
          </a:xfrm>
        </p:grpSpPr>
        <p:sp>
          <p:nvSpPr>
            <p:cNvPr id="39938" name="Text Box 2"/>
            <p:cNvSpPr txBox="1">
              <a:spLocks noChangeArrowheads="1"/>
            </p:cNvSpPr>
            <p:nvPr/>
          </p:nvSpPr>
          <p:spPr bwMode="auto">
            <a:xfrm>
              <a:off x="762000" y="762000"/>
              <a:ext cx="7696200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More examples:</a:t>
              </a:r>
            </a:p>
            <a:p>
              <a:pPr>
                <a:spcBef>
                  <a:spcPct val="50000"/>
                </a:spcBef>
              </a:pPr>
              <a:r>
                <a:rPr lang="en-US" sz="2400" dirty="0"/>
                <a:t>Suppose a rope lifts a weight of 1000N by 0.5m at a constant upward velocity of </a:t>
              </a:r>
              <a:r>
                <a:rPr lang="en-US" sz="2400" dirty="0" smtClean="0"/>
                <a:t>4.9m/s</a:t>
              </a:r>
              <a:r>
                <a:rPr lang="en-US" sz="2400" dirty="0"/>
                <a:t>.   How much work is done by the rope?</a:t>
              </a:r>
            </a:p>
          </p:txBody>
        </p:sp>
        <p:sp>
          <p:nvSpPr>
            <p:cNvPr id="39939" name="Text Box 3"/>
            <p:cNvSpPr txBox="1">
              <a:spLocks noChangeArrowheads="1"/>
            </p:cNvSpPr>
            <p:nvPr/>
          </p:nvSpPr>
          <p:spPr bwMode="auto">
            <a:xfrm>
              <a:off x="762000" y="2556240"/>
              <a:ext cx="7924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(A)   500 J  (B) 750 J     (C) 4900 J   (D)  None of these  </a:t>
              </a:r>
              <a:endParaRPr lang="en-US" sz="2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70857" y="3581400"/>
            <a:ext cx="7924800" cy="1981200"/>
            <a:chOff x="838200" y="3581400"/>
            <a:chExt cx="7924800" cy="1981200"/>
          </a:xfrm>
        </p:grpSpPr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838200" y="3581400"/>
              <a:ext cx="78486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Suppose a rope lifts a weight of 1000N by 0.5m at a constant upward acceleration of </a:t>
              </a:r>
              <a:r>
                <a:rPr lang="en-US" sz="2400" dirty="0" smtClean="0"/>
                <a:t>4.9m/s</a:t>
              </a:r>
              <a:r>
                <a:rPr lang="en-US" sz="2400" baseline="30000" dirty="0" smtClean="0"/>
                <a:t>2</a:t>
              </a:r>
              <a:r>
                <a:rPr lang="en-US" sz="2400" dirty="0"/>
                <a:t>.   How much work is done by the rope</a:t>
              </a:r>
              <a:r>
                <a:rPr lang="en-US" sz="2400" dirty="0" smtClean="0"/>
                <a:t>?</a:t>
              </a:r>
              <a:endParaRPr lang="en-US" sz="2400" dirty="0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838200" y="5100935"/>
              <a:ext cx="7924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(A)   500 J  (B) 750 J     (C) 4900 J   (D)  None of these  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Why should we define work?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professor like to torture students.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it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 always good to do work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it will help us understand motion.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it will help us solve the energy crisis.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49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time we will discuss the Work-Kinetic energy theorem.</a:t>
            </a:r>
          </a:p>
        </p:txBody>
      </p:sp>
    </p:spTree>
    <p:extLst>
      <p:ext uri="{BB962C8B-B14F-4D97-AF65-F5344CB8AC3E}">
        <p14:creationId xmlns:p14="http://schemas.microsoft.com/office/powerpoint/2010/main" val="386528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7315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9349" y="1306286"/>
            <a:ext cx="11430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86000" y="685800"/>
            <a:ext cx="838200" cy="60960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6600" y="53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1295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909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14500" y="1638300"/>
            <a:ext cx="0" cy="11049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66900" y="2512367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5000" y="6096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752600" y="781050"/>
            <a:ext cx="38100" cy="120015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57200" y="1981200"/>
            <a:ext cx="1104900" cy="0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14478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1295400"/>
            <a:ext cx="1143000" cy="685800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47800" y="30435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i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8700" y="31242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err="1">
                <a:latin typeface="Arial" pitchFamily="34" charset="0"/>
                <a:cs typeface="Arial" pitchFamily="34" charset="0"/>
              </a:rPr>
              <a:t>f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9125" y="3881735"/>
            <a:ext cx="7600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Assume F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q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&lt;&lt;mg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Work of gravity?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462039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0" y="5334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Work of F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57600" y="53295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2000" y="59391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Work of </a:t>
            </a: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7600" y="5786735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-</a:t>
            </a:r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m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-x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-</a:t>
            </a:r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m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(mg- F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sin 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9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5" t="30001" r="26606" b="4341"/>
          <a:stretch/>
        </p:blipFill>
        <p:spPr bwMode="auto">
          <a:xfrm>
            <a:off x="1066800" y="1371600"/>
            <a:ext cx="6531430" cy="425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00100" y="40386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pic>
        <p:nvPicPr>
          <p:cNvPr id="55298" name="Picture 2" descr="E:\Media\Image_Library\chapter7\0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275294" cy="276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man must lift a refrigerator of weight mg to a height h to get it to the truck.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27440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which method does the man do more work: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Vertically lifting the refrigerator at constant speed to height h?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Moving the refrigerator up the ramp of length L at constant speed with h=L sin 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of the following statements about friction forces are true.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Friction forces always do positive work.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Friction forces always do negative work.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Friction forces can do either positive or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negative work.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670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Comments about Exam 1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Scores 70 </a:t>
            </a:r>
            <a:r>
              <a:rPr lang="en-US" sz="2400" b="1" dirty="0" smtClean="0">
                <a:latin typeface="Arial"/>
                <a:cs typeface="Arial"/>
              </a:rPr>
              <a:t>≤ G ≤ 100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latin typeface="Arial"/>
                <a:cs typeface="Arial"/>
              </a:rPr>
              <a:t>Please keep working hard, even if your score 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90 </a:t>
            </a:r>
            <a:r>
              <a:rPr lang="en-US" sz="2400" b="1" dirty="0">
                <a:latin typeface="Arial"/>
                <a:cs typeface="Arial"/>
              </a:rPr>
              <a:t>≤ G ≤ </a:t>
            </a:r>
            <a:r>
              <a:rPr lang="en-US" sz="2400" b="1" dirty="0" smtClean="0">
                <a:latin typeface="Arial"/>
                <a:cs typeface="Arial"/>
              </a:rPr>
              <a:t>100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latin typeface="Arial"/>
                <a:cs typeface="Arial"/>
              </a:rPr>
              <a:t>Please make an appointment to see me if your score is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70 </a:t>
            </a:r>
            <a:r>
              <a:rPr lang="en-US" sz="2400" b="1" dirty="0">
                <a:latin typeface="Arial"/>
                <a:cs typeface="Arial"/>
              </a:rPr>
              <a:t>≤ G ≤ </a:t>
            </a:r>
            <a:r>
              <a:rPr lang="en-US" sz="2400" b="1" dirty="0" smtClean="0">
                <a:latin typeface="Arial"/>
                <a:cs typeface="Arial"/>
              </a:rPr>
              <a:t>90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latin typeface="Arial"/>
                <a:cs typeface="Arial"/>
              </a:rPr>
              <a:t>Solutions will be posted on the web on the course website (you will have to login with your WFU login and password)</a:t>
            </a:r>
            <a:endParaRPr lang="en-US" sz="2400" b="1" dirty="0">
              <a:latin typeface="Arial"/>
              <a:cs typeface="Arial"/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9ADA-0A79-412C-8342-0F8C1286324F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1036638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Force 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 effects acceleration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A related quantity is </a:t>
            </a:r>
            <a:r>
              <a:rPr lang="en-US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Work</a:t>
            </a:r>
            <a:endParaRPr lang="en-US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95692"/>
              </p:ext>
            </p:extLst>
          </p:nvPr>
        </p:nvGraphicFramePr>
        <p:xfrm>
          <a:off x="5257800" y="1226457"/>
          <a:ext cx="2463800" cy="1197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3" imgW="1828800" imgH="888840" progId="Equation.3">
                  <p:embed/>
                </p:oleObj>
              </mc:Choice>
              <mc:Fallback>
                <p:oleObj name="Equation" r:id="rId3" imgW="18288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226457"/>
                        <a:ext cx="2463800" cy="1197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752600" y="3810000"/>
            <a:ext cx="4648200" cy="1752600"/>
            <a:chOff x="1752600" y="3810000"/>
            <a:chExt cx="4648200" cy="1752600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1752600" y="4876800"/>
              <a:ext cx="46482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2133600" y="4495800"/>
              <a:ext cx="381000" cy="3810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5105400" y="4495800"/>
              <a:ext cx="381000" cy="3810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2362200" y="3810000"/>
              <a:ext cx="762000" cy="8382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2286000" y="4724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2362200" y="3810000"/>
              <a:ext cx="609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2514600" y="43434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d</a:t>
              </a:r>
              <a:r>
                <a:rPr lang="en-US" b="1"/>
                <a:t>r</a:t>
              </a:r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2133600" y="50292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</a:t>
              </a:r>
              <a:r>
                <a:rPr lang="en-US" i="1" baseline="-25000"/>
                <a:t>i</a:t>
              </a:r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4953000" y="51054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</a:t>
              </a:r>
              <a:r>
                <a:rPr lang="en-US" i="1" baseline="-25000"/>
                <a:t>j</a:t>
              </a:r>
            </a:p>
          </p:txBody>
        </p:sp>
      </p:grp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219200" y="4572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Energy  </a:t>
            </a:r>
            <a:r>
              <a:rPr lang="en-US" sz="3200" b="1">
                <a:solidFill>
                  <a:srgbClr val="FF3300"/>
                </a:solidFill>
                <a:sym typeface="Wingdings" pitchFamily="2" charset="2"/>
              </a:rPr>
              <a:t></a:t>
            </a:r>
            <a:r>
              <a:rPr lang="en-US" sz="3200" b="1">
                <a:solidFill>
                  <a:srgbClr val="FF3300"/>
                </a:solidFill>
              </a:rPr>
              <a:t> work, 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vector “dot” product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33600" y="2133600"/>
            <a:ext cx="4528458" cy="1295400"/>
            <a:chOff x="2133600" y="2133600"/>
            <a:chExt cx="4528458" cy="1295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133600" y="2133600"/>
              <a:ext cx="4528458" cy="1070430"/>
              <a:chOff x="2133600" y="2133600"/>
              <a:chExt cx="4528458" cy="107043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2133600" y="2133600"/>
                <a:ext cx="914400" cy="10668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3051630" y="2318658"/>
                <a:ext cx="3610428" cy="885372"/>
              </a:xfrm>
              <a:prstGeom prst="straightConnector1">
                <a:avLst/>
              </a:prstGeom>
              <a:ln w="635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895600" y="26670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  <a:cs typeface="Arial" pitchFamily="34" charset="0"/>
                  </a:rPr>
                  <a:t>q</a:t>
                </a:r>
              </a:p>
            </p:txBody>
          </p:sp>
        </p:grpSp>
        <p:sp>
          <p:nvSpPr>
            <p:cNvPr id="15" name="Arc 14"/>
            <p:cNvSpPr/>
            <p:nvPr/>
          </p:nvSpPr>
          <p:spPr>
            <a:xfrm>
              <a:off x="2590800" y="2667000"/>
              <a:ext cx="914400" cy="762000"/>
            </a:xfrm>
            <a:prstGeom prst="arc">
              <a:avLst>
                <a:gd name="adj1" fmla="val 13140447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73153"/>
              </p:ext>
            </p:extLst>
          </p:nvPr>
        </p:nvGraphicFramePr>
        <p:xfrm>
          <a:off x="381000" y="3886200"/>
          <a:ext cx="84804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数式" r:id="rId3" imgW="2158920" imgH="431640" progId="Equation.3">
                  <p:embed/>
                </p:oleObj>
              </mc:Choice>
              <mc:Fallback>
                <p:oleObj name="数式" r:id="rId3" imgW="21589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3886200"/>
                        <a:ext cx="8480425" cy="169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39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vector “dot” product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33600" y="2133600"/>
            <a:ext cx="4528458" cy="1295400"/>
            <a:chOff x="2133600" y="2133600"/>
            <a:chExt cx="4528458" cy="1295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133600" y="2133600"/>
              <a:ext cx="4528458" cy="1070430"/>
              <a:chOff x="2133600" y="2133600"/>
              <a:chExt cx="4528458" cy="107043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2133600" y="2133600"/>
                <a:ext cx="914400" cy="10668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3051630" y="2318658"/>
                <a:ext cx="3610428" cy="885372"/>
              </a:xfrm>
              <a:prstGeom prst="straightConnector1">
                <a:avLst/>
              </a:prstGeom>
              <a:ln w="635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895600" y="26670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  <a:cs typeface="Arial" pitchFamily="34" charset="0"/>
                  </a:rPr>
                  <a:t>q</a:t>
                </a:r>
              </a:p>
            </p:txBody>
          </p:sp>
        </p:grpSp>
        <p:sp>
          <p:nvSpPr>
            <p:cNvPr id="15" name="Arc 14"/>
            <p:cNvSpPr/>
            <p:nvPr/>
          </p:nvSpPr>
          <p:spPr>
            <a:xfrm>
              <a:off x="2590800" y="2667000"/>
              <a:ext cx="914400" cy="762000"/>
            </a:xfrm>
            <a:prstGeom prst="arc">
              <a:avLst>
                <a:gd name="adj1" fmla="val 13140447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068499"/>
              </p:ext>
            </p:extLst>
          </p:nvPr>
        </p:nvGraphicFramePr>
        <p:xfrm>
          <a:off x="293687" y="3459855"/>
          <a:ext cx="8393113" cy="233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数式" r:id="rId3" imgW="2514600" imgH="698400" progId="Equation.3">
                  <p:embed/>
                </p:oleObj>
              </mc:Choice>
              <mc:Fallback>
                <p:oleObj name="数式" r:id="rId3" imgW="251460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687" y="3459855"/>
                        <a:ext cx="8393113" cy="2331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8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vector “dot” product -- continued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33600" y="2133600"/>
            <a:ext cx="4528458" cy="1295400"/>
            <a:chOff x="2133600" y="2133600"/>
            <a:chExt cx="4528458" cy="1295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133600" y="2133600"/>
              <a:ext cx="4528458" cy="1070430"/>
              <a:chOff x="2133600" y="2133600"/>
              <a:chExt cx="4528458" cy="107043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2133600" y="2133600"/>
                <a:ext cx="914400" cy="10668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3051630" y="2318658"/>
                <a:ext cx="3610428" cy="885372"/>
              </a:xfrm>
              <a:prstGeom prst="straightConnector1">
                <a:avLst/>
              </a:prstGeom>
              <a:ln w="635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895600" y="26670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  <a:cs typeface="Arial" pitchFamily="34" charset="0"/>
                  </a:rPr>
                  <a:t>q</a:t>
                </a:r>
              </a:p>
            </p:txBody>
          </p:sp>
        </p:grpSp>
        <p:sp>
          <p:nvSpPr>
            <p:cNvPr id="15" name="Arc 14"/>
            <p:cNvSpPr/>
            <p:nvPr/>
          </p:nvSpPr>
          <p:spPr>
            <a:xfrm>
              <a:off x="2590800" y="2667000"/>
              <a:ext cx="914400" cy="762000"/>
            </a:xfrm>
            <a:prstGeom prst="arc">
              <a:avLst>
                <a:gd name="adj1" fmla="val 13140447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344650"/>
              </p:ext>
            </p:extLst>
          </p:nvPr>
        </p:nvGraphicFramePr>
        <p:xfrm>
          <a:off x="685800" y="3352800"/>
          <a:ext cx="715644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数式" r:id="rId3" imgW="2781000" imgH="533160" progId="Equation.3">
                  <p:embed/>
                </p:oleObj>
              </mc:Choice>
              <mc:Fallback>
                <p:oleObj name="数式" r:id="rId3" imgW="278100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352800"/>
                        <a:ext cx="7156447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800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that the result of a vector dot product is a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scalar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632905"/>
              </p:ext>
            </p:extLst>
          </p:nvPr>
        </p:nvGraphicFramePr>
        <p:xfrm>
          <a:off x="784225" y="5246688"/>
          <a:ext cx="65024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1" name="数式" r:id="rId5" imgW="2527200" imgH="482400" progId="Equation.3">
                  <p:embed/>
                </p:oleObj>
              </mc:Choice>
              <mc:Fallback>
                <p:oleObj name="数式" r:id="rId5" imgW="2527200" imgH="482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5246688"/>
                        <a:ext cx="6502400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8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067257"/>
              </p:ext>
            </p:extLst>
          </p:nvPr>
        </p:nvGraphicFramePr>
        <p:xfrm>
          <a:off x="609600" y="1596571"/>
          <a:ext cx="24638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1" name="Equation" r:id="rId3" imgW="1828800" imgH="889000" progId="Equation.3">
                  <p:embed/>
                </p:oleObj>
              </mc:Choice>
              <mc:Fallback>
                <p:oleObj name="Equation" r:id="rId3" imgW="18288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96571"/>
                        <a:ext cx="24638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work: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29000" y="228600"/>
            <a:ext cx="4648200" cy="1752600"/>
            <a:chOff x="1752600" y="3810000"/>
            <a:chExt cx="4648200" cy="17526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752600" y="4876800"/>
              <a:ext cx="46482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133600" y="4495800"/>
              <a:ext cx="381000" cy="3810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5105400" y="4495800"/>
              <a:ext cx="381000" cy="3810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362200" y="3810000"/>
              <a:ext cx="762000" cy="8382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286000" y="4724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62200" y="3810000"/>
              <a:ext cx="609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514600" y="43434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d</a:t>
              </a:r>
              <a:r>
                <a:rPr lang="en-US" b="1"/>
                <a:t>r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133600" y="50292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</a:t>
              </a:r>
              <a:r>
                <a:rPr lang="en-US" i="1" baseline="-25000"/>
                <a:t>i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953000" y="51054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r</a:t>
              </a:r>
              <a:r>
                <a:rPr lang="en-US" i="1" baseline="-25000"/>
                <a:t>j</a:t>
              </a:r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487243"/>
              </p:ext>
            </p:extLst>
          </p:nvPr>
        </p:nvGraphicFramePr>
        <p:xfrm>
          <a:off x="1509695" y="3124200"/>
          <a:ext cx="543881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2" name="数式" r:id="rId5" imgW="2412720" imgH="634680" progId="Equation.3">
                  <p:embed/>
                </p:oleObj>
              </mc:Choice>
              <mc:Fallback>
                <p:oleObj name="数式" r:id="rId5" imgW="241272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695" y="3124200"/>
                        <a:ext cx="543881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9/24/2012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11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CCE9-E0C9-4CA4-B1B7-9AFAEB306830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366125" y="457200"/>
            <a:ext cx="5492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Units of work: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work = force </a:t>
            </a:r>
            <a:r>
              <a:rPr lang="en-US" sz="2400" dirty="0">
                <a:latin typeface="Times New Roman MT Extra Bold" pitchFamily="18" charset="0"/>
              </a:rPr>
              <a:t>·</a:t>
            </a:r>
            <a:r>
              <a:rPr lang="en-US" sz="2400" dirty="0"/>
              <a:t> displacement = (N </a:t>
            </a:r>
            <a:r>
              <a:rPr lang="en-US" sz="2400" dirty="0">
                <a:latin typeface="Times New Roman MT Extra Bold" pitchFamily="18" charset="0"/>
              </a:rPr>
              <a:t>·</a:t>
            </a:r>
            <a:r>
              <a:rPr lang="en-US" sz="2400" dirty="0"/>
              <a:t> m) = (joule)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Only the component of force </a:t>
            </a:r>
            <a:r>
              <a:rPr lang="en-US" sz="2400" dirty="0">
                <a:solidFill>
                  <a:srgbClr val="FF3300"/>
                </a:solidFill>
              </a:rPr>
              <a:t>in the direction</a:t>
            </a:r>
            <a:r>
              <a:rPr lang="en-US" sz="2400" dirty="0"/>
              <a:t> of the displacement contributes to work.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Work is a </a:t>
            </a:r>
            <a:r>
              <a:rPr lang="en-US" sz="2400" i="1" dirty="0"/>
              <a:t>scalar</a:t>
            </a:r>
            <a:r>
              <a:rPr lang="en-US" sz="2400" dirty="0"/>
              <a:t> quantity.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If the force is not constant, the integral form must be used.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Work can be defined for a specific force or for a combination of forces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028700" y="5334000"/>
          <a:ext cx="1549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7" name="Equation" r:id="rId3" imgW="1549080" imgH="888840" progId="Equation.3">
                  <p:embed/>
                </p:oleObj>
              </mc:Choice>
              <mc:Fallback>
                <p:oleObj name="Equation" r:id="rId3" imgW="15490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5334000"/>
                        <a:ext cx="15494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927350" y="5410200"/>
          <a:ext cx="1625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8" name="Equation" r:id="rId5" imgW="1625400" imgH="888840" progId="Equation.3">
                  <p:embed/>
                </p:oleObj>
              </mc:Choice>
              <mc:Fallback>
                <p:oleObj name="Equation" r:id="rId5" imgW="1625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5410200"/>
                        <a:ext cx="1625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984750" y="5334000"/>
          <a:ext cx="3784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Equation" r:id="rId7" imgW="3784320" imgH="888840" progId="Equation.3">
                  <p:embed/>
                </p:oleObj>
              </mc:Choice>
              <mc:Fallback>
                <p:oleObj name="Equation" r:id="rId7" imgW="37843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0" y="5334000"/>
                        <a:ext cx="3784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5406</TotalTime>
  <Words>857</Words>
  <Application>Microsoft Office PowerPoint</Application>
  <PresentationFormat>On-screen Show (4:3)</PresentationFormat>
  <Paragraphs>168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361</cp:revision>
  <cp:lastPrinted>2012-09-24T21:39:05Z</cp:lastPrinted>
  <dcterms:created xsi:type="dcterms:W3CDTF">2012-01-10T18:32:24Z</dcterms:created>
  <dcterms:modified xsi:type="dcterms:W3CDTF">2012-09-24T21:39:26Z</dcterms:modified>
</cp:coreProperties>
</file>