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27" r:id="rId3"/>
    <p:sldId id="359" r:id="rId4"/>
    <p:sldId id="361" r:id="rId5"/>
    <p:sldId id="360" r:id="rId6"/>
    <p:sldId id="362" r:id="rId7"/>
    <p:sldId id="363" r:id="rId8"/>
    <p:sldId id="370" r:id="rId9"/>
    <p:sldId id="371" r:id="rId10"/>
    <p:sldId id="372" r:id="rId11"/>
    <p:sldId id="364" r:id="rId12"/>
    <p:sldId id="365" r:id="rId13"/>
    <p:sldId id="366" r:id="rId14"/>
    <p:sldId id="367" r:id="rId15"/>
    <p:sldId id="368" r:id="rId16"/>
    <p:sldId id="369" r:id="rId17"/>
    <p:sldId id="373" r:id="rId18"/>
    <p:sldId id="374" r:id="rId19"/>
    <p:sldId id="375" r:id="rId20"/>
    <p:sldId id="376" r:id="rId21"/>
    <p:sldId id="377" r:id="rId22"/>
    <p:sldId id="37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e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12: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 7  -- The notion of work</a:t>
            </a:r>
            <a:endParaRPr lang="en-US" sz="36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Kinetic energy and the Work-Kinetic energy </a:t>
            </a:r>
            <a:r>
              <a:rPr lang="en-US" sz="3200" b="1" dirty="0" smtClean="0">
                <a:solidFill>
                  <a:schemeClr val="folHlink"/>
                </a:solidFill>
              </a:rPr>
              <a:t>theorem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Potential energy and work; conservative forces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Which of the following statements about friction forces are true.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Friction forces always do positive work.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Friction forces always do negative work.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Friction forces can do either positive or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negative work.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A7BC-17E4-4A10-A66E-9A2B0BE860E2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239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Why is work a useful concept?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Consider Newton’s second law: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total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total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·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·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62000" y="3048000"/>
          <a:ext cx="7708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3" imgW="7708680" imgH="888840" progId="Equation.3">
                  <p:embed/>
                </p:oleObj>
              </mc:Choice>
              <mc:Fallback>
                <p:oleObj name="Equation" r:id="rId3" imgW="7708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7708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W</a:t>
            </a:r>
            <a:r>
              <a:rPr lang="en-US" sz="3600" baseline="-25000">
                <a:solidFill>
                  <a:srgbClr val="FF3300"/>
                </a:solidFill>
              </a:rPr>
              <a:t>total </a:t>
            </a:r>
            <a:r>
              <a:rPr lang="en-US" sz="3600">
                <a:solidFill>
                  <a:srgbClr val="FF3300"/>
                </a:solidFill>
              </a:rPr>
              <a:t>= ½ m v</a:t>
            </a:r>
            <a:r>
              <a:rPr lang="en-US" sz="3600" baseline="-25000">
                <a:solidFill>
                  <a:srgbClr val="FF3300"/>
                </a:solidFill>
              </a:rPr>
              <a:t>f</a:t>
            </a:r>
            <a:r>
              <a:rPr lang="en-US" sz="3600" baseline="30000">
                <a:solidFill>
                  <a:srgbClr val="FF3300"/>
                </a:solidFill>
              </a:rPr>
              <a:t>2 </a:t>
            </a:r>
            <a:r>
              <a:rPr lang="en-US" sz="3600">
                <a:solidFill>
                  <a:srgbClr val="FF3300"/>
                </a:solidFill>
              </a:rPr>
              <a:t>-</a:t>
            </a:r>
            <a:r>
              <a:rPr lang="en-US" sz="3600" baseline="30000">
                <a:solidFill>
                  <a:srgbClr val="FF3300"/>
                </a:solidFill>
              </a:rPr>
              <a:t> </a:t>
            </a:r>
            <a:r>
              <a:rPr lang="en-US" sz="3600">
                <a:solidFill>
                  <a:srgbClr val="FF3300"/>
                </a:solidFill>
              </a:rPr>
              <a:t>½ m v</a:t>
            </a:r>
            <a:r>
              <a:rPr lang="en-US" sz="3600" baseline="-25000">
                <a:solidFill>
                  <a:srgbClr val="FF3300"/>
                </a:solidFill>
              </a:rPr>
              <a:t>i</a:t>
            </a:r>
            <a:r>
              <a:rPr lang="en-US" sz="3600" baseline="30000">
                <a:solidFill>
                  <a:srgbClr val="FF3300"/>
                </a:solidFill>
              </a:rPr>
              <a:t>2 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1295400" y="38862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4038600" y="3962400"/>
            <a:ext cx="3124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 rot="16200000">
            <a:off x="4000500" y="4686300"/>
            <a:ext cx="609600" cy="2057400"/>
          </a:xfrm>
          <a:prstGeom prst="leftBrace">
            <a:avLst>
              <a:gd name="adj1" fmla="val 52734"/>
              <a:gd name="adj2" fmla="val 436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667000" y="59436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Kinetic energy (joules)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76F4-86AE-4077-A267-214A21A2075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239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Introduction of  the notion of Kinetic energy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Some more details: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Consider Newton’s second law: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total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total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·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·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50900" y="2667000"/>
          <a:ext cx="768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Equation" r:id="rId3" imgW="7683480" imgH="888840" progId="Equation.3">
                  <p:embed/>
                </p:oleObj>
              </mc:Choice>
              <mc:Fallback>
                <p:oleObj name="Equation" r:id="rId3" imgW="7683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667000"/>
                        <a:ext cx="7683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sym typeface="Wingdings" pitchFamily="2" charset="2"/>
              </a:rPr>
              <a:t></a:t>
            </a:r>
            <a:r>
              <a:rPr lang="en-US" sz="3600">
                <a:solidFill>
                  <a:srgbClr val="FF3300"/>
                </a:solidFill>
              </a:rPr>
              <a:t>W</a:t>
            </a:r>
            <a:r>
              <a:rPr lang="en-US" sz="3600" baseline="-25000">
                <a:solidFill>
                  <a:srgbClr val="FF3300"/>
                </a:solidFill>
              </a:rPr>
              <a:t>total </a:t>
            </a:r>
            <a:r>
              <a:rPr lang="en-US" sz="3600">
                <a:solidFill>
                  <a:srgbClr val="FF3300"/>
                </a:solidFill>
              </a:rPr>
              <a:t>= ½ m v</a:t>
            </a:r>
            <a:r>
              <a:rPr lang="en-US" sz="3600" baseline="-25000">
                <a:solidFill>
                  <a:srgbClr val="FF3300"/>
                </a:solidFill>
              </a:rPr>
              <a:t>f</a:t>
            </a:r>
            <a:r>
              <a:rPr lang="en-US" sz="3600" baseline="30000">
                <a:solidFill>
                  <a:srgbClr val="FF3300"/>
                </a:solidFill>
              </a:rPr>
              <a:t>2 </a:t>
            </a:r>
            <a:r>
              <a:rPr lang="en-US" sz="3600">
                <a:solidFill>
                  <a:srgbClr val="FF3300"/>
                </a:solidFill>
              </a:rPr>
              <a:t>-</a:t>
            </a:r>
            <a:r>
              <a:rPr lang="en-US" sz="3600" baseline="30000">
                <a:solidFill>
                  <a:srgbClr val="FF3300"/>
                </a:solidFill>
              </a:rPr>
              <a:t> </a:t>
            </a:r>
            <a:r>
              <a:rPr lang="en-US" sz="3600">
                <a:solidFill>
                  <a:srgbClr val="FF3300"/>
                </a:solidFill>
              </a:rPr>
              <a:t>½ m v</a:t>
            </a:r>
            <a:r>
              <a:rPr lang="en-US" sz="3600" baseline="-25000">
                <a:solidFill>
                  <a:srgbClr val="FF3300"/>
                </a:solidFill>
              </a:rPr>
              <a:t>i</a:t>
            </a:r>
            <a:r>
              <a:rPr lang="en-US" sz="3600" baseline="30000">
                <a:solidFill>
                  <a:srgbClr val="FF3300"/>
                </a:solidFill>
              </a:rPr>
              <a:t>2 </a:t>
            </a: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 rot="16200000">
            <a:off x="4229100" y="4610100"/>
            <a:ext cx="609600" cy="2057400"/>
          </a:xfrm>
          <a:prstGeom prst="leftBrace">
            <a:avLst>
              <a:gd name="adj1" fmla="val 52734"/>
              <a:gd name="adj2" fmla="val 436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67000" y="5943600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Kinetic energy (joules)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Equation" r:id="rId5" imgW="177480" imgH="368280" progId="Equation.3">
                  <p:embed/>
                </p:oleObj>
              </mc:Choice>
              <mc:Fallback>
                <p:oleObj name="Equation" r:id="rId5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1289050" y="3657600"/>
          <a:ext cx="6591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Equation" r:id="rId7" imgW="6591240" imgH="888840" progId="Equation.3">
                  <p:embed/>
                </p:oleObj>
              </mc:Choice>
              <mc:Fallback>
                <p:oleObj name="Equation" r:id="rId7" imgW="65912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657600"/>
                        <a:ext cx="6591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E94-66E8-40EB-95A1-98C1EF1D99C4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2343" y="228600"/>
            <a:ext cx="7162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Kinetic energy:    K = ½ m v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units: (kg) (m/s)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= (kg m/s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m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     = joules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Work – kinetic energy relation:</a:t>
            </a:r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 rot="16200000">
            <a:off x="4305300" y="87630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 rot="16200000">
            <a:off x="5257800" y="1066800"/>
            <a:ext cx="228600" cy="533400"/>
          </a:xfrm>
          <a:prstGeom prst="leftBrace">
            <a:avLst>
              <a:gd name="adj1" fmla="val 1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95400" y="3657600"/>
            <a:ext cx="2895600" cy="57943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</a:t>
            </a:r>
            <a:r>
              <a:rPr lang="en-US" sz="3200" baseline="-25000"/>
              <a:t>total</a:t>
            </a:r>
            <a:r>
              <a:rPr lang="en-US" sz="3200"/>
              <a:t> = K</a:t>
            </a:r>
            <a:r>
              <a:rPr lang="en-US" sz="3200" baseline="-25000"/>
              <a:t>f </a:t>
            </a:r>
            <a:r>
              <a:rPr lang="en-US" sz="3200"/>
              <a:t>– K</a:t>
            </a:r>
            <a:r>
              <a:rPr lang="en-US" sz="3200" baseline="-2500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Kinetic Energy-Work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32858"/>
              </p:ext>
            </p:extLst>
          </p:nvPr>
        </p:nvGraphicFramePr>
        <p:xfrm>
          <a:off x="990600" y="1219200"/>
          <a:ext cx="54369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5" name="数式" r:id="rId3" imgW="2108160" imgH="482400" progId="Equation.3">
                  <p:embed/>
                </p:oleObj>
              </mc:Choice>
              <mc:Fallback>
                <p:oleObj name="数式" r:id="rId3" imgW="2108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543693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59576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 A ball of mass 10 kg, initially at rest  falls a height of 5m.   What is its final velocity?</a:t>
            </a:r>
          </a:p>
        </p:txBody>
      </p:sp>
      <p:sp>
        <p:nvSpPr>
          <p:cNvPr id="8" name="Oval 7"/>
          <p:cNvSpPr/>
          <p:nvPr/>
        </p:nvSpPr>
        <p:spPr>
          <a:xfrm>
            <a:off x="76962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5715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53400" y="342676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5634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14" name="Straight Arrow Connector 13"/>
          <p:cNvCxnSpPr>
            <a:endCxn id="9" idx="0"/>
          </p:cNvCxnSpPr>
          <p:nvPr/>
        </p:nvCxnSpPr>
        <p:spPr>
          <a:xfrm flipH="1">
            <a:off x="7772400" y="3657600"/>
            <a:ext cx="76200" cy="2057400"/>
          </a:xfrm>
          <a:prstGeom prst="straightConnector1">
            <a:avLst/>
          </a:prstGeom>
          <a:ln w="635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h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07870"/>
              </p:ext>
            </p:extLst>
          </p:nvPr>
        </p:nvGraphicFramePr>
        <p:xfrm>
          <a:off x="6379709" y="5538142"/>
          <a:ext cx="12112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6" name="数式" r:id="rId5" imgW="469800" imgH="253800" progId="Equation.3">
                  <p:embed/>
                </p:oleObj>
              </mc:Choice>
              <mc:Fallback>
                <p:oleObj name="数式" r:id="rId5" imgW="4698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709" y="5538142"/>
                        <a:ext cx="12112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77331"/>
              </p:ext>
            </p:extLst>
          </p:nvPr>
        </p:nvGraphicFramePr>
        <p:xfrm>
          <a:off x="6613525" y="3521075"/>
          <a:ext cx="10477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7" name="数式" r:id="rId7" imgW="406080" imgH="241200" progId="Equation.3">
                  <p:embed/>
                </p:oleObj>
              </mc:Choice>
              <mc:Fallback>
                <p:oleObj name="数式" r:id="rId7" imgW="40608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521075"/>
                        <a:ext cx="10477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482532"/>
              </p:ext>
            </p:extLst>
          </p:nvPr>
        </p:nvGraphicFramePr>
        <p:xfrm>
          <a:off x="990600" y="4054005"/>
          <a:ext cx="4618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数式" r:id="rId9" imgW="1790640" imgH="393480" progId="Equation.3">
                  <p:embed/>
                </p:oleObj>
              </mc:Choice>
              <mc:Fallback>
                <p:oleObj name="数式" r:id="rId9" imgW="1790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54005"/>
                        <a:ext cx="46180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5003800" y="3965467"/>
            <a:ext cx="762000" cy="1074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3653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989914"/>
              </p:ext>
            </p:extLst>
          </p:nvPr>
        </p:nvGraphicFramePr>
        <p:xfrm>
          <a:off x="663575" y="5441216"/>
          <a:ext cx="5102225" cy="54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9" name="数式" r:id="rId11" imgW="2489040" imgH="266400" progId="Equation.3">
                  <p:embed/>
                </p:oleObj>
              </mc:Choice>
              <mc:Fallback>
                <p:oleObj name="数式" r:id="rId11" imgW="2489040" imgH="266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441216"/>
                        <a:ext cx="5102225" cy="547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685800" y="1524000"/>
            <a:ext cx="7010400" cy="2514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329079">
            <a:off x="703926" y="1193585"/>
            <a:ext cx="762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329079">
            <a:off x="6952326" y="3454615"/>
            <a:ext cx="762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28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block, initially at rest at a height h, slides down a frictionless incline.    What is its final velocity?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286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66700" y="1524000"/>
            <a:ext cx="2667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57800" y="198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h=0.5m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75045"/>
              </p:ext>
            </p:extLst>
          </p:nvPr>
        </p:nvGraphicFramePr>
        <p:xfrm>
          <a:off x="1043781" y="4343400"/>
          <a:ext cx="4618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数式" r:id="rId3" imgW="1790640" imgH="393480" progId="Equation.3">
                  <p:embed/>
                </p:oleObj>
              </mc:Choice>
              <mc:Fallback>
                <p:oleObj name="数式" r:id="rId3" imgW="17906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" y="4343400"/>
                        <a:ext cx="46180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4724400" y="44196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4186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87057"/>
              </p:ext>
            </p:extLst>
          </p:nvPr>
        </p:nvGraphicFramePr>
        <p:xfrm>
          <a:off x="563563" y="5410200"/>
          <a:ext cx="6518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数式" r:id="rId5" imgW="2527200" imgH="266400" progId="Equation.3">
                  <p:embed/>
                </p:oleObj>
              </mc:Choice>
              <mc:Fallback>
                <p:oleObj name="数式" r:id="rId5" imgW="2527200" imgH="266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410200"/>
                        <a:ext cx="65182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2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5943" y="952498"/>
            <a:ext cx="6008914" cy="2209801"/>
            <a:chOff x="1001486" y="2209800"/>
            <a:chExt cx="6008914" cy="2209801"/>
          </a:xfrm>
        </p:grpSpPr>
        <p:pic>
          <p:nvPicPr>
            <p:cNvPr id="66562" name="Picture 2" descr="E:\Media\Image_Library\chapter7\0709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4" r="32228"/>
            <a:stretch/>
          </p:blipFill>
          <p:spPr bwMode="auto">
            <a:xfrm>
              <a:off x="1001486" y="2438400"/>
              <a:ext cx="5834743" cy="198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14800" y="2209800"/>
              <a:ext cx="2895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4314" y="381000"/>
            <a:ext cx="5421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mass m initially at rest and attached to a spring compressed a distance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x=-|x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|, slides on a frictionless surface. What is the velocity of the mass when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x=0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2071" y="156209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65293"/>
              </p:ext>
            </p:extLst>
          </p:nvPr>
        </p:nvGraphicFramePr>
        <p:xfrm>
          <a:off x="404245" y="3064026"/>
          <a:ext cx="5418137" cy="34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数式" r:id="rId4" imgW="2387520" imgH="1536480" progId="Equation.3">
                  <p:embed/>
                </p:oleObj>
              </mc:Choice>
              <mc:Fallback>
                <p:oleObj name="数式" r:id="rId4" imgW="2387520" imgH="1536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45" y="3064026"/>
                        <a:ext cx="5418137" cy="34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733800" y="30480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14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Special case of “conservative” forces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conservative   non-dissipative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975528"/>
              </p:ext>
            </p:extLst>
          </p:nvPr>
        </p:nvGraphicFramePr>
        <p:xfrm>
          <a:off x="533400" y="1660525"/>
          <a:ext cx="79930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数式" r:id="rId3" imgW="3098520" imgH="685800" progId="Equation.3">
                  <p:embed/>
                </p:oleObj>
              </mc:Choice>
              <mc:Fallback>
                <p:oleObj name="数式" r:id="rId3" imgW="309852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60525"/>
                        <a:ext cx="79930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65596"/>
              </p:ext>
            </p:extLst>
          </p:nvPr>
        </p:nvGraphicFramePr>
        <p:xfrm>
          <a:off x="457200" y="3505200"/>
          <a:ext cx="7599363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数式" r:id="rId5" imgW="2946240" imgH="939600" progId="Equation.3">
                  <p:embed/>
                </p:oleObj>
              </mc:Choice>
              <mc:Fallback>
                <p:oleObj name="数式" r:id="rId5" imgW="294624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7599363" cy="242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5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1259"/>
              </p:ext>
            </p:extLst>
          </p:nvPr>
        </p:nvGraphicFramePr>
        <p:xfrm>
          <a:off x="723900" y="3178175"/>
          <a:ext cx="69119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数式" r:id="rId3" imgW="2679480" imgH="1015920" progId="Equation.3">
                  <p:embed/>
                </p:oleObj>
              </mc:Choice>
              <mc:Fallback>
                <p:oleObj name="数式" r:id="rId3" imgW="2679480" imgH="1015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178175"/>
                        <a:ext cx="6911975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09600" y="685800"/>
            <a:ext cx="6008914" cy="2209801"/>
            <a:chOff x="1001486" y="2209800"/>
            <a:chExt cx="6008914" cy="2209801"/>
          </a:xfrm>
        </p:grpSpPr>
        <p:pic>
          <p:nvPicPr>
            <p:cNvPr id="7" name="Picture 2" descr="E:\Media\Image_Library\chapter7\0709c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4" r="32228"/>
            <a:stretch/>
          </p:blipFill>
          <p:spPr bwMode="auto">
            <a:xfrm>
              <a:off x="1001486" y="2438400"/>
              <a:ext cx="5834743" cy="198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114800" y="2209800"/>
              <a:ext cx="2895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6400" y="129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2996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Why would you want to write the work as the difference between two “potential” energies?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Normal people wouldn’t.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shows a lack of imagination.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shows that the work depends only on the initial and final displacements, not on the details of the path.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32274"/>
              </p:ext>
            </p:extLst>
          </p:nvPr>
        </p:nvGraphicFramePr>
        <p:xfrm>
          <a:off x="1371600" y="3376612"/>
          <a:ext cx="5307012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数式" r:id="rId3" imgW="2057400" imgH="1143000" progId="Equation.3">
                  <p:embed/>
                </p:oleObj>
              </mc:Choice>
              <mc:Fallback>
                <p:oleObj name="数式" r:id="rId3" imgW="20574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76612"/>
                        <a:ext cx="5307012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7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33975" r="39124" b="4651"/>
          <a:stretch/>
        </p:blipFill>
        <p:spPr bwMode="auto">
          <a:xfrm>
            <a:off x="1524000" y="763814"/>
            <a:ext cx="5965372" cy="50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43000" y="3429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53432"/>
              </p:ext>
            </p:extLst>
          </p:nvPr>
        </p:nvGraphicFramePr>
        <p:xfrm>
          <a:off x="1057275" y="1614488"/>
          <a:ext cx="7400925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数式" r:id="rId3" imgW="2869920" imgH="1028520" progId="Equation.3">
                  <p:embed/>
                </p:oleObj>
              </mc:Choice>
              <mc:Fallback>
                <p:oleObj name="数式" r:id="rId3" imgW="2869920" imgH="1028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614488"/>
                        <a:ext cx="7400925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Work-Kinetic Energy Theorem for conservative forces:</a:t>
            </a:r>
          </a:p>
        </p:txBody>
      </p:sp>
    </p:spTree>
    <p:extLst>
      <p:ext uri="{BB962C8B-B14F-4D97-AF65-F5344CB8AC3E}">
        <p14:creationId xmlns:p14="http://schemas.microsoft.com/office/powerpoint/2010/main" val="35422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diagrams</a:t>
            </a:r>
          </a:p>
        </p:txBody>
      </p:sp>
      <p:pic>
        <p:nvPicPr>
          <p:cNvPr id="72706" name="Picture 2" descr="E:\Media\Image_Library\chapter7\0720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2"/>
          <a:stretch/>
        </p:blipFill>
        <p:spPr bwMode="auto">
          <a:xfrm>
            <a:off x="-29029" y="1676400"/>
            <a:ext cx="4482353" cy="28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990857"/>
              </p:ext>
            </p:extLst>
          </p:nvPr>
        </p:nvGraphicFramePr>
        <p:xfrm>
          <a:off x="4495800" y="533400"/>
          <a:ext cx="28813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数式" r:id="rId4" imgW="1117440" imgH="393480" progId="Equation.3">
                  <p:embed/>
                </p:oleObj>
              </mc:Choice>
              <mc:Fallback>
                <p:oleObj name="数式" r:id="rId4" imgW="1117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8813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842559"/>
              </p:ext>
            </p:extLst>
          </p:nvPr>
        </p:nvGraphicFramePr>
        <p:xfrm>
          <a:off x="4191000" y="2057400"/>
          <a:ext cx="47101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数式" r:id="rId6" imgW="2425680" imgH="965160" progId="Equation.3">
                  <p:embed/>
                </p:oleObj>
              </mc:Choice>
              <mc:Fallback>
                <p:oleObj name="数式" r:id="rId6" imgW="242568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47101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3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73730" name="Picture 2" descr="E:\Media\Image_Library\chapter7\0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171765" cy="30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 Model potential energy function U(x) representing the attraction of two atoms</a:t>
            </a:r>
          </a:p>
        </p:txBody>
      </p:sp>
    </p:spTree>
    <p:extLst>
      <p:ext uri="{BB962C8B-B14F-4D97-AF65-F5344CB8AC3E}">
        <p14:creationId xmlns:p14="http://schemas.microsoft.com/office/powerpoint/2010/main" val="11968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4186" r="20202" b="3455"/>
          <a:stretch/>
        </p:blipFill>
        <p:spPr bwMode="auto">
          <a:xfrm>
            <a:off x="0" y="654957"/>
            <a:ext cx="9071430" cy="59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2133600"/>
            <a:ext cx="2362200" cy="2819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23699" r="24532" b="6224"/>
          <a:stretch/>
        </p:blipFill>
        <p:spPr bwMode="auto">
          <a:xfrm>
            <a:off x="1066800" y="304800"/>
            <a:ext cx="6926943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25072" r="25943" b="6312"/>
          <a:stretch/>
        </p:blipFill>
        <p:spPr bwMode="auto">
          <a:xfrm>
            <a:off x="1219200" y="533400"/>
            <a:ext cx="6662058" cy="56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2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25006" r="16749" b="27221"/>
          <a:stretch/>
        </p:blipFill>
        <p:spPr bwMode="auto">
          <a:xfrm>
            <a:off x="465924" y="1066800"/>
            <a:ext cx="8373276" cy="35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924" y="4953000"/>
            <a:ext cx="79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  Because of the special lecture, the tutorial this evening will be moved to Olin 104  after 6:30 PM.</a:t>
            </a:r>
          </a:p>
        </p:txBody>
      </p:sp>
    </p:spTree>
    <p:extLst>
      <p:ext uri="{BB962C8B-B14F-4D97-AF65-F5344CB8AC3E}">
        <p14:creationId xmlns:p14="http://schemas.microsoft.com/office/powerpoint/2010/main" val="2006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85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Back to work: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1295400"/>
            <a:ext cx="4648200" cy="1752600"/>
            <a:chOff x="1752600" y="3810000"/>
            <a:chExt cx="4648200" cy="17526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752600" y="4876800"/>
              <a:ext cx="46482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133600" y="4495800"/>
              <a:ext cx="381000" cy="381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105400" y="4495800"/>
              <a:ext cx="381000" cy="381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362200" y="3810000"/>
              <a:ext cx="762000" cy="838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286000" y="4724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362200" y="38100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F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d</a:t>
              </a:r>
              <a:r>
                <a:rPr lang="en-US" b="1"/>
                <a:t>r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i="1" baseline="-25000"/>
                <a:t>i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953000" y="51054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i="1" baseline="-25000"/>
                <a:t>j</a:t>
              </a: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59344"/>
              </p:ext>
            </p:extLst>
          </p:nvPr>
        </p:nvGraphicFramePr>
        <p:xfrm>
          <a:off x="1600200" y="3908425"/>
          <a:ext cx="24638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3" imgW="1828800" imgH="889000" progId="Equation.3">
                  <p:embed/>
                </p:oleObj>
              </mc:Choice>
              <mc:Fallback>
                <p:oleObj name="Equation" r:id="rId3" imgW="18288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08425"/>
                        <a:ext cx="24638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4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55298" name="Picture 2" descr="E:\Media\Image_Library\chapter7\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275294" cy="27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man must lift a refrigerator of weight mg to a height h to get it to the truck.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400" y="4267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which method does the man do more work: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Vertically lifting the refrigerator at constant speed to height h?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Moving the refrigerator up the ramp of length L at constant speed with h=L sin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7315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9349" y="1306286"/>
            <a:ext cx="1143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0" y="685800"/>
            <a:ext cx="838200" cy="6096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53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0" y="1295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909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14500" y="1638300"/>
            <a:ext cx="0" cy="11049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66900" y="2512367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60960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52600" y="781050"/>
            <a:ext cx="38100" cy="120015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200" y="1981200"/>
            <a:ext cx="1104900" cy="0"/>
          </a:xfrm>
          <a:prstGeom prst="straightConnector1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144780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600" y="1295400"/>
            <a:ext cx="1143000" cy="68580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47800" y="304353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8700" y="3124200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</a:rPr>
              <a:t>f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125" y="3881735"/>
            <a:ext cx="760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Assume 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sin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&lt;&lt;mg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 of gravity?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462039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000" y="533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 of 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7600" y="53295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" y="5939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 of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i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57867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-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-x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)=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-</a:t>
            </a:r>
            <a:r>
              <a:rPr lang="en-US" sz="2400" b="1" dirty="0" err="1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(mg- 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sin </a:t>
            </a:r>
            <a:r>
              <a:rPr lang="en-US" sz="2400" b="1" dirty="0" smtClean="0">
                <a:latin typeface="Symbol" pitchFamily="18" charset="2"/>
                <a:cs typeface="Arial" pitchFamily="34" charset="0"/>
              </a:rPr>
              <a:t>q)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510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Multiple forces on block moving from 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endParaRPr lang="en-US" sz="24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751</Words>
  <Application>Microsoft Office PowerPoint</Application>
  <PresentationFormat>On-screen Show (4:3)</PresentationFormat>
  <Paragraphs>153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389</cp:revision>
  <cp:lastPrinted>2012-09-24T21:39:05Z</cp:lastPrinted>
  <dcterms:created xsi:type="dcterms:W3CDTF">2012-01-10T18:32:24Z</dcterms:created>
  <dcterms:modified xsi:type="dcterms:W3CDTF">2012-09-26T13:55:37Z</dcterms:modified>
</cp:coreProperties>
</file>