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6" r:id="rId2"/>
    <p:sldId id="327" r:id="rId3"/>
    <p:sldId id="362" r:id="rId4"/>
    <p:sldId id="379" r:id="rId5"/>
    <p:sldId id="368" r:id="rId6"/>
    <p:sldId id="380" r:id="rId7"/>
    <p:sldId id="377" r:id="rId8"/>
    <p:sldId id="378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>
        <p:scale>
          <a:sx n="66" d="100"/>
          <a:sy n="66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B4634-319C-4D52-A3DC-5A5E909956FA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E1BE6-0E97-4A6F-8F0E-2423A5AC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2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Problems</a:t>
            </a:r>
            <a:r>
              <a:rPr lang="en-US" baseline="0" smtClean="0"/>
              <a:t> 1.1,1.6,1.10,1.11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1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52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7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9/28/2012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113 A  Fall 2012 -- Lecture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3.jpe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file:///D:\Userdata\Userdata\Coursework\f12phy113\lecturenotes\Lecture13\AF_0720.html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28600"/>
            <a:ext cx="7239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113 A General Physics I</a:t>
            </a:r>
          </a:p>
          <a:p>
            <a:pPr algn="ctr"/>
            <a:r>
              <a:rPr lang="en-US" sz="3200" b="1" dirty="0" smtClean="0"/>
              <a:t>9-9:50 AM  MWF 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13:</a:t>
            </a: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Chapter  8  -- Conservation of energy</a:t>
            </a:r>
            <a:endParaRPr lang="en-US" sz="3600" b="1" dirty="0" smtClean="0">
              <a:solidFill>
                <a:schemeClr val="folHlink"/>
              </a:solidFill>
            </a:endParaRP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Potential and kinetic energy for conservative forces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Energy and non-conservative forces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1516" y="226367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Example:   Mass sliding on frictionless looping track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8600" y="2507884"/>
            <a:ext cx="4482353" cy="3664316"/>
            <a:chOff x="228600" y="2507884"/>
            <a:chExt cx="4482353" cy="3664316"/>
          </a:xfrm>
        </p:grpSpPr>
        <p:pic>
          <p:nvPicPr>
            <p:cNvPr id="76802" name="Picture 2" descr="E:\Media\Image_Library\chapter8\08P0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738717"/>
              <a:ext cx="4482353" cy="3433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74486" y="2507884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62400" y="1068196"/>
            <a:ext cx="502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exercise: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 order for the ball completes the loop at A, what must the value of h?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h=R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h=2R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h&gt;2R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Not enough information.</a:t>
            </a:r>
          </a:p>
        </p:txBody>
      </p:sp>
    </p:spTree>
    <p:extLst>
      <p:ext uri="{BB962C8B-B14F-4D97-AF65-F5344CB8AC3E}">
        <p14:creationId xmlns:p14="http://schemas.microsoft.com/office/powerpoint/2010/main" val="15168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28600" y="688032"/>
            <a:ext cx="4482353" cy="3664316"/>
            <a:chOff x="228600" y="2507884"/>
            <a:chExt cx="4482353" cy="3664316"/>
          </a:xfrm>
        </p:grpSpPr>
        <p:pic>
          <p:nvPicPr>
            <p:cNvPr id="6" name="Picture 2" descr="E:\Media\Image_Library\chapter8\08P0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738717"/>
              <a:ext cx="4482353" cy="3433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874486" y="2507884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1516" y="226367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Example:   Mass sliding on frictionless looping track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991466"/>
              </p:ext>
            </p:extLst>
          </p:nvPr>
        </p:nvGraphicFramePr>
        <p:xfrm>
          <a:off x="5892800" y="1160463"/>
          <a:ext cx="2566988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1" name="数式" r:id="rId4" imgW="1282680" imgH="1028520" progId="Equation.3">
                  <p:embed/>
                </p:oleObj>
              </mc:Choice>
              <mc:Fallback>
                <p:oleObj name="数式" r:id="rId4" imgW="1282680" imgH="10285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1160463"/>
                        <a:ext cx="2566988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124792"/>
              </p:ext>
            </p:extLst>
          </p:nvPr>
        </p:nvGraphicFramePr>
        <p:xfrm>
          <a:off x="4955788" y="3200400"/>
          <a:ext cx="3883412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2" name="数式" r:id="rId6" imgW="2209680" imgH="1041120" progId="Equation.3">
                  <p:embed/>
                </p:oleObj>
              </mc:Choice>
              <mc:Fallback>
                <p:oleObj name="数式" r:id="rId6" imgW="2209680" imgH="10411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5788" y="3200400"/>
                        <a:ext cx="3883412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724400" y="3429000"/>
            <a:ext cx="1066800" cy="1134577"/>
            <a:chOff x="5334000" y="3822888"/>
            <a:chExt cx="1066800" cy="1134577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5334000" y="3822888"/>
              <a:ext cx="762000" cy="9015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019800" y="44958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48400" y="990600"/>
            <a:ext cx="1066800" cy="1134577"/>
            <a:chOff x="5334000" y="3822888"/>
            <a:chExt cx="1066800" cy="1134577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5334000" y="3822888"/>
              <a:ext cx="762000" cy="9015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019800" y="44958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138737"/>
              </p:ext>
            </p:extLst>
          </p:nvPr>
        </p:nvGraphicFramePr>
        <p:xfrm>
          <a:off x="1520825" y="5105400"/>
          <a:ext cx="6632575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3" name="数式" r:id="rId8" imgW="3314520" imgH="812520" progId="Equation.3">
                  <p:embed/>
                </p:oleObj>
              </mc:Choice>
              <mc:Fallback>
                <p:oleObj name="数式" r:id="rId8" imgW="3314520" imgH="8125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5105400"/>
                        <a:ext cx="6632575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957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pic>
        <p:nvPicPr>
          <p:cNvPr id="78850" name="Picture 2" descr="E:\Media\Image_Library\chapter8\08P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777351"/>
            <a:ext cx="4482353" cy="344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Another example; first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without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friction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9552" y="990600"/>
            <a:ext cx="4128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Mass m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(=0.2kg) slides horizontally on a frictionless table and is initially at rest.   What is its velocity when it moves a distance </a:t>
            </a:r>
            <a:r>
              <a:rPr lang="en-US" sz="2400" b="1" dirty="0" err="1" smtClean="0">
                <a:latin typeface="Symbol" pitchFamily="18" charset="2"/>
                <a:cs typeface="Arial" pitchFamily="34" charset="0"/>
              </a:rPr>
              <a:t>D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=0.1m (and m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(=0.3kg) falls </a:t>
            </a:r>
            <a:r>
              <a:rPr lang="en-US" sz="2400" b="1" dirty="0" err="1" smtClean="0">
                <a:latin typeface="Symbol" pitchFamily="18" charset="2"/>
                <a:cs typeface="Arial" pitchFamily="34" charset="0"/>
              </a:rPr>
              <a:t>D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=0.1m)?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4419600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exercise: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What is the relationship of the final velocity of m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and m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They are equal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is faster than m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is faster than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lphaUcPeriod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pic>
        <p:nvPicPr>
          <p:cNvPr id="78850" name="Picture 2" descr="E:\Media\Image_Library\chapter8\08P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777351"/>
            <a:ext cx="4482353" cy="344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Another example; first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without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friction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9552" y="990600"/>
            <a:ext cx="4128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Mass m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(=0.2kg) slides horizontally on a frictionless table and is initially at rest.   What is its velocity when it moves a distance </a:t>
            </a:r>
            <a:r>
              <a:rPr lang="en-US" sz="2400" b="1" dirty="0" err="1" smtClean="0">
                <a:latin typeface="Symbol" pitchFamily="18" charset="2"/>
                <a:cs typeface="Arial" pitchFamily="34" charset="0"/>
              </a:rPr>
              <a:t>D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=0.1m (and m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(=0.3kg) falls </a:t>
            </a:r>
            <a:r>
              <a:rPr lang="en-US" sz="2400" b="1" dirty="0" err="1" smtClean="0">
                <a:latin typeface="Symbol" pitchFamily="18" charset="2"/>
                <a:cs typeface="Arial" pitchFamily="34" charset="0"/>
              </a:rPr>
              <a:t>D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=0.1m)?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28800" y="1143000"/>
            <a:ext cx="1143000" cy="0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95600" y="685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495800" y="1752600"/>
            <a:ext cx="0" cy="1143000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38600" y="18243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495800" y="3668256"/>
            <a:ext cx="0" cy="827544"/>
          </a:xfrm>
          <a:prstGeom prst="straightConnector1">
            <a:avLst/>
          </a:prstGeom>
          <a:ln w="635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81400" y="399344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g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632491"/>
              </p:ext>
            </p:extLst>
          </p:nvPr>
        </p:nvGraphicFramePr>
        <p:xfrm>
          <a:off x="404813" y="4229100"/>
          <a:ext cx="3328987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3" name="数式" r:id="rId4" imgW="1663560" imgH="888840" progId="Equation.3">
                  <p:embed/>
                </p:oleObj>
              </mc:Choice>
              <mc:Fallback>
                <p:oleObj name="数式" r:id="rId4" imgW="1663560" imgH="8888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4229100"/>
                        <a:ext cx="3328987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2743200" y="4082028"/>
            <a:ext cx="1066800" cy="1134577"/>
            <a:chOff x="5334000" y="3822888"/>
            <a:chExt cx="1066800" cy="1134577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5334000" y="3822888"/>
              <a:ext cx="762000" cy="9015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019800" y="44958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848893"/>
              </p:ext>
            </p:extLst>
          </p:nvPr>
        </p:nvGraphicFramePr>
        <p:xfrm>
          <a:off x="5408612" y="3937000"/>
          <a:ext cx="2973388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4" name="数式" r:id="rId6" imgW="1485720" imgH="1346040" progId="Equation.3">
                  <p:embed/>
                </p:oleObj>
              </mc:Choice>
              <mc:Fallback>
                <p:oleObj name="数式" r:id="rId6" imgW="1485720" imgH="1346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2" y="3937000"/>
                        <a:ext cx="2973388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749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pic>
        <p:nvPicPr>
          <p:cNvPr id="78850" name="Picture 2" descr="E:\Media\Image_Library\chapter8\08P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777351"/>
            <a:ext cx="4482353" cy="344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Another example; now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friction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9552" y="990600"/>
            <a:ext cx="4128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Mass m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(=0.2kg) slides horizontally on a table with kinetic friction and is initially at rest.   What is its velocity when it moves a distance </a:t>
            </a:r>
            <a:r>
              <a:rPr lang="en-US" sz="2400" b="1" dirty="0" err="1" smtClean="0">
                <a:latin typeface="Symbol" pitchFamily="18" charset="2"/>
                <a:cs typeface="Arial" pitchFamily="34" charset="0"/>
              </a:rPr>
              <a:t>D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=0.1m (and m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(=0.3kg) falls </a:t>
            </a:r>
            <a:r>
              <a:rPr lang="en-US" sz="2400" b="1" dirty="0" err="1" smtClean="0">
                <a:latin typeface="Symbol" pitchFamily="18" charset="2"/>
                <a:cs typeface="Arial" pitchFamily="34" charset="0"/>
              </a:rPr>
              <a:t>D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=0.1m)?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28800" y="1143000"/>
            <a:ext cx="1143000" cy="0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95600" y="685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495800" y="1752600"/>
            <a:ext cx="0" cy="1143000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38600" y="18243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495800" y="3668256"/>
            <a:ext cx="0" cy="827544"/>
          </a:xfrm>
          <a:prstGeom prst="straightConnector1">
            <a:avLst/>
          </a:prstGeom>
          <a:ln w="635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81400" y="399344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g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045607"/>
              </p:ext>
            </p:extLst>
          </p:nvPr>
        </p:nvGraphicFramePr>
        <p:xfrm>
          <a:off x="348570" y="4611431"/>
          <a:ext cx="40147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0" name="数式" r:id="rId4" imgW="2006280" imgH="393480" progId="Equation.3">
                  <p:embed/>
                </p:oleObj>
              </mc:Choice>
              <mc:Fallback>
                <p:oleObj name="数式" r:id="rId4" imgW="2006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70" y="4611431"/>
                        <a:ext cx="4014787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352800" y="4656623"/>
            <a:ext cx="1066800" cy="1134577"/>
            <a:chOff x="5334000" y="3822888"/>
            <a:chExt cx="1066800" cy="1134577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5334000" y="3822888"/>
              <a:ext cx="762000" cy="9015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019800" y="44958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H="1">
            <a:off x="381000" y="1447800"/>
            <a:ext cx="13716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" y="914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80103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084706"/>
              </p:ext>
            </p:extLst>
          </p:nvPr>
        </p:nvGraphicFramePr>
        <p:xfrm>
          <a:off x="762000" y="381000"/>
          <a:ext cx="5413375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4" name="数式" r:id="rId3" imgW="2705040" imgH="1346040" progId="Equation.3">
                  <p:embed/>
                </p:oleObj>
              </mc:Choice>
              <mc:Fallback>
                <p:oleObj name="数式" r:id="rId3" imgW="2705040" imgH="13460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5413375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179767"/>
              </p:ext>
            </p:extLst>
          </p:nvPr>
        </p:nvGraphicFramePr>
        <p:xfrm>
          <a:off x="1257300" y="3581400"/>
          <a:ext cx="2947988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5" name="数式" r:id="rId5" imgW="1473120" imgH="1117440" progId="Equation.3">
                  <p:embed/>
                </p:oleObj>
              </mc:Choice>
              <mc:Fallback>
                <p:oleObj name="数式" r:id="rId5" imgW="1473120" imgH="11174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3581400"/>
                        <a:ext cx="2947988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384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pic>
        <p:nvPicPr>
          <p:cNvPr id="82946" name="Picture 2" descr="E:\Media\Image_Library\chapter8\08P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4482353" cy="331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3810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exercise: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Assume a mass m starts at rest at A and moves on the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frictionless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surface as shown.   At what position is the speed the largest?</a:t>
            </a:r>
          </a:p>
          <a:p>
            <a:pPr marL="2286000" lvl="4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</a:t>
            </a:r>
          </a:p>
          <a:p>
            <a:pPr marL="2286000" lvl="4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</a:t>
            </a:r>
          </a:p>
          <a:p>
            <a:pPr marL="2286000" lvl="4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</a:t>
            </a:r>
          </a:p>
          <a:p>
            <a:pPr marL="2286000" lvl="4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none of these.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2286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Power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864696"/>
              </p:ext>
            </p:extLst>
          </p:nvPr>
        </p:nvGraphicFramePr>
        <p:xfrm>
          <a:off x="791029" y="1600200"/>
          <a:ext cx="4929188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7" name="数式" r:id="rId3" imgW="2463480" imgH="1688760" progId="Equation.3">
                  <p:embed/>
                </p:oleObj>
              </mc:Choice>
              <mc:Fallback>
                <p:oleObj name="数式" r:id="rId3" imgW="2463480" imgH="16887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029" y="1600200"/>
                        <a:ext cx="4929188" cy="337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06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pic>
        <p:nvPicPr>
          <p:cNvPr id="83970" name="Picture 2" descr="E:\Media\Image_Library\chapter8\08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2"/>
          <a:stretch/>
        </p:blipFill>
        <p:spPr bwMode="auto">
          <a:xfrm>
            <a:off x="304800" y="751114"/>
            <a:ext cx="3585882" cy="502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972172"/>
              </p:ext>
            </p:extLst>
          </p:nvPr>
        </p:nvGraphicFramePr>
        <p:xfrm>
          <a:off x="3890682" y="1905000"/>
          <a:ext cx="5260975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0" name="数式" r:id="rId4" imgW="2628720" imgH="1117440" progId="Equation.3">
                  <p:embed/>
                </p:oleObj>
              </mc:Choice>
              <mc:Fallback>
                <p:oleObj name="数式" r:id="rId4" imgW="2628720" imgH="1117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682" y="1905000"/>
                        <a:ext cx="5260975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58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54775"/>
            <a:ext cx="2133600" cy="365125"/>
          </a:xfrm>
        </p:spPr>
        <p:txBody>
          <a:bodyPr/>
          <a:lstStyle/>
          <a:p>
            <a:r>
              <a:rPr lang="en-US" smtClean="0"/>
              <a:t>9/28/2012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8" t="33975" r="39124" b="4651"/>
          <a:stretch/>
        </p:blipFill>
        <p:spPr bwMode="auto">
          <a:xfrm>
            <a:off x="1524000" y="763814"/>
            <a:ext cx="5965372" cy="502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143000" y="3668486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25006" r="16749" b="27221"/>
          <a:stretch/>
        </p:blipFill>
        <p:spPr bwMode="auto">
          <a:xfrm>
            <a:off x="465924" y="1066800"/>
            <a:ext cx="8373276" cy="352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5924" y="4953000"/>
            <a:ext cx="7916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Note:    Because of PHY 114 exams on Sunday and Monday, the tutorials those nights will be moved from Olin 101 – check for signs – this week only.</a:t>
            </a:r>
          </a:p>
        </p:txBody>
      </p:sp>
    </p:spTree>
    <p:extLst>
      <p:ext uri="{BB962C8B-B14F-4D97-AF65-F5344CB8AC3E}">
        <p14:creationId xmlns:p14="http://schemas.microsoft.com/office/powerpoint/2010/main" val="20063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447197"/>
              </p:ext>
            </p:extLst>
          </p:nvPr>
        </p:nvGraphicFramePr>
        <p:xfrm>
          <a:off x="1547812" y="723899"/>
          <a:ext cx="6224588" cy="4914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4" name="数式" r:id="rId3" imgW="2412720" imgH="1904760" progId="Equation.3">
                  <p:embed/>
                </p:oleObj>
              </mc:Choice>
              <mc:Fallback>
                <p:oleObj name="数式" r:id="rId3" imgW="2412720" imgH="19047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2" y="723899"/>
                        <a:ext cx="6224588" cy="49149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06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</a:t>
            </a:r>
          </a:p>
        </p:txBody>
      </p:sp>
      <p:sp>
        <p:nvSpPr>
          <p:cNvPr id="6" name="Right Triangle 5"/>
          <p:cNvSpPr/>
          <p:nvPr/>
        </p:nvSpPr>
        <p:spPr>
          <a:xfrm>
            <a:off x="685800" y="1524000"/>
            <a:ext cx="7010400" cy="25146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329079">
            <a:off x="703926" y="1193585"/>
            <a:ext cx="7620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329079">
            <a:off x="6952326" y="3454615"/>
            <a:ext cx="7620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52800" y="2286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 block, initially at rest at a height h, slides down a frictionless incline.    What is its final velocity?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286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11" name="Left Brace 10"/>
          <p:cNvSpPr/>
          <p:nvPr/>
        </p:nvSpPr>
        <p:spPr>
          <a:xfrm>
            <a:off x="266700" y="1524000"/>
            <a:ext cx="2667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57800" y="1981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h=0.5m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1143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86600" y="34245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Arial" pitchFamily="34" charset="0"/>
                <a:cs typeface="Arial" pitchFamily="34" charset="0"/>
              </a:rPr>
              <a:t>f</a:t>
            </a:r>
            <a:endParaRPr lang="en-US" sz="2400" b="1" i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990797"/>
              </p:ext>
            </p:extLst>
          </p:nvPr>
        </p:nvGraphicFramePr>
        <p:xfrm>
          <a:off x="555625" y="4419600"/>
          <a:ext cx="5830888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7" name="数式" r:id="rId3" imgW="2260440" imgH="634680" progId="Equation.3">
                  <p:embed/>
                </p:oleObj>
              </mc:Choice>
              <mc:Fallback>
                <p:oleObj name="数式" r:id="rId3" imgW="2260440" imgH="634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4419600"/>
                        <a:ext cx="5830888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649282"/>
              </p:ext>
            </p:extLst>
          </p:nvPr>
        </p:nvGraphicFramePr>
        <p:xfrm>
          <a:off x="7086600" y="4272820"/>
          <a:ext cx="1985962" cy="2127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8" name="数式" r:id="rId5" imgW="1066680" imgH="1143000" progId="Equation.3">
                  <p:embed/>
                </p:oleObj>
              </mc:Choice>
              <mc:Fallback>
                <p:oleObj name="数式" r:id="rId5" imgW="1066680" imgH="11430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272820"/>
                        <a:ext cx="1985962" cy="2127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92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54200"/>
            <a:ext cx="84963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914399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Energy diagram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438400"/>
            <a:ext cx="7696200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19500" y="20574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2800" y="5410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</a:rPr>
              <a:t>i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5334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2400" b="1" baseline="-25000" dirty="0" err="1" smtClean="0">
                <a:latin typeface="Arial" pitchFamily="34" charset="0"/>
                <a:cs typeface="Arial" pitchFamily="34" charset="0"/>
              </a:rPr>
              <a:t>f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ight Triangle 11"/>
          <p:cNvSpPr/>
          <p:nvPr/>
        </p:nvSpPr>
        <p:spPr>
          <a:xfrm flipV="1">
            <a:off x="1066800" y="2481942"/>
            <a:ext cx="5924550" cy="2281535"/>
          </a:xfrm>
          <a:prstGeom prst="rtTriangl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33600" y="2895600"/>
            <a:ext cx="762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K</a:t>
            </a:r>
          </a:p>
        </p:txBody>
      </p:sp>
      <p:sp>
        <p:nvSpPr>
          <p:cNvPr id="15" name="Right Triangle 14"/>
          <p:cNvSpPr/>
          <p:nvPr/>
        </p:nvSpPr>
        <p:spPr>
          <a:xfrm flipH="1">
            <a:off x="1295400" y="2519065"/>
            <a:ext cx="5943600" cy="2244412"/>
          </a:xfrm>
          <a:prstGeom prst="rtTriangle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53000" y="3505200"/>
            <a:ext cx="762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9466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5334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Energy diagrams</a:t>
            </a:r>
          </a:p>
        </p:txBody>
      </p:sp>
      <p:pic>
        <p:nvPicPr>
          <p:cNvPr id="72706" name="Picture 2" descr="E:\Media\Image_Library\chapter7\0720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12"/>
          <a:stretch/>
        </p:blipFill>
        <p:spPr bwMode="auto">
          <a:xfrm>
            <a:off x="-29029" y="1676400"/>
            <a:ext cx="4482353" cy="289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990857"/>
              </p:ext>
            </p:extLst>
          </p:nvPr>
        </p:nvGraphicFramePr>
        <p:xfrm>
          <a:off x="4495800" y="533400"/>
          <a:ext cx="2881312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6" name="数式" r:id="rId4" imgW="1117440" imgH="393480" progId="Equation.3">
                  <p:embed/>
                </p:oleObj>
              </mc:Choice>
              <mc:Fallback>
                <p:oleObj name="数式" r:id="rId4" imgW="11174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33400"/>
                        <a:ext cx="2881312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842559"/>
              </p:ext>
            </p:extLst>
          </p:nvPr>
        </p:nvGraphicFramePr>
        <p:xfrm>
          <a:off x="4191000" y="2057400"/>
          <a:ext cx="4710113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7" name="数式" r:id="rId6" imgW="2425680" imgH="965160" progId="Equation.3">
                  <p:embed/>
                </p:oleObj>
              </mc:Choice>
              <mc:Fallback>
                <p:oleObj name="数式" r:id="rId6" imgW="2425680" imgH="9651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057400"/>
                        <a:ext cx="4710113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>
            <a:hlinkClick r:id="rId8" action="ppaction://hlinkfile"/>
          </p:cNvPr>
          <p:cNvSpPr/>
          <p:nvPr/>
        </p:nvSpPr>
        <p:spPr>
          <a:xfrm>
            <a:off x="7543800" y="5105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0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pic>
        <p:nvPicPr>
          <p:cNvPr id="73730" name="Picture 2" descr="E:\Media\Image_Library\chapter7\07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171765" cy="306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3810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Example:    Model potential energy function U(x) representing the attraction of two atoms</a:t>
            </a:r>
          </a:p>
        </p:txBody>
      </p:sp>
    </p:spTree>
    <p:extLst>
      <p:ext uri="{BB962C8B-B14F-4D97-AF65-F5344CB8AC3E}">
        <p14:creationId xmlns:p14="http://schemas.microsoft.com/office/powerpoint/2010/main" val="11968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pic>
        <p:nvPicPr>
          <p:cNvPr id="75778" name="Picture 2" descr="E:\Media\Image_Library\chapter8\0805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6"/>
          <a:stretch/>
        </p:blipFill>
        <p:spPr bwMode="auto">
          <a:xfrm>
            <a:off x="381000" y="1828799"/>
            <a:ext cx="4482353" cy="347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9144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3400" y="1145232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Simplified version:</a:t>
            </a:r>
          </a:p>
          <a:p>
            <a:pPr lvl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(Assume that the sandbag is massive enough to provide the tension in the rope and R=3m.)  If the actor starts at v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=0 and </a:t>
            </a:r>
            <a:r>
              <a:rPr lang="en-US" sz="2400" b="1" dirty="0" smtClean="0">
                <a:latin typeface="Symbol" pitchFamily="18" charset="2"/>
                <a:cs typeface="Arial" pitchFamily="34" charset="0"/>
              </a:rPr>
              <a:t>q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=60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what is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400" b="1" baseline="-250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727846"/>
              </p:ext>
            </p:extLst>
          </p:nvPr>
        </p:nvGraphicFramePr>
        <p:xfrm>
          <a:off x="4771614" y="3937000"/>
          <a:ext cx="4296186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8" name="数式" r:id="rId4" imgW="2145960" imgH="1269720" progId="Equation.3">
                  <p:embed/>
                </p:oleObj>
              </mc:Choice>
              <mc:Fallback>
                <p:oleObj name="数式" r:id="rId4" imgW="2145960" imgH="1269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1614" y="3937000"/>
                        <a:ext cx="4296186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334000" y="3822888"/>
            <a:ext cx="1066800" cy="1134577"/>
            <a:chOff x="5334000" y="3822888"/>
            <a:chExt cx="1066800" cy="1134577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334000" y="3822888"/>
              <a:ext cx="762000" cy="9015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019800" y="44958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48400" y="4572000"/>
            <a:ext cx="1066800" cy="1134577"/>
            <a:chOff x="5334000" y="3822888"/>
            <a:chExt cx="1066800" cy="1134577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5334000" y="3822888"/>
              <a:ext cx="762000" cy="9015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019800" y="44958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45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b="1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6395</TotalTime>
  <Words>595</Words>
  <Application>Microsoft Office PowerPoint</Application>
  <PresentationFormat>On-screen Show (4:3)</PresentationFormat>
  <Paragraphs>125</Paragraphs>
  <Slides>18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422</cp:revision>
  <cp:lastPrinted>2012-09-28T19:20:07Z</cp:lastPrinted>
  <dcterms:created xsi:type="dcterms:W3CDTF">2012-01-10T18:32:24Z</dcterms:created>
  <dcterms:modified xsi:type="dcterms:W3CDTF">2012-09-28T19:20:17Z</dcterms:modified>
</cp:coreProperties>
</file>