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2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74" r:id="rId11"/>
    <p:sldId id="369" r:id="rId12"/>
    <p:sldId id="370" r:id="rId13"/>
    <p:sldId id="371" r:id="rId14"/>
    <p:sldId id="372" r:id="rId15"/>
    <p:sldId id="373" r:id="rId16"/>
    <p:sldId id="376" r:id="rId17"/>
    <p:sldId id="375" r:id="rId18"/>
    <p:sldId id="377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hyperlink" Target="file:///D:\Userdata\Userdata\Coursework\f12phy113\lecturenotes\Lecture14\AF_0906.html" TargetMode="Externa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jpeg"/><Relationship Id="rId5" Type="http://schemas.openxmlformats.org/officeDocument/2006/relationships/hyperlink" Target="file:///D:\Userdata\Userdata\Coursework\f12phy113\lecturenotes\Lecture14\AF_0907.html" TargetMode="Externa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jpeg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23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14: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 9  -- Linear momentum</a:t>
            </a:r>
            <a:endParaRPr lang="en-US" sz="3600" b="1" dirty="0" smtClean="0">
              <a:solidFill>
                <a:schemeClr val="folHlink"/>
              </a:solidFill>
            </a:endParaRP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Impulse and momentum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Conservation of linear momentum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Examples – collision analysis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of graphical representation of F(t)</a:t>
            </a:r>
          </a:p>
        </p:txBody>
      </p:sp>
      <p:pic>
        <p:nvPicPr>
          <p:cNvPr id="96258" name="Picture 2" descr="E:\Media\Image_Library\chapter9\09P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4482353" cy="29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26972"/>
              </p:ext>
            </p:extLst>
          </p:nvPr>
        </p:nvGraphicFramePr>
        <p:xfrm>
          <a:off x="972457" y="4495800"/>
          <a:ext cx="72136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" name="数式" r:id="rId4" imgW="3720960" imgH="685800" progId="Equation.3">
                  <p:embed/>
                </p:oleObj>
              </mc:Choice>
              <mc:Fallback>
                <p:oleObj name="数式" r:id="rId4" imgW="3720960" imgH="685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57" y="4495800"/>
                        <a:ext cx="721360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4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Physics of composite systems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48550"/>
              </p:ext>
            </p:extLst>
          </p:nvPr>
        </p:nvGraphicFramePr>
        <p:xfrm>
          <a:off x="1066800" y="1143000"/>
          <a:ext cx="7229475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4" name="数式" r:id="rId3" imgW="3149280" imgH="685800" progId="Equation.3">
                  <p:embed/>
                </p:oleObj>
              </mc:Choice>
              <mc:Fallback>
                <p:oleObj name="数式" r:id="rId3" imgW="314928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7229475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809159"/>
              </p:ext>
            </p:extLst>
          </p:nvPr>
        </p:nvGraphicFramePr>
        <p:xfrm>
          <a:off x="1982788" y="2917825"/>
          <a:ext cx="4111625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数式" r:id="rId5" imgW="1790640" imgH="1523880" progId="Equation.3">
                  <p:embed/>
                </p:oleObj>
              </mc:Choice>
              <mc:Fallback>
                <p:oleObj name="数式" r:id="rId5" imgW="1790640" imgH="1523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917825"/>
                        <a:ext cx="4111625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5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92162" name="Picture 2" descr="E:\Media\Image_Library\chapter9\0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689412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– completely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inelastic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collision; balls moving on a frictionless surface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751743"/>
              </p:ext>
            </p:extLst>
          </p:nvPr>
        </p:nvGraphicFramePr>
        <p:xfrm>
          <a:off x="3505200" y="1339850"/>
          <a:ext cx="5307013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数式" r:id="rId4" imgW="2311200" imgH="2247840" progId="Equation.3">
                  <p:embed/>
                </p:oleObj>
              </mc:Choice>
              <mc:Fallback>
                <p:oleObj name="数式" r:id="rId4" imgW="2311200" imgH="2247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39850"/>
                        <a:ext cx="5307013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hlinkClick r:id="rId6" action="ppaction://hlinkfile"/>
          </p:cNvPr>
          <p:cNvSpPr/>
          <p:nvPr/>
        </p:nvSpPr>
        <p:spPr>
          <a:xfrm>
            <a:off x="3657600" y="586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loss in this example:</a:t>
            </a:r>
          </a:p>
        </p:txBody>
      </p:sp>
      <p:pic>
        <p:nvPicPr>
          <p:cNvPr id="6" name="Picture 2" descr="E:\Media\Image_Library\chapter9\0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689412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54464"/>
              </p:ext>
            </p:extLst>
          </p:nvPr>
        </p:nvGraphicFramePr>
        <p:xfrm>
          <a:off x="3020046" y="1789113"/>
          <a:ext cx="6047754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数式" r:id="rId4" imgW="3288960" imgH="1854000" progId="Equation.3">
                  <p:embed/>
                </p:oleObj>
              </mc:Choice>
              <mc:Fallback>
                <p:oleObj name="数式" r:id="rId4" imgW="3288960" imgH="18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046" y="1789113"/>
                        <a:ext cx="6047754" cy="339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8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354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– completely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elastic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collision; balls moving on a frictionless surface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75794"/>
              </p:ext>
            </p:extLst>
          </p:nvPr>
        </p:nvGraphicFramePr>
        <p:xfrm>
          <a:off x="3926114" y="487363"/>
          <a:ext cx="5162550" cy="606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数式" r:id="rId3" imgW="2247840" imgH="2654280" progId="Equation.3">
                  <p:embed/>
                </p:oleObj>
              </mc:Choice>
              <mc:Fallback>
                <p:oleObj name="数式" r:id="rId3" imgW="2247840" imgH="265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114" y="487363"/>
                        <a:ext cx="5162550" cy="606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hlinkClick r:id="rId5" action="ppaction://hlinkfile"/>
          </p:cNvPr>
          <p:cNvSpPr/>
          <p:nvPr/>
        </p:nvSpPr>
        <p:spPr>
          <a:xfrm>
            <a:off x="2133600" y="618308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0" name="Picture 2" descr="E:\Media\Image_Library\chapter9\09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137647" cy="4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354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Completely elastic collision; numerical 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380703"/>
              </p:ext>
            </p:extLst>
          </p:nvPr>
        </p:nvGraphicFramePr>
        <p:xfrm>
          <a:off x="4495800" y="490122"/>
          <a:ext cx="4419600" cy="629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数式" r:id="rId3" imgW="2501640" imgH="3581280" progId="Equation.3">
                  <p:embed/>
                </p:oleObj>
              </mc:Choice>
              <mc:Fallback>
                <p:oleObj name="数式" r:id="rId3" imgW="2501640" imgH="3581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0122"/>
                        <a:ext cx="4419600" cy="6291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10" name="Picture 2" descr="E:\Media\Image_Library\chapter9\0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137647" cy="4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have assumed that there is no net force acting on the system.  What happens if there are interaction forces between the particles?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Analysis still applies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Analysis must be modified</a:t>
            </a:r>
          </a:p>
        </p:txBody>
      </p:sp>
    </p:spTree>
    <p:extLst>
      <p:ext uri="{BB962C8B-B14F-4D97-AF65-F5344CB8AC3E}">
        <p14:creationId xmlns:p14="http://schemas.microsoft.com/office/powerpoint/2010/main" val="31498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97282" name="Picture 2" descr="E:\Media\Image_Library\chapter9\09P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171765" cy="21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from homework: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42246"/>
              </p:ext>
            </p:extLst>
          </p:nvPr>
        </p:nvGraphicFramePr>
        <p:xfrm>
          <a:off x="1905000" y="3505200"/>
          <a:ext cx="448945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数式" r:id="rId4" imgW="1955520" imgH="850680" progId="Equation.3">
                  <p:embed/>
                </p:oleObj>
              </mc:Choice>
              <mc:Fallback>
                <p:oleObj name="数式" r:id="rId4" imgW="1955520" imgH="850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4489450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9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from homework: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19370"/>
              </p:ext>
            </p:extLst>
          </p:nvPr>
        </p:nvGraphicFramePr>
        <p:xfrm>
          <a:off x="685800" y="4953000"/>
          <a:ext cx="28860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数式" r:id="rId3" imgW="1257120" imgH="342720" progId="Equation.3">
                  <p:embed/>
                </p:oleObj>
              </mc:Choice>
              <mc:Fallback>
                <p:oleObj name="数式" r:id="rId3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53000"/>
                        <a:ext cx="28860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4241" y="175728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before</a:t>
            </a:r>
          </a:p>
        </p:txBody>
      </p:sp>
      <p:pic>
        <p:nvPicPr>
          <p:cNvPr id="10" name="Picture 2" descr="E:\Media\Image_Library\chapter9\09P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8429"/>
            <a:ext cx="5378824" cy="11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0" y="3276600"/>
            <a:ext cx="4083424" cy="826291"/>
            <a:chOff x="2057400" y="3414826"/>
            <a:chExt cx="4083424" cy="826291"/>
          </a:xfrm>
        </p:grpSpPr>
        <p:pic>
          <p:nvPicPr>
            <p:cNvPr id="98306" name="Picture 2" descr="E:\Media\Image_Library\chapter9\09P2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8" t="27759" r="47020"/>
            <a:stretch/>
          </p:blipFill>
          <p:spPr bwMode="auto">
            <a:xfrm>
              <a:off x="3467633" y="3429000"/>
              <a:ext cx="1104367" cy="81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E:\Media\Image_Library\chapter9\09P2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83" r="73421"/>
            <a:stretch/>
          </p:blipFill>
          <p:spPr bwMode="auto">
            <a:xfrm>
              <a:off x="2057400" y="3505200"/>
              <a:ext cx="1429657" cy="728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:\Media\Image_Library\chapter9\09P2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44" t="27759"/>
            <a:stretch/>
          </p:blipFill>
          <p:spPr bwMode="auto">
            <a:xfrm>
              <a:off x="4470400" y="3414826"/>
              <a:ext cx="1670424" cy="81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Arrow Connector 12"/>
          <p:cNvCxnSpPr/>
          <p:nvPr/>
        </p:nvCxnSpPr>
        <p:spPr>
          <a:xfrm>
            <a:off x="1981200" y="3124200"/>
            <a:ext cx="27432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2819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576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4355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t="33975" r="39124" b="4651"/>
          <a:stretch/>
        </p:blipFill>
        <p:spPr bwMode="auto">
          <a:xfrm>
            <a:off x="1524000" y="763814"/>
            <a:ext cx="5965372" cy="50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43000" y="4049486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5006" r="16749" b="27221"/>
          <a:stretch/>
        </p:blipFill>
        <p:spPr bwMode="auto">
          <a:xfrm>
            <a:off x="465924" y="1066800"/>
            <a:ext cx="8373276" cy="352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924" y="4953000"/>
            <a:ext cx="791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Note:    Because of PHY 114 exams on Sunday and Monday, the tutorials those nights will be moved from Olin 101 – check for signs – this week only.</a:t>
            </a:r>
          </a:p>
        </p:txBody>
      </p:sp>
    </p:spTree>
    <p:extLst>
      <p:ext uri="{BB962C8B-B14F-4D97-AF65-F5344CB8AC3E}">
        <p14:creationId xmlns:p14="http://schemas.microsoft.com/office/powerpoint/2010/main" val="2006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79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Summary of physics “laws”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443674"/>
              </p:ext>
            </p:extLst>
          </p:nvPr>
        </p:nvGraphicFramePr>
        <p:xfrm>
          <a:off x="914400" y="762000"/>
          <a:ext cx="7696200" cy="521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数式" r:id="rId3" imgW="3352680" imgH="2273040" progId="Equation.3">
                  <p:embed/>
                </p:oleObj>
              </mc:Choice>
              <mc:Fallback>
                <p:oleObj name="数式" r:id="rId3" imgW="3352680" imgH="227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762000"/>
                        <a:ext cx="7696200" cy="5218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3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Another way to look at Newton’s second law: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50446"/>
              </p:ext>
            </p:extLst>
          </p:nvPr>
        </p:nvGraphicFramePr>
        <p:xfrm>
          <a:off x="1219200" y="1066800"/>
          <a:ext cx="5422901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" name="数式" r:id="rId3" imgW="2361960" imgH="850680" progId="Equation.3">
                  <p:embed/>
                </p:oleObj>
              </mc:Choice>
              <mc:Fallback>
                <p:oleObj name="数式" r:id="rId3" imgW="2361960" imgH="850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5422901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3733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Why would you want to define linear momentum?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impress your friends.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exercise your brain.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might be helpful.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distinguish it from angular momentum.</a:t>
            </a:r>
          </a:p>
        </p:txBody>
      </p:sp>
    </p:spTree>
    <p:extLst>
      <p:ext uri="{BB962C8B-B14F-4D97-AF65-F5344CB8AC3E}">
        <p14:creationId xmlns:p14="http://schemas.microsoft.com/office/powerpoint/2010/main" val="7765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206227"/>
              </p:ext>
            </p:extLst>
          </p:nvPr>
        </p:nvGraphicFramePr>
        <p:xfrm>
          <a:off x="1219200" y="1135797"/>
          <a:ext cx="4227513" cy="309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8" name="数式" r:id="rId3" imgW="1841400" imgH="1346040" progId="Equation.3">
                  <p:embed/>
                </p:oleObj>
              </mc:Choice>
              <mc:Fallback>
                <p:oleObj name="数式" r:id="rId3" imgW="1841400" imgH="1346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35797"/>
                        <a:ext cx="4227513" cy="3096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Relationship between Newton’s second law and linear momentum: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2132"/>
              </p:ext>
            </p:extLst>
          </p:nvPr>
        </p:nvGraphicFramePr>
        <p:xfrm>
          <a:off x="1447800" y="4114800"/>
          <a:ext cx="4081463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9" name="数式" r:id="rId5" imgW="1777680" imgH="965160" progId="Equation.3">
                  <p:embed/>
                </p:oleObj>
              </mc:Choice>
              <mc:Fallback>
                <p:oleObj name="数式" r:id="rId5" imgW="1777680" imgH="965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14800"/>
                        <a:ext cx="4081463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8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88066" name="Picture 2" descr="E:\Media\Image_Library\chapter9\0903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4"/>
          <a:stretch/>
        </p:blipFill>
        <p:spPr bwMode="auto">
          <a:xfrm>
            <a:off x="32657" y="914400"/>
            <a:ext cx="3585882" cy="46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330958"/>
              </p:ext>
            </p:extLst>
          </p:nvPr>
        </p:nvGraphicFramePr>
        <p:xfrm>
          <a:off x="3865282" y="1371600"/>
          <a:ext cx="5100637" cy="44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7" name="数式" r:id="rId4" imgW="2628720" imgH="2286000" progId="Equation.3">
                  <p:embed/>
                </p:oleObj>
              </mc:Choice>
              <mc:Fallback>
                <p:oleObj name="数式" r:id="rId4" imgW="2628720" imgH="2286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282" y="1371600"/>
                        <a:ext cx="5100637" cy="44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0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89090" name="Picture 2" descr="http://cdn4.explainthatstuff.com/tennis-racquet-bou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7162" y="995362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267712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Suppose that a tennis ball with mass m=0.057 kg approaches a tennis racket at a speed of 45m/s.  What is the impulse the racket must exert on the ball to return the ball in the opposite direction at the same speed.   Assume that the motion is completely horizontal.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54247"/>
              </p:ext>
            </p:extLst>
          </p:nvPr>
        </p:nvGraphicFramePr>
        <p:xfrm>
          <a:off x="3124200" y="3314700"/>
          <a:ext cx="5514975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1" name="数式" r:id="rId4" imgW="2844720" imgH="1600200" progId="Equation.3">
                  <p:embed/>
                </p:oleObj>
              </mc:Choice>
              <mc:Fallback>
                <p:oleObj name="数式" r:id="rId4" imgW="2844720" imgH="160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4700"/>
                        <a:ext cx="5514975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12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90114" name="Picture 2" descr="E:\Media\Image_Library\chapter9\0904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/>
        </p:blipFill>
        <p:spPr bwMode="auto">
          <a:xfrm>
            <a:off x="457200" y="1905000"/>
            <a:ext cx="2689412" cy="32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971" y="1712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A 1500 kg car collides with a wall, with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 -15m/s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=2.6m/s.    What is the impulse exerted on the car?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871247"/>
              </p:ext>
            </p:extLst>
          </p:nvPr>
        </p:nvGraphicFramePr>
        <p:xfrm>
          <a:off x="3910012" y="1828800"/>
          <a:ext cx="4776788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8" name="数式" r:id="rId4" imgW="2463480" imgH="1600200" progId="Equation.3">
                  <p:embed/>
                </p:oleObj>
              </mc:Choice>
              <mc:Fallback>
                <p:oleObj name="数式" r:id="rId4" imgW="2463480" imgH="160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2" y="1828800"/>
                        <a:ext cx="4776788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32696"/>
              </p:ext>
            </p:extLst>
          </p:nvPr>
        </p:nvGraphicFramePr>
        <p:xfrm>
          <a:off x="1371600" y="5257800"/>
          <a:ext cx="625475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9" name="数式" r:id="rId6" imgW="3225600" imgH="609480" progId="Equation.3">
                  <p:embed/>
                </p:oleObj>
              </mc:Choice>
              <mc:Fallback>
                <p:oleObj name="数式" r:id="rId6" imgW="3225600" imgH="60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57800"/>
                        <a:ext cx="625475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5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7890</TotalTime>
  <Words>479</Words>
  <Application>Microsoft Office PowerPoint</Application>
  <PresentationFormat>On-screen Show (4:3)</PresentationFormat>
  <Paragraphs>95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447</cp:revision>
  <cp:lastPrinted>2012-09-28T19:20:07Z</cp:lastPrinted>
  <dcterms:created xsi:type="dcterms:W3CDTF">2012-01-10T18:32:24Z</dcterms:created>
  <dcterms:modified xsi:type="dcterms:W3CDTF">2012-10-01T19:09:24Z</dcterms:modified>
</cp:coreProperties>
</file>