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327" r:id="rId3"/>
    <p:sldId id="365" r:id="rId4"/>
    <p:sldId id="369" r:id="rId5"/>
    <p:sldId id="370" r:id="rId6"/>
    <p:sldId id="378" r:id="rId7"/>
    <p:sldId id="379" r:id="rId8"/>
    <p:sldId id="380" r:id="rId9"/>
    <p:sldId id="381" r:id="rId10"/>
    <p:sldId id="388" r:id="rId11"/>
    <p:sldId id="382" r:id="rId12"/>
    <p:sldId id="383" r:id="rId13"/>
    <p:sldId id="384" r:id="rId14"/>
    <p:sldId id="385" r:id="rId15"/>
    <p:sldId id="386" r:id="rId16"/>
    <p:sldId id="387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59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jpeg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file:///D:\Userdata\Userdata\Coursework\f12phy113\lecturenotes\Lecture14\AF_0911.html" TargetMode="Externa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8600"/>
            <a:ext cx="723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14: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 9  -- Linear momentum</a:t>
            </a:r>
            <a:endParaRPr lang="en-US" sz="3600" b="1" dirty="0" smtClean="0">
              <a:solidFill>
                <a:schemeClr val="folHlink"/>
              </a:solidFill>
            </a:endParaRP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Impulse and momentum in two dimensions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Center of mass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Collision analysis in two dimensions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Another example of 2-dimensional elastic collision: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600" y="1981200"/>
            <a:ext cx="4482353" cy="3835400"/>
            <a:chOff x="609600" y="2209800"/>
            <a:chExt cx="4482353" cy="3835400"/>
          </a:xfrm>
        </p:grpSpPr>
        <p:pic>
          <p:nvPicPr>
            <p:cNvPr id="108546" name="Picture 2" descr="E:\Media\Image_Library\chapter9\09P5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209800"/>
              <a:ext cx="4482353" cy="3590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34143" y="55835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800" y="47199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2400" b="1" i="1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en-US" sz="2400" b="1" i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4143" y="222068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2400" b="1" i="1" baseline="-25000" dirty="0" err="1">
                  <a:latin typeface="Arial" pitchFamily="34" charset="0"/>
                  <a:cs typeface="Arial" pitchFamily="34" charset="0"/>
                </a:rPr>
                <a:t>f</a:t>
              </a:r>
              <a:endParaRPr lang="en-US" sz="2400" b="1" i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6543" y="3200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390955"/>
              </p:ext>
            </p:extLst>
          </p:nvPr>
        </p:nvGraphicFramePr>
        <p:xfrm>
          <a:off x="3442560" y="1581655"/>
          <a:ext cx="5697811" cy="1766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数式" r:id="rId4" imgW="3009600" imgH="939600" progId="Equation.3">
                  <p:embed/>
                </p:oleObj>
              </mc:Choice>
              <mc:Fallback>
                <p:oleObj name="数式" r:id="rId4" imgW="3009600" imgH="939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560" y="1581655"/>
                        <a:ext cx="5697811" cy="1766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1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265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 analysis of a simple nuclear reaction :</a:t>
            </a:r>
          </a:p>
        </p:txBody>
      </p:sp>
      <p:pic>
        <p:nvPicPr>
          <p:cNvPr id="12290" name="Picture 2" descr="E:\Media\Image_Library\chapter44\4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3" y="762000"/>
            <a:ext cx="490982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957138"/>
              </p:ext>
            </p:extLst>
          </p:nvPr>
        </p:nvGraphicFramePr>
        <p:xfrm>
          <a:off x="5410200" y="494322"/>
          <a:ext cx="3391589" cy="650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数式" r:id="rId4" imgW="1257120" imgH="241200" progId="Equation.3">
                  <p:embed/>
                </p:oleObj>
              </mc:Choice>
              <mc:Fallback>
                <p:oleObj name="数式" r:id="rId4" imgW="12571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494322"/>
                        <a:ext cx="3391589" cy="650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8200" y="2667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Q=4.87 MeV</a:t>
            </a:r>
          </a:p>
        </p:txBody>
      </p:sp>
    </p:spTree>
    <p:extLst>
      <p:ext uri="{BB962C8B-B14F-4D97-AF65-F5344CB8AC3E}">
        <p14:creationId xmlns:p14="http://schemas.microsoft.com/office/powerpoint/2010/main" val="1495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265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 analysis of a simple reaction :</a:t>
            </a:r>
          </a:p>
        </p:txBody>
      </p:sp>
      <p:pic>
        <p:nvPicPr>
          <p:cNvPr id="12290" name="Picture 2" descr="E:\Media\Image_Library\chapter44\44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5" b="11857"/>
          <a:stretch/>
        </p:blipFill>
        <p:spPr bwMode="auto">
          <a:xfrm>
            <a:off x="152400" y="685800"/>
            <a:ext cx="4909820" cy="17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676548"/>
              </p:ext>
            </p:extLst>
          </p:nvPr>
        </p:nvGraphicFramePr>
        <p:xfrm>
          <a:off x="5334000" y="152400"/>
          <a:ext cx="3391589" cy="650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0" name="数式" r:id="rId4" imgW="1257120" imgH="241200" progId="Equation.3">
                  <p:embed/>
                </p:oleObj>
              </mc:Choice>
              <mc:Fallback>
                <p:oleObj name="数式" r:id="rId4" imgW="12571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152400"/>
                        <a:ext cx="3391589" cy="650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923232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Q=4.87 MeV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141992"/>
              </p:ext>
            </p:extLst>
          </p:nvPr>
        </p:nvGraphicFramePr>
        <p:xfrm>
          <a:off x="423862" y="3365500"/>
          <a:ext cx="8186738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1" name="数式" r:id="rId6" imgW="3035160" imgH="1180800" progId="Equation.3">
                  <p:embed/>
                </p:oleObj>
              </mc:Choice>
              <mc:Fallback>
                <p:oleObj name="数式" r:id="rId6" imgW="303516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" y="3365500"/>
                        <a:ext cx="8186738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3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notion of the center of mass and the physics of composite systems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932924"/>
              </p:ext>
            </p:extLst>
          </p:nvPr>
        </p:nvGraphicFramePr>
        <p:xfrm>
          <a:off x="609600" y="1096963"/>
          <a:ext cx="7491413" cy="545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数式" r:id="rId3" imgW="3263760" imgH="2387520" progId="Equation.3">
                  <p:embed/>
                </p:oleObj>
              </mc:Choice>
              <mc:Fallback>
                <p:oleObj name="数式" r:id="rId3" imgW="3263760" imgH="2387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96963"/>
                        <a:ext cx="7491413" cy="545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1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773268"/>
              </p:ext>
            </p:extLst>
          </p:nvPr>
        </p:nvGraphicFramePr>
        <p:xfrm>
          <a:off x="762000" y="2895600"/>
          <a:ext cx="559911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7" name="数式" r:id="rId3" imgW="2438280" imgH="1600200" progId="Equation.3">
                  <p:embed/>
                </p:oleObj>
              </mc:Choice>
              <mc:Fallback>
                <p:oleObj name="数式" r:id="rId3" imgW="2438280" imgH="1600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5599112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967200"/>
              </p:ext>
            </p:extLst>
          </p:nvPr>
        </p:nvGraphicFramePr>
        <p:xfrm>
          <a:off x="533400" y="18143"/>
          <a:ext cx="5946775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8" name="数式" r:id="rId5" imgW="2590560" imgH="1218960" progId="Equation.3">
                  <p:embed/>
                </p:oleObj>
              </mc:Choice>
              <mc:Fallback>
                <p:oleObj name="数式" r:id="rId5" imgW="2590560" imgH="1218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143"/>
                        <a:ext cx="5946775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3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Finding the center of mass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8349"/>
              </p:ext>
            </p:extLst>
          </p:nvPr>
        </p:nvGraphicFramePr>
        <p:xfrm>
          <a:off x="914400" y="1371600"/>
          <a:ext cx="44608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6" name="数式" r:id="rId3" imgW="1942920" imgH="545760" progId="Equation.3">
                  <p:embed/>
                </p:oleObj>
              </mc:Choice>
              <mc:Fallback>
                <p:oleObj name="数式" r:id="rId3" imgW="1942920" imgH="545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446087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500" name="Picture 4" descr="E:\Media\Image_Library\chapter9\0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56" y="764231"/>
            <a:ext cx="2689412" cy="25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418369"/>
              </p:ext>
            </p:extLst>
          </p:nvPr>
        </p:nvGraphicFramePr>
        <p:xfrm>
          <a:off x="1014412" y="3286125"/>
          <a:ext cx="5919788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7" name="数式" r:id="rId6" imgW="2577960" imgH="1396800" progId="Equation.3">
                  <p:embed/>
                </p:oleObj>
              </mc:Choice>
              <mc:Fallback>
                <p:oleObj name="数式" r:id="rId6" imgW="2577960" imgH="1396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2" y="3286125"/>
                        <a:ext cx="5919788" cy="319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4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Finding the center of mass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 a solid object composed of constant density material, the center of mass is located at the center of the object.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23622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66372" y="257265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522" name="Picture 2" descr="E:\Media\Image_Library\chapter9\09P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585882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686628" y="330925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43400" y="330925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86628" y="394425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01142" y="4572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43400" y="4572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53000" y="4572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8" t="33975" r="39124" b="4651"/>
          <a:stretch/>
        </p:blipFill>
        <p:spPr bwMode="auto">
          <a:xfrm>
            <a:off x="1524000" y="763814"/>
            <a:ext cx="5965372" cy="50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157514" y="4430486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206227"/>
              </p:ext>
            </p:extLst>
          </p:nvPr>
        </p:nvGraphicFramePr>
        <p:xfrm>
          <a:off x="1219200" y="1135797"/>
          <a:ext cx="4227513" cy="309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2" name="数式" r:id="rId3" imgW="1841400" imgH="1346040" progId="Equation.3">
                  <p:embed/>
                </p:oleObj>
              </mc:Choice>
              <mc:Fallback>
                <p:oleObj name="数式" r:id="rId3" imgW="1841400" imgH="1346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35797"/>
                        <a:ext cx="4227513" cy="3096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Relationship between Newton’s second law and linear momentum for a single particle: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423448"/>
              </p:ext>
            </p:extLst>
          </p:nvPr>
        </p:nvGraphicFramePr>
        <p:xfrm>
          <a:off x="1462088" y="4114800"/>
          <a:ext cx="4052887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3" name="数式" r:id="rId5" imgW="1765080" imgH="965160" progId="Equation.3">
                  <p:embed/>
                </p:oleObj>
              </mc:Choice>
              <mc:Fallback>
                <p:oleObj name="数式" r:id="rId5" imgW="1765080" imgH="965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4114800"/>
                        <a:ext cx="4052887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8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Physics of composite systems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48550"/>
              </p:ext>
            </p:extLst>
          </p:nvPr>
        </p:nvGraphicFramePr>
        <p:xfrm>
          <a:off x="1066800" y="1143000"/>
          <a:ext cx="7229475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1" name="数式" r:id="rId3" imgW="3149280" imgH="685800" progId="Equation.3">
                  <p:embed/>
                </p:oleObj>
              </mc:Choice>
              <mc:Fallback>
                <p:oleObj name="数式" r:id="rId3" imgW="314928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7229475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809159"/>
              </p:ext>
            </p:extLst>
          </p:nvPr>
        </p:nvGraphicFramePr>
        <p:xfrm>
          <a:off x="1982788" y="2917825"/>
          <a:ext cx="4111625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2" name="数式" r:id="rId5" imgW="1790640" imgH="1523880" progId="Equation.3">
                  <p:embed/>
                </p:oleObj>
              </mc:Choice>
              <mc:Fallback>
                <p:oleObj name="数式" r:id="rId5" imgW="1790640" imgH="1523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2917825"/>
                        <a:ext cx="4111625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5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92162" name="Picture 2" descr="E:\Media\Image_Library\chapter9\0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9680"/>
            <a:ext cx="2689412" cy="50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4354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Examples of completely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one-dimensional (head-on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 collision;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balls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moving on a frictionless surface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833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inelastic:</a:t>
            </a:r>
          </a:p>
        </p:txBody>
      </p:sp>
      <p:pic>
        <p:nvPicPr>
          <p:cNvPr id="10" name="Picture 2" descr="E:\Media\Image_Library\chapter9\0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53" y="1295400"/>
            <a:ext cx="3137647" cy="4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7400" y="914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elastic:</a:t>
            </a:r>
          </a:p>
        </p:txBody>
      </p:sp>
    </p:spTree>
    <p:extLst>
      <p:ext uri="{BB962C8B-B14F-4D97-AF65-F5344CB8AC3E}">
        <p14:creationId xmlns:p14="http://schemas.microsoft.com/office/powerpoint/2010/main" val="23567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99330" name="Picture 2" descr="E:\Media\Image_Library\chapter9\0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3694"/>
            <a:ext cx="2689412" cy="52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4354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Examples of two-dimensional collision;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balls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moving on a frictionless surface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784837"/>
              </p:ext>
            </p:extLst>
          </p:nvPr>
        </p:nvGraphicFramePr>
        <p:xfrm>
          <a:off x="3886200" y="1524000"/>
          <a:ext cx="4491037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6" name="数式" r:id="rId4" imgW="1955520" imgH="1549080" progId="Equation.3">
                  <p:embed/>
                </p:oleObj>
              </mc:Choice>
              <mc:Fallback>
                <p:oleObj name="数式" r:id="rId4" imgW="1955520" imgH="1549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0"/>
                        <a:ext cx="4491037" cy="354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99330" name="Picture 2" descr="E:\Media\Image_Library\chapter9\0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3694"/>
            <a:ext cx="2689412" cy="52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4354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Examples of two-dimensional collision;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balls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moving on a frictionless surface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913507"/>
              </p:ext>
            </p:extLst>
          </p:nvPr>
        </p:nvGraphicFramePr>
        <p:xfrm>
          <a:off x="3073400" y="619125"/>
          <a:ext cx="59944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9" name="数式" r:id="rId4" imgW="2946240" imgH="2819160" progId="Equation.3">
                  <p:embed/>
                </p:oleObj>
              </mc:Choice>
              <mc:Fallback>
                <p:oleObj name="数式" r:id="rId4" imgW="2946240" imgH="281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619125"/>
                        <a:ext cx="59944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hlinkClick r:id="rId6"/>
          </p:cNvPr>
          <p:cNvSpPr/>
          <p:nvPr/>
        </p:nvSpPr>
        <p:spPr>
          <a:xfrm>
            <a:off x="1828800" y="6324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pic>
        <p:nvPicPr>
          <p:cNvPr id="101378" name="Picture 2" descr="E:\Media\Image_Library\chapter9\0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482353" cy="48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   two-dimensional totally inelastic collision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33523"/>
              </p:ext>
            </p:extLst>
          </p:nvPr>
        </p:nvGraphicFramePr>
        <p:xfrm>
          <a:off x="4876800" y="1093036"/>
          <a:ext cx="3770313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6" name="数式" r:id="rId4" imgW="2133360" imgH="1346040" progId="Equation.3">
                  <p:embed/>
                </p:oleObj>
              </mc:Choice>
              <mc:Fallback>
                <p:oleObj name="数式" r:id="rId4" imgW="2133360" imgH="1346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093036"/>
                        <a:ext cx="3770313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514" y="3657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=1500kg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5334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=2500kg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296366"/>
              </p:ext>
            </p:extLst>
          </p:nvPr>
        </p:nvGraphicFramePr>
        <p:xfrm>
          <a:off x="4572000" y="3711575"/>
          <a:ext cx="4537374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7" name="数式" r:id="rId6" imgW="2908080" imgH="1981080" progId="Equation.3">
                  <p:embed/>
                </p:oleObj>
              </mc:Choice>
              <mc:Fallback>
                <p:oleObj name="数式" r:id="rId6" imgW="2908080" imgH="1981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11575"/>
                        <a:ext cx="4537374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3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Can this analysis be used to analyze a real collision?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Of course!    The laws of physics must be obeyed.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Of course NOT!  In physics class we only deal with idealized situations which never happen.</a:t>
            </a:r>
          </a:p>
        </p:txBody>
      </p:sp>
    </p:spTree>
    <p:extLst>
      <p:ext uri="{BB962C8B-B14F-4D97-AF65-F5344CB8AC3E}">
        <p14:creationId xmlns:p14="http://schemas.microsoft.com/office/powerpoint/2010/main" val="39622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8288</TotalTime>
  <Words>383</Words>
  <Application>Microsoft Office PowerPoint</Application>
  <PresentationFormat>On-screen Show (4:3)</PresentationFormat>
  <Paragraphs>86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468</cp:revision>
  <cp:lastPrinted>2012-09-28T19:20:07Z</cp:lastPrinted>
  <dcterms:created xsi:type="dcterms:W3CDTF">2012-01-10T18:32:24Z</dcterms:created>
  <dcterms:modified xsi:type="dcterms:W3CDTF">2012-10-03T15:12:10Z</dcterms:modified>
</cp:coreProperties>
</file>