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27" r:id="rId3"/>
    <p:sldId id="328" r:id="rId4"/>
    <p:sldId id="329" r:id="rId5"/>
    <p:sldId id="336" r:id="rId6"/>
    <p:sldId id="337" r:id="rId7"/>
    <p:sldId id="330" r:id="rId8"/>
    <p:sldId id="331" r:id="rId9"/>
    <p:sldId id="338" r:id="rId10"/>
    <p:sldId id="339" r:id="rId11"/>
    <p:sldId id="340" r:id="rId12"/>
    <p:sldId id="333" r:id="rId13"/>
    <p:sldId id="334" r:id="rId14"/>
    <p:sldId id="335" r:id="rId15"/>
    <p:sldId id="341" r:id="rId16"/>
    <p:sldId id="342" r:id="rId17"/>
    <p:sldId id="343" r:id="rId18"/>
    <p:sldId id="344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66" d="100"/>
          <a:sy n="66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4634-319C-4D52-A3DC-5A5E909956F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1BE6-0E97-4A6F-8F0E-2423A5AC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5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0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8.jpe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2.jpe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8.jpe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7239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17:</a:t>
            </a:r>
          </a:p>
          <a:p>
            <a:pPr algn="ctr"/>
            <a:endParaRPr lang="en-US" sz="3200" b="1" dirty="0" smtClean="0"/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10 – rotational motion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Angular variables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Rotational energy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Moment of inertia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pic>
        <p:nvPicPr>
          <p:cNvPr id="134146" name="Picture 2" descr="E:\Media\Image_Library\chapter10\1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80979"/>
            <a:ext cx="5378824" cy="422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304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Moment of inertia: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669929"/>
              </p:ext>
            </p:extLst>
          </p:nvPr>
        </p:nvGraphicFramePr>
        <p:xfrm>
          <a:off x="4419600" y="304800"/>
          <a:ext cx="2278004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1" name="数式" r:id="rId4" imgW="736560" imgH="342720" progId="Equation.3">
                  <p:embed/>
                </p:oleObj>
              </mc:Choice>
              <mc:Fallback>
                <p:oleObj name="数式" r:id="rId4" imgW="7365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"/>
                        <a:ext cx="2278004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601615"/>
              </p:ext>
            </p:extLst>
          </p:nvPr>
        </p:nvGraphicFramePr>
        <p:xfrm>
          <a:off x="965200" y="5403850"/>
          <a:ext cx="18859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2" name="数式" r:id="rId6" imgW="609480" imgH="203040" progId="Equation.3">
                  <p:embed/>
                </p:oleObj>
              </mc:Choice>
              <mc:Fallback>
                <p:oleObj name="数式" r:id="rId6" imgW="6094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5403850"/>
                        <a:ext cx="18859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702644"/>
              </p:ext>
            </p:extLst>
          </p:nvPr>
        </p:nvGraphicFramePr>
        <p:xfrm>
          <a:off x="4508500" y="5334000"/>
          <a:ext cx="33401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3" name="数式" r:id="rId8" imgW="1079280" imgH="203040" progId="Equation.3">
                  <p:embed/>
                </p:oleObj>
              </mc:Choice>
              <mc:Fallback>
                <p:oleObj name="数式" r:id="rId8" imgW="107928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5334000"/>
                        <a:ext cx="33401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6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5334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Note that the moment of inertia depends on both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position of the rotational axis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direction of rotation</a:t>
            </a:r>
          </a:p>
        </p:txBody>
      </p:sp>
      <p:sp>
        <p:nvSpPr>
          <p:cNvPr id="6" name="Oval 5"/>
          <p:cNvSpPr/>
          <p:nvPr/>
        </p:nvSpPr>
        <p:spPr>
          <a:xfrm>
            <a:off x="762000" y="3276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3276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52500" y="3467100"/>
            <a:ext cx="152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714500" y="2514600"/>
            <a:ext cx="0" cy="1828800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3000" y="3505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3505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15" name="Curved Left Arrow 14"/>
          <p:cNvSpPr/>
          <p:nvPr/>
        </p:nvSpPr>
        <p:spPr>
          <a:xfrm>
            <a:off x="1524000" y="2667000"/>
            <a:ext cx="571500" cy="4594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4876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I=2md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57800" y="3352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3352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48300" y="3543300"/>
            <a:ext cx="152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410200" y="2590800"/>
            <a:ext cx="0" cy="1828800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57800" y="2971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81800" y="2971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388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08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5" name="Curved Left Arrow 24"/>
          <p:cNvSpPr/>
          <p:nvPr/>
        </p:nvSpPr>
        <p:spPr>
          <a:xfrm>
            <a:off x="5219700" y="2743200"/>
            <a:ext cx="571500" cy="4594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0" y="4800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I=m(2d)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=4md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B588-A195-4A23-9874-8A9E03C5AAE4}" type="slidenum">
              <a:rPr lang="en-US"/>
              <a:pPr/>
              <a:t>12</a:t>
            </a:fld>
            <a:endParaRPr lang="en-US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077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 smtClean="0">
                <a:solidFill>
                  <a:srgbClr val="FF0000"/>
                </a:solidFill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</a:rPr>
              <a:t> question</a:t>
            </a:r>
            <a:r>
              <a:rPr lang="en-US" sz="2400" b="1" dirty="0"/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Suppose each of the following objects each has the same total mass M and outer radius R and each is rotating counter-clockwise at an constant angular velocity of </a:t>
            </a:r>
            <a:r>
              <a:rPr lang="en-US" sz="2400" dirty="0">
                <a:latin typeface="Symbol" pitchFamily="18" charset="2"/>
              </a:rPr>
              <a:t>w</a:t>
            </a:r>
            <a:r>
              <a:rPr lang="en-US" sz="2400" dirty="0"/>
              <a:t>=3 rad/s.  Which object has the greater kinetic energy?</a:t>
            </a: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609600" y="2819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4267200" y="2743200"/>
            <a:ext cx="1600200" cy="1600200"/>
          </a:xfrm>
          <a:custGeom>
            <a:avLst/>
            <a:gdLst>
              <a:gd name="G0" fmla="+- 1157 0 0"/>
              <a:gd name="G1" fmla="+- 21600 0 1157"/>
              <a:gd name="G2" fmla="+- 21600 0 115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157" y="10800"/>
                </a:moveTo>
                <a:cubicBezTo>
                  <a:pt x="1157" y="16126"/>
                  <a:pt x="5474" y="20443"/>
                  <a:pt x="10800" y="20443"/>
                </a:cubicBezTo>
                <a:cubicBezTo>
                  <a:pt x="16126" y="20443"/>
                  <a:pt x="20443" y="16126"/>
                  <a:pt x="20443" y="10800"/>
                </a:cubicBezTo>
                <a:cubicBezTo>
                  <a:pt x="20443" y="5474"/>
                  <a:pt x="16126" y="1157"/>
                  <a:pt x="10800" y="1157"/>
                </a:cubicBezTo>
                <a:cubicBezTo>
                  <a:pt x="5474" y="1157"/>
                  <a:pt x="1157" y="5474"/>
                  <a:pt x="1157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41325" y="4765675"/>
            <a:ext cx="20088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(a)  (Solid disk)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038600" y="4724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(b) (circular 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A5F3-3F08-4FA9-B833-EA54F7F2AEA5}" type="slidenum">
              <a:rPr lang="en-US"/>
              <a:pPr/>
              <a:t>13</a:t>
            </a:fld>
            <a:endParaRPr lang="en-US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Various moments of inertia: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1143000" y="2057400"/>
            <a:ext cx="1295400" cy="2362200"/>
          </a:xfrm>
          <a:prstGeom prst="can">
            <a:avLst>
              <a:gd name="adj" fmla="val 4558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62000" y="4648200"/>
            <a:ext cx="3048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solid cylinder:</a:t>
            </a:r>
          </a:p>
          <a:p>
            <a:pPr>
              <a:spcBef>
                <a:spcPct val="50000"/>
              </a:spcBef>
            </a:pPr>
            <a:r>
              <a:rPr lang="en-US" sz="2400"/>
              <a:t>I=1/2 MR</a:t>
            </a:r>
            <a:r>
              <a:rPr lang="en-US" sz="2400" baseline="30000"/>
              <a:t>2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3962400" y="2133600"/>
            <a:ext cx="18288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581400" y="4419600"/>
            <a:ext cx="3048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solid sphere:</a:t>
            </a:r>
          </a:p>
          <a:p>
            <a:pPr>
              <a:spcBef>
                <a:spcPct val="50000"/>
              </a:spcBef>
            </a:pPr>
            <a:r>
              <a:rPr lang="en-US" sz="2400"/>
              <a:t>I=2/5 MR</a:t>
            </a:r>
            <a:r>
              <a:rPr lang="en-US" sz="2400" baseline="30000"/>
              <a:t>2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 rot="5400000">
            <a:off x="7505700" y="1790700"/>
            <a:ext cx="228600" cy="2590800"/>
          </a:xfrm>
          <a:prstGeom prst="can">
            <a:avLst>
              <a:gd name="adj" fmla="val 527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752600" y="1524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1524000" y="1371600"/>
            <a:ext cx="381000" cy="457200"/>
          </a:xfrm>
          <a:prstGeom prst="curvedRightArrow">
            <a:avLst>
              <a:gd name="adj1" fmla="val 33878"/>
              <a:gd name="adj2" fmla="val 5787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4876800" y="1600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7620000" y="2133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7391400" y="2209800"/>
            <a:ext cx="381000" cy="457200"/>
          </a:xfrm>
          <a:prstGeom prst="curvedRightArrow">
            <a:avLst>
              <a:gd name="adj1" fmla="val 33878"/>
              <a:gd name="adj2" fmla="val 5787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4648200" y="1524000"/>
            <a:ext cx="381000" cy="457200"/>
          </a:xfrm>
          <a:prstGeom prst="curvedRightArrow">
            <a:avLst>
              <a:gd name="adj1" fmla="val 33878"/>
              <a:gd name="adj2" fmla="val 5787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867400" y="4419600"/>
            <a:ext cx="3048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solid rod:</a:t>
            </a:r>
          </a:p>
          <a:p>
            <a:pPr>
              <a:spcBef>
                <a:spcPct val="50000"/>
              </a:spcBef>
            </a:pPr>
            <a:r>
              <a:rPr lang="en-US" sz="2400"/>
              <a:t>I=1/3 MR</a:t>
            </a:r>
            <a:r>
              <a:rPr lang="en-US" sz="2400" baseline="30000"/>
              <a:t>2</a:t>
            </a: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1752600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7924800" y="3352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029200" y="2514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1828800" y="2057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</a:t>
            </a: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V="1">
            <a:off x="4876800" y="2590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76200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3A31-6858-4A91-AB8F-1833D9FC9B29}" type="slidenum">
              <a:rPr lang="en-US"/>
              <a:pPr/>
              <a:t>14</a:t>
            </a:fld>
            <a:endParaRPr lang="en-US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Calculation of moment of inertia: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 Example -- moment of inertia of solid rod through an axis           	perpendicular rod and passing through center: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 rot="5400000">
            <a:off x="3390900" y="2095500"/>
            <a:ext cx="228600" cy="2590800"/>
          </a:xfrm>
          <a:prstGeom prst="can">
            <a:avLst>
              <a:gd name="adj" fmla="val 527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429000" y="2667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066800" y="4343400"/>
          <a:ext cx="60579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3" name="Equation" r:id="rId3" imgW="6057720" imgH="787320" progId="Equation.3">
                  <p:embed/>
                </p:oleObj>
              </mc:Choice>
              <mc:Fallback>
                <p:oleObj name="Equation" r:id="rId3" imgW="605772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43400"/>
                        <a:ext cx="60579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3429000" y="3733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657600" y="3733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Note that any solid object has 3 moments of inertia; some times two or more can be equal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62000" y="1371600"/>
            <a:ext cx="3643086" cy="1905000"/>
            <a:chOff x="762000" y="1371600"/>
            <a:chExt cx="3643086" cy="1905000"/>
          </a:xfrm>
        </p:grpSpPr>
        <p:sp>
          <p:nvSpPr>
            <p:cNvPr id="6" name="Rectangle 5"/>
            <p:cNvSpPr/>
            <p:nvPr/>
          </p:nvSpPr>
          <p:spPr>
            <a:xfrm>
              <a:off x="990600" y="2362200"/>
              <a:ext cx="22860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62000" y="1371600"/>
              <a:ext cx="3643086" cy="1905000"/>
              <a:chOff x="762000" y="1371600"/>
              <a:chExt cx="3643086" cy="19050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3124200" y="2209800"/>
                <a:ext cx="457200" cy="457200"/>
              </a:xfrm>
              <a:prstGeom prst="ellipse">
                <a:avLst/>
              </a:prstGeom>
              <a:solidFill>
                <a:srgbClr val="DA32A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762000" y="2209800"/>
                <a:ext cx="457200" cy="457200"/>
              </a:xfrm>
              <a:prstGeom prst="ellipse">
                <a:avLst/>
              </a:prstGeom>
              <a:solidFill>
                <a:srgbClr val="DA32A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>
                <a:stCxn id="6" idx="0"/>
              </p:cNvCxnSpPr>
              <p:nvPr/>
            </p:nvCxnSpPr>
            <p:spPr>
              <a:xfrm flipV="1">
                <a:off x="2133600" y="1371600"/>
                <a:ext cx="0" cy="99060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6" idx="0"/>
              </p:cNvCxnSpPr>
              <p:nvPr/>
            </p:nvCxnSpPr>
            <p:spPr>
              <a:xfrm>
                <a:off x="2133600" y="2362200"/>
                <a:ext cx="457200" cy="91440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2119086" y="2405743"/>
                <a:ext cx="2286000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2198915" y="163606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95800" y="212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67000" y="2819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90600" y="38100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Which moment of inertia is the smallest?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(A) i            (B) j                (C) k</a:t>
            </a:r>
          </a:p>
        </p:txBody>
      </p:sp>
    </p:spTree>
    <p:extLst>
      <p:ext uri="{BB962C8B-B14F-4D97-AF65-F5344CB8AC3E}">
        <p14:creationId xmlns:p14="http://schemas.microsoft.com/office/powerpoint/2010/main" val="11076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pic>
        <p:nvPicPr>
          <p:cNvPr id="136194" name="Picture 2" descr="E:\Media\Image_Library\chapter10\10CQ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7" y="3018971"/>
            <a:ext cx="448235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457" y="152400"/>
            <a:ext cx="7688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Three round balls, each having a mass M and radius R, start from rest at the top of the incline. After they are released, they roll without slipping down the incline.   Which ball will reach the bottom first?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57" y="3018971"/>
            <a:ext cx="60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2709706"/>
            <a:ext cx="60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0857" y="2590800"/>
            <a:ext cx="60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754386"/>
              </p:ext>
            </p:extLst>
          </p:nvPr>
        </p:nvGraphicFramePr>
        <p:xfrm>
          <a:off x="5334000" y="2279459"/>
          <a:ext cx="1475915" cy="542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1" name="数式" r:id="rId4" imgW="622080" imgH="228600" progId="Equation.3">
                  <p:embed/>
                </p:oleObj>
              </mc:Choice>
              <mc:Fallback>
                <p:oleObj name="数式" r:id="rId4" imgW="6220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79459"/>
                        <a:ext cx="1475915" cy="542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598294"/>
              </p:ext>
            </p:extLst>
          </p:nvPr>
        </p:nvGraphicFramePr>
        <p:xfrm>
          <a:off x="4597400" y="2976563"/>
          <a:ext cx="325596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2" name="数式" r:id="rId6" imgW="1371600" imgH="393480" progId="Equation.3">
                  <p:embed/>
                </p:oleObj>
              </mc:Choice>
              <mc:Fallback>
                <p:oleObj name="数式" r:id="rId6" imgW="13716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2976563"/>
                        <a:ext cx="325596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632823"/>
              </p:ext>
            </p:extLst>
          </p:nvPr>
        </p:nvGraphicFramePr>
        <p:xfrm>
          <a:off x="4659313" y="4035425"/>
          <a:ext cx="3284537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3" name="数式" r:id="rId8" imgW="1384200" imgH="393480" progId="Equation.3">
                  <p:embed/>
                </p:oleObj>
              </mc:Choice>
              <mc:Fallback>
                <p:oleObj name="数式" r:id="rId8" imgW="13842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4035425"/>
                        <a:ext cx="3284537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265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pic>
        <p:nvPicPr>
          <p:cNvPr id="137218" name="Picture 2" descr="E:\Media\Image_Library\chapter10\10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401"/>
            <a:ext cx="3585882" cy="327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905213"/>
              </p:ext>
            </p:extLst>
          </p:nvPr>
        </p:nvGraphicFramePr>
        <p:xfrm>
          <a:off x="152400" y="323850"/>
          <a:ext cx="3586163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1" name="数式" r:id="rId4" imgW="1511280" imgH="1193760" progId="Equation.3">
                  <p:embed/>
                </p:oleObj>
              </mc:Choice>
              <mc:Fallback>
                <p:oleObj name="数式" r:id="rId4" imgW="1511280" imgH="11937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3850"/>
                        <a:ext cx="3586163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148167"/>
              </p:ext>
            </p:extLst>
          </p:nvPr>
        </p:nvGraphicFramePr>
        <p:xfrm>
          <a:off x="425450" y="3767137"/>
          <a:ext cx="3917950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2" name="数式" r:id="rId6" imgW="1650960" imgH="1015920" progId="Equation.3">
                  <p:embed/>
                </p:oleObj>
              </mc:Choice>
              <mc:Fallback>
                <p:oleObj name="数式" r:id="rId6" imgW="1650960" imgH="1015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3767137"/>
                        <a:ext cx="3917950" cy="240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007624"/>
              </p:ext>
            </p:extLst>
          </p:nvPr>
        </p:nvGraphicFramePr>
        <p:xfrm>
          <a:off x="4495800" y="3505200"/>
          <a:ext cx="4279900" cy="279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3" name="数式" r:id="rId8" imgW="1803240" imgH="1180800" progId="Equation.3">
                  <p:embed/>
                </p:oleObj>
              </mc:Choice>
              <mc:Fallback>
                <p:oleObj name="数式" r:id="rId8" imgW="1803240" imgH="1180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05200"/>
                        <a:ext cx="4279900" cy="279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11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pic>
        <p:nvPicPr>
          <p:cNvPr id="136194" name="Picture 2" descr="E:\Media\Image_Library\chapter10\10CQ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7" y="3018971"/>
            <a:ext cx="448235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457" y="152400"/>
            <a:ext cx="7688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Three round balls, each having a mass M and radius R, start from rest at the top of the incline. After they are released, they roll without slipping down the incline.   Which ball will reach the bottom first?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57" y="3018971"/>
            <a:ext cx="60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2709706"/>
            <a:ext cx="60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0857" y="2590800"/>
            <a:ext cx="60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389905"/>
              </p:ext>
            </p:extLst>
          </p:nvPr>
        </p:nvGraphicFramePr>
        <p:xfrm>
          <a:off x="5334000" y="2279459"/>
          <a:ext cx="1475915" cy="542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7" name="数式" r:id="rId4" imgW="622080" imgH="228600" progId="Equation.3">
                  <p:embed/>
                </p:oleObj>
              </mc:Choice>
              <mc:Fallback>
                <p:oleObj name="数式" r:id="rId4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79459"/>
                        <a:ext cx="1475915" cy="542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798553"/>
              </p:ext>
            </p:extLst>
          </p:nvPr>
        </p:nvGraphicFramePr>
        <p:xfrm>
          <a:off x="4597400" y="2976563"/>
          <a:ext cx="325596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8" name="数式" r:id="rId6" imgW="1371600" imgH="393480" progId="Equation.3">
                  <p:embed/>
                </p:oleObj>
              </mc:Choice>
              <mc:Fallback>
                <p:oleObj name="数式" r:id="rId6" imgW="1371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2976563"/>
                        <a:ext cx="325596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262740"/>
              </p:ext>
            </p:extLst>
          </p:nvPr>
        </p:nvGraphicFramePr>
        <p:xfrm>
          <a:off x="4659313" y="4035425"/>
          <a:ext cx="3284537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9" name="数式" r:id="rId8" imgW="1384200" imgH="393480" progId="Equation.3">
                  <p:embed/>
                </p:oleObj>
              </mc:Choice>
              <mc:Fallback>
                <p:oleObj name="数式" r:id="rId8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4035425"/>
                        <a:ext cx="3284537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562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54775"/>
            <a:ext cx="2133600" cy="365125"/>
          </a:xfrm>
        </p:spPr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12800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7" t="23034" r="44094" b="2192"/>
          <a:stretch/>
        </p:blipFill>
        <p:spPr bwMode="auto">
          <a:xfrm>
            <a:off x="647700" y="152400"/>
            <a:ext cx="7151915" cy="612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381000" y="18288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7AA0-CDFF-4E83-BEC6-1DC11C84EC7F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278564"/>
            <a:ext cx="7162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Angular motion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26" b="5635"/>
          <a:stretch/>
        </p:blipFill>
        <p:spPr bwMode="auto">
          <a:xfrm>
            <a:off x="32657" y="1752600"/>
            <a:ext cx="4771572" cy="431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514271" y="838200"/>
            <a:ext cx="495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angular “displacement”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lang="en-US" sz="2400" dirty="0">
                <a:latin typeface="Symbol" pitchFamily="18" charset="2"/>
                <a:cs typeface="Arial" pitchFamily="34" charset="0"/>
              </a:rPr>
              <a:t>q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(t)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angular “velocity”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angular “acceleration” 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479495"/>
              </p:ext>
            </p:extLst>
          </p:nvPr>
        </p:nvGraphicFramePr>
        <p:xfrm>
          <a:off x="7086600" y="1785257"/>
          <a:ext cx="1155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0" name="Equation" r:id="rId4" imgW="1155600" imgH="723600" progId="Equation.3">
                  <p:embed/>
                </p:oleObj>
              </mc:Choice>
              <mc:Fallback>
                <p:oleObj name="Equation" r:id="rId4" imgW="11556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785257"/>
                        <a:ext cx="11557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948215"/>
              </p:ext>
            </p:extLst>
          </p:nvPr>
        </p:nvGraphicFramePr>
        <p:xfrm>
          <a:off x="6484257" y="1261080"/>
          <a:ext cx="1143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1" name="Equation" r:id="rId6" imgW="1143000" imgH="723600" progId="Equation.3">
                  <p:embed/>
                </p:oleObj>
              </mc:Choice>
              <mc:Fallback>
                <p:oleObj name="Equation" r:id="rId6" imgW="11430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4257" y="1261080"/>
                        <a:ext cx="11430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800600" y="2895600"/>
            <a:ext cx="3810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“natural” unit  == 1 radian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Relation to linear variables:  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i="1" baseline="-25000" dirty="0" err="1" smtClean="0">
                <a:latin typeface="Symbol" pitchFamily="18" charset="2"/>
                <a:cs typeface="Arial" pitchFamily="34" charset="0"/>
              </a:rPr>
              <a:t>q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= r (</a:t>
            </a:r>
            <a:r>
              <a:rPr lang="en-US" sz="2400" i="1" dirty="0" err="1">
                <a:latin typeface="Symbol" pitchFamily="18" charset="2"/>
                <a:cs typeface="Arial" pitchFamily="34" charset="0"/>
              </a:rPr>
              <a:t>q</a:t>
            </a:r>
            <a:r>
              <a:rPr lang="en-US" sz="2400" i="1" baseline="-250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i="1" dirty="0">
                <a:latin typeface="Symbol" pitchFamily="18" charset="2"/>
                <a:cs typeface="Arial" pitchFamily="34" charset="0"/>
              </a:rPr>
              <a:t>q</a:t>
            </a:r>
            <a:r>
              <a:rPr lang="en-US" sz="2400" i="1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v</a:t>
            </a:r>
            <a:r>
              <a:rPr lang="en-US" sz="2400" i="1" baseline="-25000" dirty="0" err="1">
                <a:latin typeface="Symbol" pitchFamily="18" charset="2"/>
                <a:cs typeface="Arial" pitchFamily="34" charset="0"/>
              </a:rPr>
              <a:t>q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= r </a:t>
            </a:r>
            <a:r>
              <a:rPr lang="en-US" sz="2400" i="1" dirty="0">
                <a:latin typeface="Symbol" pitchFamily="18" charset="2"/>
                <a:cs typeface="Arial" pitchFamily="34" charset="0"/>
              </a:rPr>
              <a:t>w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 	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en-US" sz="2400" i="1" baseline="-25000" dirty="0" err="1">
                <a:latin typeface="Symbol" pitchFamily="18" charset="2"/>
                <a:cs typeface="Arial" pitchFamily="34" charset="0"/>
              </a:rPr>
              <a:t>q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= r </a:t>
            </a:r>
            <a:r>
              <a:rPr lang="en-US" sz="2400" i="1" dirty="0">
                <a:latin typeface="Symbol" pitchFamily="18" charset="2"/>
                <a:cs typeface="Arial" pitchFamily="34" charset="0"/>
              </a:rPr>
              <a:t>a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352800" y="3048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2537" name="AutoShape 9"/>
          <p:cNvSpPr>
            <a:spLocks/>
          </p:cNvSpPr>
          <p:nvPr/>
        </p:nvSpPr>
        <p:spPr bwMode="auto">
          <a:xfrm rot="18000000">
            <a:off x="2963516" y="2917008"/>
            <a:ext cx="403225" cy="917575"/>
          </a:xfrm>
          <a:prstGeom prst="rightBrace">
            <a:avLst>
              <a:gd name="adj1" fmla="val 189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5012-77D0-4448-98D1-2EA717B37542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62000" y="4114800"/>
            <a:ext cx="8153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Special case of constant angular acceleration: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/>
              <a:t> =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baseline="-25000" dirty="0"/>
              <a:t>0</a:t>
            </a:r>
            <a:r>
              <a:rPr lang="en-US" sz="2400" dirty="0"/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</a:t>
            </a:r>
            <a:r>
              <a:rPr lang="en-US" sz="2400" dirty="0">
                <a:latin typeface="Symbol" pitchFamily="18" charset="2"/>
              </a:rPr>
              <a:t>w(</a:t>
            </a:r>
            <a:r>
              <a:rPr lang="en-US" sz="2400" dirty="0"/>
              <a:t>t</a:t>
            </a:r>
            <a:r>
              <a:rPr lang="en-US" sz="2400" dirty="0">
                <a:latin typeface="Symbol" pitchFamily="18" charset="2"/>
              </a:rPr>
              <a:t>)</a:t>
            </a:r>
            <a:r>
              <a:rPr lang="en-US" sz="2400" dirty="0"/>
              <a:t> = </a:t>
            </a:r>
            <a:r>
              <a:rPr lang="en-US" sz="2400" dirty="0" err="1">
                <a:latin typeface="Symbol" pitchFamily="18" charset="2"/>
              </a:rPr>
              <a:t>w</a:t>
            </a:r>
            <a:r>
              <a:rPr lang="en-US" sz="2400" baseline="-25000" dirty="0" err="1"/>
              <a:t>i</a:t>
            </a:r>
            <a:r>
              <a:rPr lang="en-US" sz="2400" dirty="0"/>
              <a:t> +</a:t>
            </a:r>
            <a:r>
              <a:rPr lang="en-US" sz="2400" dirty="0">
                <a:latin typeface="Symbol" pitchFamily="18" charset="2"/>
              </a:rPr>
              <a:t> a</a:t>
            </a:r>
            <a:r>
              <a:rPr lang="en-US" sz="2400" baseline="-25000" dirty="0">
                <a:latin typeface="Symbol" pitchFamily="18" charset="2"/>
              </a:rPr>
              <a:t>0</a:t>
            </a:r>
            <a:r>
              <a:rPr lang="en-US" sz="2400" dirty="0"/>
              <a:t> 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</a:t>
            </a:r>
            <a:r>
              <a:rPr lang="en-US" sz="2400" dirty="0">
                <a:latin typeface="Symbol" pitchFamily="18" charset="2"/>
              </a:rPr>
              <a:t>q(</a:t>
            </a:r>
            <a:r>
              <a:rPr lang="en-US" sz="2400" dirty="0"/>
              <a:t>t</a:t>
            </a:r>
            <a:r>
              <a:rPr lang="en-US" sz="2400" dirty="0">
                <a:latin typeface="Symbol" pitchFamily="18" charset="2"/>
              </a:rPr>
              <a:t>)</a:t>
            </a:r>
            <a:r>
              <a:rPr lang="en-US" sz="2400" dirty="0"/>
              <a:t> = </a:t>
            </a:r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baseline="-25000" dirty="0"/>
              <a:t>i</a:t>
            </a:r>
            <a:r>
              <a:rPr lang="en-US" sz="2400" dirty="0"/>
              <a:t> + </a:t>
            </a:r>
            <a:r>
              <a:rPr lang="en-US" sz="2400" dirty="0" err="1">
                <a:latin typeface="Symbol" pitchFamily="18" charset="2"/>
              </a:rPr>
              <a:t>w</a:t>
            </a:r>
            <a:r>
              <a:rPr lang="en-US" sz="2400" baseline="-25000" dirty="0" err="1"/>
              <a:t>i</a:t>
            </a:r>
            <a:r>
              <a:rPr lang="en-US" sz="2400" dirty="0"/>
              <a:t> t +</a:t>
            </a:r>
            <a:r>
              <a:rPr lang="en-US" sz="2400" dirty="0">
                <a:latin typeface="Symbol" pitchFamily="18" charset="2"/>
              </a:rPr>
              <a:t> </a:t>
            </a:r>
            <a:r>
              <a:rPr lang="en-US" sz="2400" dirty="0"/>
              <a:t>½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baseline="-25000" dirty="0">
                <a:latin typeface="Symbol" pitchFamily="18" charset="2"/>
              </a:rPr>
              <a:t>0</a:t>
            </a:r>
            <a:r>
              <a:rPr lang="en-US" sz="2400" dirty="0"/>
              <a:t> t</a:t>
            </a:r>
            <a:r>
              <a:rPr lang="en-US" sz="2400" baseline="30000" dirty="0"/>
              <a:t>2</a:t>
            </a:r>
          </a:p>
          <a:p>
            <a:pPr>
              <a:spcBef>
                <a:spcPct val="50000"/>
              </a:spcBef>
            </a:pPr>
            <a:r>
              <a:rPr lang="en-US" sz="2400" baseline="30000" dirty="0"/>
              <a:t>           </a:t>
            </a:r>
            <a:r>
              <a:rPr lang="en-US" sz="2400" dirty="0"/>
              <a:t>(</a:t>
            </a:r>
            <a:r>
              <a:rPr lang="en-US" sz="2400" baseline="-25000" dirty="0"/>
              <a:t> </a:t>
            </a:r>
            <a:r>
              <a:rPr lang="en-US" sz="2400" dirty="0">
                <a:latin typeface="Symbol" pitchFamily="18" charset="2"/>
              </a:rPr>
              <a:t>w(</a:t>
            </a:r>
            <a:r>
              <a:rPr lang="en-US" sz="2400" dirty="0"/>
              <a:t>t</a:t>
            </a:r>
            <a:r>
              <a:rPr lang="en-US" sz="2400" dirty="0">
                <a:latin typeface="Symbol" pitchFamily="18" charset="2"/>
              </a:rPr>
              <a:t>))</a:t>
            </a:r>
            <a:r>
              <a:rPr lang="en-US" sz="2400" baseline="30000" dirty="0">
                <a:latin typeface="Symbol" pitchFamily="18" charset="2"/>
              </a:rPr>
              <a:t>2</a:t>
            </a:r>
            <a:r>
              <a:rPr lang="en-US" sz="2400" dirty="0">
                <a:latin typeface="Symbol" pitchFamily="18" charset="2"/>
              </a:rPr>
              <a:t> = w</a:t>
            </a:r>
            <a:r>
              <a:rPr lang="en-US" sz="2400" baseline="-25000" dirty="0"/>
              <a:t>i</a:t>
            </a:r>
            <a:r>
              <a:rPr lang="en-US" sz="2400" baseline="30000" dirty="0"/>
              <a:t>2</a:t>
            </a:r>
            <a:r>
              <a:rPr lang="en-US" sz="2400" dirty="0"/>
              <a:t> + 2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baseline="-25000" dirty="0">
                <a:latin typeface="Symbol" pitchFamily="18" charset="2"/>
              </a:rPr>
              <a:t>0 </a:t>
            </a:r>
            <a:r>
              <a:rPr lang="en-US" sz="2400" dirty="0">
                <a:latin typeface="Symbol" pitchFamily="18" charset="2"/>
              </a:rPr>
              <a:t>(q(</a:t>
            </a:r>
            <a:r>
              <a:rPr lang="en-US" sz="2400" dirty="0"/>
              <a:t>t</a:t>
            </a:r>
            <a:r>
              <a:rPr lang="en-US" sz="2400" dirty="0">
                <a:latin typeface="Symbol" pitchFamily="18" charset="2"/>
              </a:rPr>
              <a:t>)</a:t>
            </a:r>
            <a:r>
              <a:rPr lang="en-US" sz="2400" dirty="0"/>
              <a:t> - </a:t>
            </a:r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baseline="-25000" dirty="0"/>
              <a:t>i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)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286000" y="533400"/>
            <a:ext cx="3048000" cy="297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362200" y="685800"/>
            <a:ext cx="2895600" cy="2819400"/>
          </a:xfrm>
          <a:custGeom>
            <a:avLst/>
            <a:gdLst>
              <a:gd name="G0" fmla="+- 396785 0 0"/>
              <a:gd name="G1" fmla="+- -8595765 0 0"/>
              <a:gd name="G2" fmla="+- 396785 0 -8595765"/>
              <a:gd name="G3" fmla="+- 10800 0 0"/>
              <a:gd name="G4" fmla="+- 0 0 39678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566 0 0"/>
              <a:gd name="G9" fmla="+- 0 0 -8595765"/>
              <a:gd name="G10" fmla="+- 9566 0 2700"/>
              <a:gd name="G11" fmla="cos G10 396785"/>
              <a:gd name="G12" fmla="sin G10 396785"/>
              <a:gd name="G13" fmla="cos 13500 396785"/>
              <a:gd name="G14" fmla="sin 13500 396785"/>
              <a:gd name="G15" fmla="+- G11 10800 0"/>
              <a:gd name="G16" fmla="+- G12 10800 0"/>
              <a:gd name="G17" fmla="+- G13 10800 0"/>
              <a:gd name="G18" fmla="+- G14 10800 0"/>
              <a:gd name="G19" fmla="*/ 9566 1 2"/>
              <a:gd name="G20" fmla="+- G19 5400 0"/>
              <a:gd name="G21" fmla="cos G20 396785"/>
              <a:gd name="G22" fmla="sin G20 396785"/>
              <a:gd name="G23" fmla="+- G21 10800 0"/>
              <a:gd name="G24" fmla="+- G12 G23 G22"/>
              <a:gd name="G25" fmla="+- G22 G23 G11"/>
              <a:gd name="G26" fmla="cos 10800 396785"/>
              <a:gd name="G27" fmla="sin 10800 396785"/>
              <a:gd name="G28" fmla="cos 9566 396785"/>
              <a:gd name="G29" fmla="sin 9566 39678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595765"/>
              <a:gd name="G36" fmla="sin G34 -8595765"/>
              <a:gd name="G37" fmla="+/ -8595765 39678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566 G39"/>
              <a:gd name="G43" fmla="sin 956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777 w 21600"/>
              <a:gd name="T5" fmla="*/ 1215 h 21600"/>
              <a:gd name="T6" fmla="*/ 4097 w 21600"/>
              <a:gd name="T7" fmla="*/ 3133 h 21600"/>
              <a:gd name="T8" fmla="*/ 15209 w 21600"/>
              <a:gd name="T9" fmla="*/ 2310 h 21600"/>
              <a:gd name="T10" fmla="*/ 24224 w 21600"/>
              <a:gd name="T11" fmla="*/ 12223 h 21600"/>
              <a:gd name="T12" fmla="*/ 20576 w 21600"/>
              <a:gd name="T13" fmla="*/ 15173 h 21600"/>
              <a:gd name="T14" fmla="*/ 17627 w 21600"/>
              <a:gd name="T15" fmla="*/ 1152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312" y="11808"/>
                </a:moveTo>
                <a:cubicBezTo>
                  <a:pt x="20348" y="11473"/>
                  <a:pt x="20366" y="11137"/>
                  <a:pt x="20366" y="10800"/>
                </a:cubicBezTo>
                <a:cubicBezTo>
                  <a:pt x="20366" y="5516"/>
                  <a:pt x="16083" y="1234"/>
                  <a:pt x="10800" y="1234"/>
                </a:cubicBezTo>
                <a:cubicBezTo>
                  <a:pt x="8484" y="1233"/>
                  <a:pt x="6247" y="2073"/>
                  <a:pt x="4503" y="3598"/>
                </a:cubicBezTo>
                <a:lnTo>
                  <a:pt x="3691" y="2669"/>
                </a:lnTo>
                <a:cubicBezTo>
                  <a:pt x="5659" y="948"/>
                  <a:pt x="818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180"/>
                  <a:pt x="21579" y="11560"/>
                  <a:pt x="21539" y="11939"/>
                </a:cubicBezTo>
                <a:lnTo>
                  <a:pt x="24224" y="12223"/>
                </a:lnTo>
                <a:lnTo>
                  <a:pt x="20576" y="15173"/>
                </a:lnTo>
                <a:lnTo>
                  <a:pt x="17627" y="11524"/>
                </a:lnTo>
                <a:lnTo>
                  <a:pt x="20312" y="11808"/>
                </a:lnTo>
                <a:close/>
              </a:path>
            </a:pathLst>
          </a:cu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876800" y="2133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Symbol" pitchFamily="18" charset="2"/>
              </a:rPr>
              <a:t>w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3429000" y="1981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810000" y="1981200"/>
            <a:ext cx="15240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 flipV="1">
            <a:off x="3276600" y="1905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33528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505200" y="1600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</a:t>
            </a:r>
            <a:r>
              <a:rPr lang="en-US" sz="2400" baseline="-25000"/>
              <a:t>1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438400" y="1828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v</a:t>
            </a:r>
            <a:r>
              <a:rPr lang="en-US" sz="2400" baseline="-25000" dirty="0"/>
              <a:t>1</a:t>
            </a:r>
            <a:r>
              <a:rPr lang="en-US" sz="2400" dirty="0"/>
              <a:t>=r</a:t>
            </a:r>
            <a:r>
              <a:rPr lang="en-US" sz="2400" baseline="-25000" dirty="0"/>
              <a:t>1</a:t>
            </a:r>
            <a:r>
              <a:rPr lang="en-US" sz="2400" dirty="0">
                <a:latin typeface="Symbol" pitchFamily="18" charset="2"/>
              </a:rPr>
              <a:t>w</a:t>
            </a:r>
            <a:endParaRPr lang="en-US" sz="2400" baseline="-25000" dirty="0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048000" y="3581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=r</a:t>
            </a:r>
            <a:r>
              <a:rPr lang="en-US" sz="2400" baseline="-25000" dirty="0"/>
              <a:t>2</a:t>
            </a:r>
            <a:r>
              <a:rPr lang="en-US" sz="2400" dirty="0">
                <a:latin typeface="Symbol" pitchFamily="18" charset="2"/>
              </a:rPr>
              <a:t>w</a:t>
            </a:r>
            <a:endParaRPr lang="en-US" sz="2400" baseline="-25000" dirty="0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886200" y="2590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r</a:t>
            </a:r>
            <a:r>
              <a:rPr lang="en-US" sz="2400" baseline="-25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nut 4"/>
          <p:cNvSpPr/>
          <p:nvPr/>
        </p:nvSpPr>
        <p:spPr>
          <a:xfrm>
            <a:off x="1066800" y="914400"/>
            <a:ext cx="1981200" cy="2057400"/>
          </a:xfrm>
          <a:prstGeom prst="donut">
            <a:avLst>
              <a:gd name="adj" fmla="val 1034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095500" y="1943100"/>
            <a:ext cx="495300" cy="8763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85572" y="2667000"/>
            <a:ext cx="152400" cy="1705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ular Arrow 6"/>
          <p:cNvSpPr/>
          <p:nvPr/>
        </p:nvSpPr>
        <p:spPr>
          <a:xfrm>
            <a:off x="1600200" y="1295400"/>
            <a:ext cx="990600" cy="1066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2073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609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wheel is initially rotating  at a rate of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=30 rev/sec.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584361"/>
              </p:ext>
            </p:extLst>
          </p:nvPr>
        </p:nvGraphicFramePr>
        <p:xfrm>
          <a:off x="428625" y="2940849"/>
          <a:ext cx="8791575" cy="3612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0" name="数式" r:id="rId3" imgW="3276360" imgH="1346040" progId="Equation.3">
                  <p:embed/>
                </p:oleObj>
              </mc:Choice>
              <mc:Fallback>
                <p:oleObj name="数式" r:id="rId3" imgW="327636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625" y="2940849"/>
                        <a:ext cx="8791575" cy="3612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81200" y="2209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2408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0" y="33534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wheel is initially rotating  at a rate of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=30 rev/sec.  Because of a constant angular deceleration, the wheel comes to rest in 3 seconds.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751782"/>
              </p:ext>
            </p:extLst>
          </p:nvPr>
        </p:nvGraphicFramePr>
        <p:xfrm>
          <a:off x="658812" y="2600031"/>
          <a:ext cx="8256588" cy="3876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2" name="数式" r:id="rId3" imgW="3352680" imgH="1574640" progId="Equation.3">
                  <p:embed/>
                </p:oleObj>
              </mc:Choice>
              <mc:Fallback>
                <p:oleObj name="数式" r:id="rId3" imgW="3352680" imgH="1574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812" y="2600031"/>
                        <a:ext cx="8256588" cy="3876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838200" y="457200"/>
            <a:ext cx="1981200" cy="2057400"/>
            <a:chOff x="1066800" y="914400"/>
            <a:chExt cx="1981200" cy="2057400"/>
          </a:xfrm>
        </p:grpSpPr>
        <p:sp>
          <p:nvSpPr>
            <p:cNvPr id="5" name="Donut 4"/>
            <p:cNvSpPr/>
            <p:nvPr/>
          </p:nvSpPr>
          <p:spPr>
            <a:xfrm>
              <a:off x="1066800" y="914400"/>
              <a:ext cx="1981200" cy="2057400"/>
            </a:xfrm>
            <a:prstGeom prst="donut">
              <a:avLst>
                <a:gd name="adj" fmla="val 10341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095500" y="1943100"/>
              <a:ext cx="495300" cy="87630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485572" y="2667000"/>
              <a:ext cx="152400" cy="17054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ircular Arrow 6"/>
            <p:cNvSpPr/>
            <p:nvPr/>
          </p:nvSpPr>
          <p:spPr>
            <a:xfrm>
              <a:off x="1600200" y="1295400"/>
              <a:ext cx="990600" cy="1066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20739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81200" y="22098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087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B24-35BB-4C43-B3FD-22D30A479729}" type="slidenum">
              <a:rPr lang="en-US"/>
              <a:pPr/>
              <a:t>7</a:t>
            </a:fld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4570413" cy="342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754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Example:    Compact disc motion</a:t>
            </a:r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971800"/>
            <a:ext cx="8610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In a compact disk, each spot on the disk passes the laser-lens system at a constant linear speed of </a:t>
            </a:r>
            <a:r>
              <a:rPr lang="en-US" sz="2400" dirty="0" err="1"/>
              <a:t>v</a:t>
            </a:r>
            <a:r>
              <a:rPr lang="en-US" sz="2400" baseline="-25000" dirty="0" err="1">
                <a:latin typeface="Symbol" pitchFamily="18" charset="2"/>
              </a:rPr>
              <a:t>q</a:t>
            </a:r>
            <a:r>
              <a:rPr lang="en-US" sz="2400" dirty="0"/>
              <a:t> = 1.3 m/s.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Symbol" pitchFamily="18" charset="2"/>
              </a:rPr>
              <a:t>w</a:t>
            </a:r>
            <a:r>
              <a:rPr lang="en-US" sz="2400" baseline="-25000" dirty="0"/>
              <a:t>1</a:t>
            </a:r>
            <a:r>
              <a:rPr lang="en-US" sz="2400" dirty="0"/>
              <a:t>=</a:t>
            </a:r>
            <a:r>
              <a:rPr lang="en-US" sz="2400" dirty="0" err="1"/>
              <a:t>v</a:t>
            </a:r>
            <a:r>
              <a:rPr lang="en-US" sz="2400" baseline="-25000" dirty="0" err="1">
                <a:latin typeface="Symbol" pitchFamily="18" charset="2"/>
              </a:rPr>
              <a:t>q</a:t>
            </a:r>
            <a:r>
              <a:rPr lang="en-US" sz="2400" dirty="0"/>
              <a:t>/r</a:t>
            </a:r>
            <a:r>
              <a:rPr lang="en-US" sz="2400" baseline="-25000" dirty="0"/>
              <a:t>1</a:t>
            </a:r>
            <a:r>
              <a:rPr lang="en-US" sz="2400" dirty="0"/>
              <a:t>=56.5 rad/s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Symbol" pitchFamily="18" charset="2"/>
              </a:rPr>
              <a:t>w</a:t>
            </a:r>
            <a:r>
              <a:rPr lang="en-US" sz="2400" baseline="-25000" dirty="0"/>
              <a:t>2</a:t>
            </a:r>
            <a:r>
              <a:rPr lang="en-US" sz="2400" dirty="0"/>
              <a:t>=</a:t>
            </a:r>
            <a:r>
              <a:rPr lang="en-US" sz="2400" dirty="0" err="1"/>
              <a:t>v</a:t>
            </a:r>
            <a:r>
              <a:rPr lang="en-US" sz="2400" baseline="-25000" dirty="0" err="1">
                <a:latin typeface="Symbol" pitchFamily="18" charset="2"/>
              </a:rPr>
              <a:t>q</a:t>
            </a:r>
            <a:r>
              <a:rPr lang="en-US" sz="2400" dirty="0"/>
              <a:t>/r</a:t>
            </a:r>
            <a:r>
              <a:rPr lang="en-US" sz="2400" baseline="-25000" dirty="0"/>
              <a:t>2</a:t>
            </a:r>
            <a:r>
              <a:rPr lang="en-US" sz="2400" dirty="0"/>
              <a:t>=22.4 rad/s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What is the average angular </a:t>
            </a:r>
            <a:r>
              <a:rPr lang="en-US" sz="2400" dirty="0" smtClean="0"/>
              <a:t>acceleration </a:t>
            </a:r>
            <a:r>
              <a:rPr lang="en-US" sz="2400" dirty="0"/>
              <a:t>of the CD over the time interval </a:t>
            </a:r>
            <a:r>
              <a:rPr lang="en-US" sz="2400" dirty="0" err="1">
                <a:latin typeface="Symbol" pitchFamily="18" charset="2"/>
              </a:rPr>
              <a:t>D</a:t>
            </a:r>
            <a:r>
              <a:rPr lang="en-US" sz="2400" dirty="0" err="1"/>
              <a:t>t</a:t>
            </a:r>
            <a:r>
              <a:rPr lang="en-US" sz="2400" dirty="0"/>
              <a:t>=4473 </a:t>
            </a:r>
            <a:r>
              <a:rPr lang="en-US" sz="2400" dirty="0" smtClean="0"/>
              <a:t>s as the spot moves from the inner to outer radii?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/>
              <a:t> = (</a:t>
            </a:r>
            <a:r>
              <a:rPr lang="en-US" sz="2400" dirty="0" smtClean="0">
                <a:latin typeface="Symbol" pitchFamily="18" charset="2"/>
              </a:rPr>
              <a:t>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</a:t>
            </a:r>
            <a:r>
              <a:rPr lang="en-US" sz="2400" dirty="0" smtClean="0">
                <a:latin typeface="Symbol" pitchFamily="18" charset="2"/>
              </a:rPr>
              <a:t>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)/</a:t>
            </a:r>
            <a:r>
              <a:rPr lang="en-US" sz="2400" dirty="0" err="1">
                <a:latin typeface="Symbol" pitchFamily="18" charset="2"/>
              </a:rPr>
              <a:t>D</a:t>
            </a:r>
            <a:r>
              <a:rPr lang="en-US" sz="2400" dirty="0" err="1"/>
              <a:t>t</a:t>
            </a:r>
            <a:r>
              <a:rPr lang="en-US" sz="2400" dirty="0"/>
              <a:t> </a:t>
            </a:r>
            <a:r>
              <a:rPr lang="en-US" sz="2400" dirty="0" smtClean="0"/>
              <a:t>=-0.0076 </a:t>
            </a:r>
            <a:r>
              <a:rPr lang="en-US" sz="2400" dirty="0"/>
              <a:t>rad/s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>
            <a:off x="6096000" y="1066800"/>
            <a:ext cx="533400" cy="76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324600" y="990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Symbol" pitchFamily="18" charset="2"/>
              </a:rPr>
              <a:t>w</a:t>
            </a:r>
            <a:r>
              <a:rPr lang="en-US" sz="2400" b="1" baseline="-250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781800" y="2286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66CC"/>
                </a:solidFill>
                <a:latin typeface="Symbol" pitchFamily="18" charset="2"/>
              </a:rPr>
              <a:t>w</a:t>
            </a:r>
            <a:r>
              <a:rPr lang="en-US" sz="2400" b="1" baseline="-25000">
                <a:solidFill>
                  <a:srgbClr val="FF66CC"/>
                </a:solidFill>
              </a:rPr>
              <a:t>2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7086600" y="2667000"/>
            <a:ext cx="304800" cy="15240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5E48-2F74-46A1-8A17-63E85FD37741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Object rotating with constant angular velocity (</a:t>
            </a:r>
            <a:r>
              <a:rPr lang="en-US" sz="2400">
                <a:latin typeface="Symbol" pitchFamily="18" charset="2"/>
              </a:rPr>
              <a:t>a</a:t>
            </a:r>
            <a:r>
              <a:rPr lang="en-US" sz="2400"/>
              <a:t> = 0)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838200" y="2133600"/>
            <a:ext cx="22098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 flipV="1">
            <a:off x="2057400" y="1981200"/>
            <a:ext cx="457200" cy="152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362200" y="1524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Symbol" pitchFamily="18" charset="2"/>
              </a:rPr>
              <a:t>w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981200" y="32004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352800" y="3962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v=0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 flipV="1">
            <a:off x="3048000" y="3276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810000" y="3200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v=R</a:t>
            </a:r>
            <a:r>
              <a:rPr lang="en-US" sz="2400">
                <a:latin typeface="Symbol" pitchFamily="18" charset="2"/>
              </a:rPr>
              <a:t>w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62000" y="4495800"/>
            <a:ext cx="792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Kinetic energy associated with rotation: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                                                      “moment of inertia”</a:t>
            </a: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370098"/>
              </p:ext>
            </p:extLst>
          </p:nvPr>
        </p:nvGraphicFramePr>
        <p:xfrm>
          <a:off x="2438400" y="4953000"/>
          <a:ext cx="44577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8" name="Equation" r:id="rId3" imgW="4457520" imgH="1320480" progId="Equation.3">
                  <p:embed/>
                </p:oleObj>
              </mc:Choice>
              <mc:Fallback>
                <p:oleObj name="Equation" r:id="rId3" imgW="445752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953000"/>
                        <a:ext cx="44577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914400" y="32004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447800" y="2895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pic>
        <p:nvPicPr>
          <p:cNvPr id="134146" name="Picture 2" descr="E:\Media\Image_Library\chapter10\1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80979"/>
            <a:ext cx="5378824" cy="422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304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Moment of inertia: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159554"/>
              </p:ext>
            </p:extLst>
          </p:nvPr>
        </p:nvGraphicFramePr>
        <p:xfrm>
          <a:off x="4419600" y="304800"/>
          <a:ext cx="2278004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8" name="数式" r:id="rId4" imgW="736560" imgH="342720" progId="Equation.3">
                  <p:embed/>
                </p:oleObj>
              </mc:Choice>
              <mc:Fallback>
                <p:oleObj name="数式" r:id="rId4" imgW="736560" imgH="3427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"/>
                        <a:ext cx="2278004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54102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Which case has the larger I?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A.   a                  B.    b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9477</TotalTime>
  <Words>741</Words>
  <Application>Microsoft Office PowerPoint</Application>
  <PresentationFormat>On-screen Show (4:3)</PresentationFormat>
  <Paragraphs>156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504</cp:revision>
  <cp:lastPrinted>2012-10-05T15:10:05Z</cp:lastPrinted>
  <dcterms:created xsi:type="dcterms:W3CDTF">2012-01-10T18:32:24Z</dcterms:created>
  <dcterms:modified xsi:type="dcterms:W3CDTF">2012-10-10T21:29:08Z</dcterms:modified>
</cp:coreProperties>
</file>