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6" r:id="rId2"/>
    <p:sldId id="327" r:id="rId3"/>
    <p:sldId id="328" r:id="rId4"/>
    <p:sldId id="329" r:id="rId5"/>
    <p:sldId id="336" r:id="rId6"/>
    <p:sldId id="337" r:id="rId7"/>
    <p:sldId id="330" r:id="rId8"/>
    <p:sldId id="331" r:id="rId9"/>
    <p:sldId id="338" r:id="rId10"/>
    <p:sldId id="339" r:id="rId11"/>
    <p:sldId id="340" r:id="rId12"/>
    <p:sldId id="333" r:id="rId13"/>
    <p:sldId id="334" r:id="rId14"/>
    <p:sldId id="335" r:id="rId15"/>
    <p:sldId id="341" r:id="rId16"/>
    <p:sldId id="342" r:id="rId17"/>
    <p:sldId id="343" r:id="rId18"/>
    <p:sldId id="344" r:id="rId1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>
        <p:scale>
          <a:sx n="66" d="100"/>
          <a:sy n="66" d="100"/>
        </p:scale>
        <p:origin x="-5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2" d="100"/>
        <a:sy n="14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8B4634-319C-4D52-A3DC-5A5E909956FA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E1BE6-0E97-4A6F-8F0E-2423A5ACA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224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Problems</a:t>
            </a:r>
            <a:r>
              <a:rPr lang="en-US" baseline="0" smtClean="0"/>
              <a:t> 1.1,1.6,1.10,1.11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14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52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113 A  Fall 2012 -- Lecture 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10.jpeg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18.jpeg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7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image" Target="../media/image22.jpeg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1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18.jpeg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1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228600"/>
            <a:ext cx="7239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113 A General Physics I</a:t>
            </a:r>
          </a:p>
          <a:p>
            <a:pPr algn="ctr"/>
            <a:r>
              <a:rPr lang="en-US" sz="3200" b="1" dirty="0" smtClean="0"/>
              <a:t>9-9:50 AM  MWF  Olin 101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17:</a:t>
            </a:r>
          </a:p>
          <a:p>
            <a:pPr algn="ctr"/>
            <a:endParaRPr lang="en-US" sz="3200" b="1" dirty="0" smtClean="0"/>
          </a:p>
          <a:p>
            <a:pPr algn="ctr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Chapter 10 – rotational motion</a:t>
            </a: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Angular variables</a:t>
            </a: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Rotational energy</a:t>
            </a: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Moment of inertia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pic>
        <p:nvPicPr>
          <p:cNvPr id="134146" name="Picture 2" descr="E:\Media\Image_Library\chapter10\100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780979"/>
            <a:ext cx="5378824" cy="4227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14400" y="3048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Moment of inertia: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4669929"/>
              </p:ext>
            </p:extLst>
          </p:nvPr>
        </p:nvGraphicFramePr>
        <p:xfrm>
          <a:off x="4419600" y="304800"/>
          <a:ext cx="2278004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01" name="数式" r:id="rId4" imgW="736560" imgH="342720" progId="Equation.3">
                  <p:embed/>
                </p:oleObj>
              </mc:Choice>
              <mc:Fallback>
                <p:oleObj name="数式" r:id="rId4" imgW="73656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04800"/>
                        <a:ext cx="2278004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6601615"/>
              </p:ext>
            </p:extLst>
          </p:nvPr>
        </p:nvGraphicFramePr>
        <p:xfrm>
          <a:off x="965200" y="5403850"/>
          <a:ext cx="1885950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02" name="数式" r:id="rId6" imgW="609480" imgH="203040" progId="Equation.3">
                  <p:embed/>
                </p:oleObj>
              </mc:Choice>
              <mc:Fallback>
                <p:oleObj name="数式" r:id="rId6" imgW="60948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0" y="5403850"/>
                        <a:ext cx="1885950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2702644"/>
              </p:ext>
            </p:extLst>
          </p:nvPr>
        </p:nvGraphicFramePr>
        <p:xfrm>
          <a:off x="4508500" y="5334000"/>
          <a:ext cx="3340100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03" name="数式" r:id="rId8" imgW="1079280" imgH="203040" progId="Equation.3">
                  <p:embed/>
                </p:oleObj>
              </mc:Choice>
              <mc:Fallback>
                <p:oleObj name="数式" r:id="rId8" imgW="1079280" imgH="203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5334000"/>
                        <a:ext cx="3340100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567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533400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Note that the moment of inertia depends on both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position of the rotational axis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direction of rotation</a:t>
            </a:r>
          </a:p>
        </p:txBody>
      </p:sp>
      <p:sp>
        <p:nvSpPr>
          <p:cNvPr id="6" name="Oval 5"/>
          <p:cNvSpPr/>
          <p:nvPr/>
        </p:nvSpPr>
        <p:spPr>
          <a:xfrm>
            <a:off x="762000" y="3276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286000" y="3276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52500" y="3467100"/>
            <a:ext cx="1524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714500" y="2514600"/>
            <a:ext cx="0" cy="1828800"/>
          </a:xfrm>
          <a:prstGeom prst="line">
            <a:avLst/>
          </a:prstGeom>
          <a:ln w="635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62000" y="2895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6000" y="2895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43000" y="3505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05000" y="3505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</a:t>
            </a:r>
          </a:p>
        </p:txBody>
      </p:sp>
      <p:sp>
        <p:nvSpPr>
          <p:cNvPr id="15" name="Curved Left Arrow 14"/>
          <p:cNvSpPr/>
          <p:nvPr/>
        </p:nvSpPr>
        <p:spPr>
          <a:xfrm>
            <a:off x="1524000" y="2667000"/>
            <a:ext cx="571500" cy="45943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43000" y="48768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I=2md</a:t>
            </a:r>
            <a:r>
              <a:rPr lang="en-US" sz="2400" b="1" baseline="30000" dirty="0" smtClean="0">
                <a:latin typeface="Arial" pitchFamily="34" charset="0"/>
                <a:cs typeface="Arial" pitchFamily="34" charset="0"/>
              </a:rPr>
              <a:t>2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257800" y="3352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781800" y="3352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448300" y="3543300"/>
            <a:ext cx="1524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5410200" y="2590800"/>
            <a:ext cx="0" cy="1828800"/>
          </a:xfrm>
          <a:prstGeom prst="line">
            <a:avLst/>
          </a:prstGeom>
          <a:ln w="635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257800" y="29718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81800" y="29718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638800" y="3581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400800" y="3581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</a:t>
            </a:r>
          </a:p>
        </p:txBody>
      </p:sp>
      <p:sp>
        <p:nvSpPr>
          <p:cNvPr id="25" name="Curved Left Arrow 24"/>
          <p:cNvSpPr/>
          <p:nvPr/>
        </p:nvSpPr>
        <p:spPr>
          <a:xfrm>
            <a:off x="5219700" y="2743200"/>
            <a:ext cx="571500" cy="45943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34000" y="48006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I=m(2d)</a:t>
            </a:r>
            <a:r>
              <a:rPr lang="en-US" sz="2400" b="1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=4md</a:t>
            </a:r>
            <a:r>
              <a:rPr lang="en-US" sz="2400" b="1" baseline="30000" dirty="0" smtClean="0">
                <a:latin typeface="Arial" pitchFamily="34" charset="0"/>
                <a:cs typeface="Arial" pitchFamily="34" charset="0"/>
              </a:rPr>
              <a:t>2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02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17</a:t>
            </a:r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DB588-A195-4A23-9874-8A9E03C5AAE4}" type="slidenum">
              <a:rPr lang="en-US"/>
              <a:pPr/>
              <a:t>12</a:t>
            </a:fld>
            <a:endParaRPr lang="en-US"/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0772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 err="1" smtClean="0">
                <a:solidFill>
                  <a:srgbClr val="FF0000"/>
                </a:solidFill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</a:rPr>
              <a:t> question</a:t>
            </a:r>
            <a:r>
              <a:rPr lang="en-US" sz="2400" b="1" dirty="0"/>
              <a:t>: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Suppose each of the following objects each has the same total mass M and outer radius R and each is rotating counter-clockwise at an constant angular velocity of </a:t>
            </a:r>
            <a:r>
              <a:rPr lang="en-US" sz="2400" dirty="0">
                <a:latin typeface="Symbol" pitchFamily="18" charset="2"/>
              </a:rPr>
              <a:t>w</a:t>
            </a:r>
            <a:r>
              <a:rPr lang="en-US" sz="2400" dirty="0"/>
              <a:t>=3 rad/s.  Which object has the greater kinetic energy?</a:t>
            </a:r>
          </a:p>
        </p:txBody>
      </p:sp>
      <p:sp>
        <p:nvSpPr>
          <p:cNvPr id="26627" name="Oval 3"/>
          <p:cNvSpPr>
            <a:spLocks noChangeArrowheads="1"/>
          </p:cNvSpPr>
          <p:nvPr/>
        </p:nvSpPr>
        <p:spPr bwMode="auto">
          <a:xfrm>
            <a:off x="609600" y="2819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AutoShape 4"/>
          <p:cNvSpPr>
            <a:spLocks noChangeArrowheads="1"/>
          </p:cNvSpPr>
          <p:nvPr/>
        </p:nvSpPr>
        <p:spPr bwMode="auto">
          <a:xfrm>
            <a:off x="4267200" y="2743200"/>
            <a:ext cx="1600200" cy="1600200"/>
          </a:xfrm>
          <a:custGeom>
            <a:avLst/>
            <a:gdLst>
              <a:gd name="G0" fmla="+- 1157 0 0"/>
              <a:gd name="G1" fmla="+- 21600 0 1157"/>
              <a:gd name="G2" fmla="+- 21600 0 1157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157" y="10800"/>
                </a:moveTo>
                <a:cubicBezTo>
                  <a:pt x="1157" y="16126"/>
                  <a:pt x="5474" y="20443"/>
                  <a:pt x="10800" y="20443"/>
                </a:cubicBezTo>
                <a:cubicBezTo>
                  <a:pt x="16126" y="20443"/>
                  <a:pt x="20443" y="16126"/>
                  <a:pt x="20443" y="10800"/>
                </a:cubicBezTo>
                <a:cubicBezTo>
                  <a:pt x="20443" y="5474"/>
                  <a:pt x="16126" y="1157"/>
                  <a:pt x="10800" y="1157"/>
                </a:cubicBezTo>
                <a:cubicBezTo>
                  <a:pt x="5474" y="1157"/>
                  <a:pt x="1157" y="5474"/>
                  <a:pt x="1157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441325" y="4765675"/>
            <a:ext cx="20088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(a)  (Solid disk)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038600" y="47244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(b) (circular ring)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2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17</a:t>
            </a:r>
            <a:endParaRPr lang="en-US"/>
          </a:p>
        </p:txBody>
      </p:sp>
      <p:sp>
        <p:nvSpPr>
          <p:cNvPr id="2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A5F3-3F08-4FA9-B833-EA54F7F2AEA5}" type="slidenum">
              <a:rPr lang="en-US"/>
              <a:pPr/>
              <a:t>13</a:t>
            </a:fld>
            <a:endParaRPr lang="en-US"/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609600" y="685800"/>
            <a:ext cx="746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Various moments of inertia:</a:t>
            </a:r>
          </a:p>
        </p:txBody>
      </p:sp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1143000" y="2057400"/>
            <a:ext cx="1295400" cy="2362200"/>
          </a:xfrm>
          <a:prstGeom prst="can">
            <a:avLst>
              <a:gd name="adj" fmla="val 4558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762000" y="4648200"/>
            <a:ext cx="3048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solid cylinder:</a:t>
            </a:r>
          </a:p>
          <a:p>
            <a:pPr>
              <a:spcBef>
                <a:spcPct val="50000"/>
              </a:spcBef>
            </a:pPr>
            <a:r>
              <a:rPr lang="en-US" sz="2400"/>
              <a:t>I=1/2 MR</a:t>
            </a:r>
            <a:r>
              <a:rPr lang="en-US" sz="2400" baseline="30000"/>
              <a:t>2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3962400" y="2133600"/>
            <a:ext cx="1828800" cy="1828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3581400" y="4419600"/>
            <a:ext cx="3048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solid sphere:</a:t>
            </a:r>
          </a:p>
          <a:p>
            <a:pPr>
              <a:spcBef>
                <a:spcPct val="50000"/>
              </a:spcBef>
            </a:pPr>
            <a:r>
              <a:rPr lang="en-US" sz="2400"/>
              <a:t>I=2/5 MR</a:t>
            </a:r>
            <a:r>
              <a:rPr lang="en-US" sz="2400" baseline="30000"/>
              <a:t>2</a:t>
            </a:r>
          </a:p>
        </p:txBody>
      </p:sp>
      <p:sp>
        <p:nvSpPr>
          <p:cNvPr id="27656" name="AutoShape 8"/>
          <p:cNvSpPr>
            <a:spLocks noChangeArrowheads="1"/>
          </p:cNvSpPr>
          <p:nvPr/>
        </p:nvSpPr>
        <p:spPr bwMode="auto">
          <a:xfrm rot="5400000">
            <a:off x="7505700" y="1790700"/>
            <a:ext cx="228600" cy="2590800"/>
          </a:xfrm>
          <a:prstGeom prst="can">
            <a:avLst>
              <a:gd name="adj" fmla="val 5273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1752600" y="15240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27658" name="AutoShape 10"/>
          <p:cNvSpPr>
            <a:spLocks noChangeArrowheads="1"/>
          </p:cNvSpPr>
          <p:nvPr/>
        </p:nvSpPr>
        <p:spPr bwMode="auto">
          <a:xfrm>
            <a:off x="1524000" y="1371600"/>
            <a:ext cx="381000" cy="457200"/>
          </a:xfrm>
          <a:prstGeom prst="curvedRightArrow">
            <a:avLst>
              <a:gd name="adj1" fmla="val 33878"/>
              <a:gd name="adj2" fmla="val 57878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4876800" y="16002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7620000" y="21336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27661" name="AutoShape 13"/>
          <p:cNvSpPr>
            <a:spLocks noChangeArrowheads="1"/>
          </p:cNvSpPr>
          <p:nvPr/>
        </p:nvSpPr>
        <p:spPr bwMode="auto">
          <a:xfrm>
            <a:off x="7391400" y="2209800"/>
            <a:ext cx="381000" cy="457200"/>
          </a:xfrm>
          <a:prstGeom prst="curvedRightArrow">
            <a:avLst>
              <a:gd name="adj1" fmla="val 33878"/>
              <a:gd name="adj2" fmla="val 57878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27662" name="AutoShape 14"/>
          <p:cNvSpPr>
            <a:spLocks noChangeArrowheads="1"/>
          </p:cNvSpPr>
          <p:nvPr/>
        </p:nvSpPr>
        <p:spPr bwMode="auto">
          <a:xfrm>
            <a:off x="4648200" y="1524000"/>
            <a:ext cx="381000" cy="457200"/>
          </a:xfrm>
          <a:prstGeom prst="curvedRightArrow">
            <a:avLst>
              <a:gd name="adj1" fmla="val 33878"/>
              <a:gd name="adj2" fmla="val 57878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5867400" y="4419600"/>
            <a:ext cx="3048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solid rod:</a:t>
            </a:r>
          </a:p>
          <a:p>
            <a:pPr>
              <a:spcBef>
                <a:spcPct val="50000"/>
              </a:spcBef>
            </a:pPr>
            <a:r>
              <a:rPr lang="en-US" sz="2400"/>
              <a:t>I=1/3 MR</a:t>
            </a:r>
            <a:r>
              <a:rPr lang="en-US" sz="2400" baseline="30000"/>
              <a:t>2</a:t>
            </a:r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1752600" y="2362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7924800" y="33528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R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5029200" y="25146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R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1828800" y="20574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R</a:t>
            </a:r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 flipV="1">
            <a:off x="4876800" y="25908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>
            <a:off x="7620000" y="3352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17</a:t>
            </a: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13A31-6858-4A91-AB8F-1833D9FC9B29}" type="slidenum">
              <a:rPr lang="en-US"/>
              <a:pPr/>
              <a:t>14</a:t>
            </a:fld>
            <a:endParaRPr lang="en-US"/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" y="685800"/>
            <a:ext cx="88392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Calculation of moment of inertia: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      Example -- moment of inertia of solid rod through an axis           	perpendicular rod and passing through center:</a:t>
            </a:r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 rot="5400000">
            <a:off x="3390900" y="2095500"/>
            <a:ext cx="228600" cy="2590800"/>
          </a:xfrm>
          <a:prstGeom prst="can">
            <a:avLst>
              <a:gd name="adj" fmla="val 5273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3429000" y="2667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1066800" y="4343400"/>
          <a:ext cx="60579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93" name="Equation" r:id="rId3" imgW="6057720" imgH="787320" progId="Equation.3">
                  <p:embed/>
                </p:oleObj>
              </mc:Choice>
              <mc:Fallback>
                <p:oleObj name="Equation" r:id="rId3" imgW="6057720" imgH="787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343400"/>
                        <a:ext cx="60579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3429000" y="3733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3657600" y="37338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53340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Note that any solid object has 3 moments of inertia; some times two or more can be equal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762000" y="1371600"/>
            <a:ext cx="3643086" cy="1905000"/>
            <a:chOff x="762000" y="1371600"/>
            <a:chExt cx="3643086" cy="1905000"/>
          </a:xfrm>
        </p:grpSpPr>
        <p:sp>
          <p:nvSpPr>
            <p:cNvPr id="6" name="Rectangle 5"/>
            <p:cNvSpPr/>
            <p:nvPr/>
          </p:nvSpPr>
          <p:spPr>
            <a:xfrm>
              <a:off x="990600" y="2362200"/>
              <a:ext cx="22860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762000" y="1371600"/>
              <a:ext cx="3643086" cy="1905000"/>
              <a:chOff x="762000" y="1371600"/>
              <a:chExt cx="3643086" cy="1905000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3124200" y="2209800"/>
                <a:ext cx="457200" cy="457200"/>
              </a:xfrm>
              <a:prstGeom prst="ellipse">
                <a:avLst/>
              </a:prstGeom>
              <a:solidFill>
                <a:srgbClr val="DA32AA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762000" y="2209800"/>
                <a:ext cx="457200" cy="457200"/>
              </a:xfrm>
              <a:prstGeom prst="ellipse">
                <a:avLst/>
              </a:prstGeom>
              <a:solidFill>
                <a:srgbClr val="DA32AA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Arrow Connector 9"/>
              <p:cNvCxnSpPr>
                <a:stCxn id="6" idx="0"/>
              </p:cNvCxnSpPr>
              <p:nvPr/>
            </p:nvCxnSpPr>
            <p:spPr>
              <a:xfrm flipV="1">
                <a:off x="2133600" y="1371600"/>
                <a:ext cx="0" cy="990600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>
                <a:stCxn id="6" idx="0"/>
              </p:cNvCxnSpPr>
              <p:nvPr/>
            </p:nvCxnSpPr>
            <p:spPr>
              <a:xfrm>
                <a:off x="2133600" y="2362200"/>
                <a:ext cx="457200" cy="914400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2119086" y="2405743"/>
                <a:ext cx="2286000" cy="0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0" name="TextBox 19"/>
          <p:cNvSpPr txBox="1"/>
          <p:nvPr/>
        </p:nvSpPr>
        <p:spPr>
          <a:xfrm>
            <a:off x="2198915" y="1636067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j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95800" y="21291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667000" y="2819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k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90600" y="3810000"/>
            <a:ext cx="670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exercise: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Which moment of inertia is the smallest?</a:t>
            </a:r>
          </a:p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(A) i            (B) j                (C) k</a:t>
            </a:r>
          </a:p>
        </p:txBody>
      </p:sp>
    </p:spTree>
    <p:extLst>
      <p:ext uri="{BB962C8B-B14F-4D97-AF65-F5344CB8AC3E}">
        <p14:creationId xmlns:p14="http://schemas.microsoft.com/office/powerpoint/2010/main" val="110761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/>
          </a:p>
        </p:txBody>
      </p:sp>
      <p:pic>
        <p:nvPicPr>
          <p:cNvPr id="136194" name="Picture 2" descr="E:\Media\Image_Library\chapter10\10CQ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57" y="3018971"/>
            <a:ext cx="4482353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4457" y="152400"/>
            <a:ext cx="76889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exercise: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Three round balls, each having a mass M and radius R, start from rest at the top of the incline. After they are released, they roll without slipping down the incline.   Which ball will reach the bottom first?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457" y="3018971"/>
            <a:ext cx="6023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2709706"/>
            <a:ext cx="6023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40857" y="2590800"/>
            <a:ext cx="6023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754386"/>
              </p:ext>
            </p:extLst>
          </p:nvPr>
        </p:nvGraphicFramePr>
        <p:xfrm>
          <a:off x="5334000" y="2279459"/>
          <a:ext cx="1475915" cy="5421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21" name="数式" r:id="rId4" imgW="622080" imgH="228600" progId="Equation.3">
                  <p:embed/>
                </p:oleObj>
              </mc:Choice>
              <mc:Fallback>
                <p:oleObj name="数式" r:id="rId4" imgW="62208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279459"/>
                        <a:ext cx="1475915" cy="5421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1598294"/>
              </p:ext>
            </p:extLst>
          </p:nvPr>
        </p:nvGraphicFramePr>
        <p:xfrm>
          <a:off x="4597400" y="2976563"/>
          <a:ext cx="3255963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22" name="数式" r:id="rId6" imgW="1371600" imgH="393480" progId="Equation.3">
                  <p:embed/>
                </p:oleObj>
              </mc:Choice>
              <mc:Fallback>
                <p:oleObj name="数式" r:id="rId6" imgW="137160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7400" y="2976563"/>
                        <a:ext cx="3255963" cy="931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4632823"/>
              </p:ext>
            </p:extLst>
          </p:nvPr>
        </p:nvGraphicFramePr>
        <p:xfrm>
          <a:off x="4659313" y="4035425"/>
          <a:ext cx="3284537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23" name="数式" r:id="rId8" imgW="1384200" imgH="393480" progId="Equation.3">
                  <p:embed/>
                </p:oleObj>
              </mc:Choice>
              <mc:Fallback>
                <p:oleObj name="数式" r:id="rId8" imgW="138420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9313" y="4035425"/>
                        <a:ext cx="3284537" cy="93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265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/>
          </a:p>
        </p:txBody>
      </p:sp>
      <p:pic>
        <p:nvPicPr>
          <p:cNvPr id="137218" name="Picture 2" descr="E:\Media\Image_Library\chapter10\102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5401"/>
            <a:ext cx="3585882" cy="327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9905213"/>
              </p:ext>
            </p:extLst>
          </p:nvPr>
        </p:nvGraphicFramePr>
        <p:xfrm>
          <a:off x="152400" y="323850"/>
          <a:ext cx="3586163" cy="282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41" name="数式" r:id="rId4" imgW="1511280" imgH="1193760" progId="Equation.3">
                  <p:embed/>
                </p:oleObj>
              </mc:Choice>
              <mc:Fallback>
                <p:oleObj name="数式" r:id="rId4" imgW="1511280" imgH="119376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23850"/>
                        <a:ext cx="3586163" cy="282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5148167"/>
              </p:ext>
            </p:extLst>
          </p:nvPr>
        </p:nvGraphicFramePr>
        <p:xfrm>
          <a:off x="425450" y="3767137"/>
          <a:ext cx="3917950" cy="240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42" name="数式" r:id="rId6" imgW="1650960" imgH="1015920" progId="Equation.3">
                  <p:embed/>
                </p:oleObj>
              </mc:Choice>
              <mc:Fallback>
                <p:oleObj name="数式" r:id="rId6" imgW="1650960" imgH="10159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" y="3767137"/>
                        <a:ext cx="3917950" cy="2405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4007624"/>
              </p:ext>
            </p:extLst>
          </p:nvPr>
        </p:nvGraphicFramePr>
        <p:xfrm>
          <a:off x="4495800" y="3505200"/>
          <a:ext cx="4279900" cy="279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43" name="数式" r:id="rId8" imgW="1803240" imgH="1180800" progId="Equation.3">
                  <p:embed/>
                </p:oleObj>
              </mc:Choice>
              <mc:Fallback>
                <p:oleObj name="数式" r:id="rId8" imgW="1803240" imgH="1180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505200"/>
                        <a:ext cx="4279900" cy="2795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117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/>
          </a:p>
        </p:txBody>
      </p:sp>
      <p:pic>
        <p:nvPicPr>
          <p:cNvPr id="136194" name="Picture 2" descr="E:\Media\Image_Library\chapter10\10CQ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57" y="3018971"/>
            <a:ext cx="4482353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4457" y="152400"/>
            <a:ext cx="76889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exercise: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Three round balls, each having a mass M and radius R, start from rest at the top of the incline. After they are released, they roll without slipping down the incline.   Which ball will reach the bottom first?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457" y="3018971"/>
            <a:ext cx="6023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2709706"/>
            <a:ext cx="6023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40857" y="2590800"/>
            <a:ext cx="6023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0389905"/>
              </p:ext>
            </p:extLst>
          </p:nvPr>
        </p:nvGraphicFramePr>
        <p:xfrm>
          <a:off x="5334000" y="2279459"/>
          <a:ext cx="1475915" cy="5421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57" name="数式" r:id="rId4" imgW="622080" imgH="228600" progId="Equation.3">
                  <p:embed/>
                </p:oleObj>
              </mc:Choice>
              <mc:Fallback>
                <p:oleObj name="数式" r:id="rId4" imgW="6220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279459"/>
                        <a:ext cx="1475915" cy="5421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8798553"/>
              </p:ext>
            </p:extLst>
          </p:nvPr>
        </p:nvGraphicFramePr>
        <p:xfrm>
          <a:off x="4597400" y="2976563"/>
          <a:ext cx="3255963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58" name="数式" r:id="rId6" imgW="1371600" imgH="393480" progId="Equation.3">
                  <p:embed/>
                </p:oleObj>
              </mc:Choice>
              <mc:Fallback>
                <p:oleObj name="数式" r:id="rId6" imgW="1371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7400" y="2976563"/>
                        <a:ext cx="3255963" cy="931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8262740"/>
              </p:ext>
            </p:extLst>
          </p:nvPr>
        </p:nvGraphicFramePr>
        <p:xfrm>
          <a:off x="4659313" y="4035425"/>
          <a:ext cx="3284537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59" name="数式" r:id="rId8" imgW="1384200" imgH="393480" progId="Equation.3">
                  <p:embed/>
                </p:oleObj>
              </mc:Choice>
              <mc:Fallback>
                <p:oleObj name="数式" r:id="rId8" imgW="1384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9313" y="4035425"/>
                        <a:ext cx="3284537" cy="93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562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1000" y="6454775"/>
            <a:ext cx="2133600" cy="365125"/>
          </a:xfrm>
        </p:spPr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pic>
        <p:nvPicPr>
          <p:cNvPr id="12800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7" t="23034" r="44094" b="2192"/>
          <a:stretch/>
        </p:blipFill>
        <p:spPr bwMode="auto">
          <a:xfrm>
            <a:off x="647700" y="152400"/>
            <a:ext cx="7151915" cy="6125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381000" y="1828800"/>
            <a:ext cx="533400" cy="381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94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17</a:t>
            </a:r>
            <a:endParaRPr lang="en-US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7AA0-CDFF-4E83-BEC6-1DC11C84EC7F}" type="slidenum">
              <a:rPr lang="en-US"/>
              <a:pPr/>
              <a:t>3</a:t>
            </a:fld>
            <a:endParaRPr lang="en-US"/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81000" y="278564"/>
            <a:ext cx="7162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Angular motion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726" b="5635"/>
          <a:stretch/>
        </p:blipFill>
        <p:spPr bwMode="auto">
          <a:xfrm>
            <a:off x="32657" y="1752600"/>
            <a:ext cx="4771572" cy="4314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514271" y="838200"/>
            <a:ext cx="495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angular “displacement” </a:t>
            </a:r>
            <a:r>
              <a:rPr lang="en-US" sz="2400" dirty="0">
                <a:latin typeface="Arial" pitchFamily="34" charset="0"/>
                <a:cs typeface="Arial" pitchFamily="34" charset="0"/>
                <a:sym typeface="Wingdings" pitchFamily="2" charset="2"/>
              </a:rPr>
              <a:t> </a:t>
            </a:r>
            <a:r>
              <a:rPr lang="en-US" sz="2400" dirty="0">
                <a:latin typeface="Symbol" pitchFamily="18" charset="2"/>
                <a:cs typeface="Arial" pitchFamily="34" charset="0"/>
              </a:rPr>
              <a:t>q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(t)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angular “velocity” </a:t>
            </a:r>
            <a:r>
              <a:rPr lang="en-US" sz="2400" dirty="0">
                <a:latin typeface="Arial" pitchFamily="34" charset="0"/>
                <a:cs typeface="Arial" pitchFamily="34" charset="0"/>
                <a:sym typeface="Wingdings" pitchFamily="2" charset="2"/>
              </a:rPr>
              <a:t>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Arial" pitchFamily="34" charset="0"/>
                <a:cs typeface="Arial" pitchFamily="34" charset="0"/>
                <a:sym typeface="Wingdings" pitchFamily="2" charset="2"/>
              </a:rPr>
              <a:t>angular “acceleration” 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2479495"/>
              </p:ext>
            </p:extLst>
          </p:nvPr>
        </p:nvGraphicFramePr>
        <p:xfrm>
          <a:off x="7086600" y="1785257"/>
          <a:ext cx="11557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60" name="Equation" r:id="rId4" imgW="1155600" imgH="723600" progId="Equation.3">
                  <p:embed/>
                </p:oleObj>
              </mc:Choice>
              <mc:Fallback>
                <p:oleObj name="Equation" r:id="rId4" imgW="1155600" imgH="72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1785257"/>
                        <a:ext cx="11557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8948215"/>
              </p:ext>
            </p:extLst>
          </p:nvPr>
        </p:nvGraphicFramePr>
        <p:xfrm>
          <a:off x="6484257" y="1261080"/>
          <a:ext cx="11430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61" name="Equation" r:id="rId6" imgW="1143000" imgH="723600" progId="Equation.3">
                  <p:embed/>
                </p:oleObj>
              </mc:Choice>
              <mc:Fallback>
                <p:oleObj name="Equation" r:id="rId6" imgW="1143000" imgH="72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4257" y="1261080"/>
                        <a:ext cx="11430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4800600" y="2895600"/>
            <a:ext cx="38100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“natural” unit  == 1 radian</a:t>
            </a:r>
          </a:p>
          <a:p>
            <a:pPr>
              <a:spcBef>
                <a:spcPct val="50000"/>
              </a:spcBef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Relation to linear variables:  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2400" i="1" baseline="-25000" dirty="0" err="1" smtClean="0">
                <a:latin typeface="Symbol" pitchFamily="18" charset="2"/>
                <a:cs typeface="Arial" pitchFamily="34" charset="0"/>
              </a:rPr>
              <a:t>q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= r (</a:t>
            </a:r>
            <a:r>
              <a:rPr lang="en-US" sz="2400" i="1" dirty="0" err="1">
                <a:latin typeface="Symbol" pitchFamily="18" charset="2"/>
                <a:cs typeface="Arial" pitchFamily="34" charset="0"/>
              </a:rPr>
              <a:t>q</a:t>
            </a:r>
            <a:r>
              <a:rPr lang="en-US" sz="2400" i="1" baseline="-25000" dirty="0" err="1">
                <a:latin typeface="Arial" pitchFamily="34" charset="0"/>
                <a:cs typeface="Arial" pitchFamily="34" charset="0"/>
              </a:rPr>
              <a:t>f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2400" i="1" dirty="0">
                <a:latin typeface="Symbol" pitchFamily="18" charset="2"/>
                <a:cs typeface="Arial" pitchFamily="34" charset="0"/>
              </a:rPr>
              <a:t>q</a:t>
            </a:r>
            <a:r>
              <a:rPr lang="en-US" sz="2400" i="1" baseline="-25000" dirty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) </a:t>
            </a:r>
          </a:p>
          <a:p>
            <a:pPr>
              <a:spcBef>
                <a:spcPct val="50000"/>
              </a:spcBef>
            </a:pPr>
            <a:r>
              <a:rPr lang="en-US" sz="2400" i="1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i="1" dirty="0" err="1">
                <a:latin typeface="Arial" pitchFamily="34" charset="0"/>
                <a:cs typeface="Arial" pitchFamily="34" charset="0"/>
              </a:rPr>
              <a:t>v</a:t>
            </a:r>
            <a:r>
              <a:rPr lang="en-US" sz="2400" i="1" baseline="-25000" dirty="0" err="1">
                <a:latin typeface="Symbol" pitchFamily="18" charset="2"/>
                <a:cs typeface="Arial" pitchFamily="34" charset="0"/>
              </a:rPr>
              <a:t>q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 = r </a:t>
            </a:r>
            <a:r>
              <a:rPr lang="en-US" sz="2400" i="1" dirty="0">
                <a:latin typeface="Symbol" pitchFamily="18" charset="2"/>
                <a:cs typeface="Arial" pitchFamily="34" charset="0"/>
              </a:rPr>
              <a:t>w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spcBef>
                <a:spcPct val="50000"/>
              </a:spcBef>
            </a:pPr>
            <a:r>
              <a:rPr lang="en-US" sz="2400" i="1" dirty="0">
                <a:latin typeface="Arial" pitchFamily="34" charset="0"/>
                <a:cs typeface="Arial" pitchFamily="34" charset="0"/>
              </a:rPr>
              <a:t> 	</a:t>
            </a:r>
            <a:r>
              <a:rPr lang="en-US" sz="2400" i="1" dirty="0" err="1">
                <a:latin typeface="Arial" pitchFamily="34" charset="0"/>
                <a:cs typeface="Arial" pitchFamily="34" charset="0"/>
              </a:rPr>
              <a:t>a</a:t>
            </a:r>
            <a:r>
              <a:rPr lang="en-US" sz="2400" i="1" baseline="-25000" dirty="0" err="1">
                <a:latin typeface="Symbol" pitchFamily="18" charset="2"/>
                <a:cs typeface="Arial" pitchFamily="34" charset="0"/>
              </a:rPr>
              <a:t>q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 = r </a:t>
            </a:r>
            <a:r>
              <a:rPr lang="en-US" sz="2400" i="1" dirty="0">
                <a:latin typeface="Symbol" pitchFamily="18" charset="2"/>
                <a:cs typeface="Arial" pitchFamily="34" charset="0"/>
              </a:rPr>
              <a:t>a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3352800" y="30480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</a:p>
        </p:txBody>
      </p:sp>
      <p:sp>
        <p:nvSpPr>
          <p:cNvPr id="22537" name="AutoShape 9"/>
          <p:cNvSpPr>
            <a:spLocks/>
          </p:cNvSpPr>
          <p:nvPr/>
        </p:nvSpPr>
        <p:spPr bwMode="auto">
          <a:xfrm rot="18000000">
            <a:off x="2963516" y="2917008"/>
            <a:ext cx="403225" cy="917575"/>
          </a:xfrm>
          <a:prstGeom prst="rightBrace">
            <a:avLst>
              <a:gd name="adj1" fmla="val 1896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17</a:t>
            </a:r>
            <a:endParaRPr lang="en-US"/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45012-77D0-4448-98D1-2EA717B37542}" type="slidenum">
              <a:rPr lang="en-US"/>
              <a:pPr/>
              <a:t>4</a:t>
            </a:fld>
            <a:endParaRPr lang="en-US"/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762000" y="4114800"/>
            <a:ext cx="81534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Special case of constant angular acceleration: </a:t>
            </a:r>
            <a:r>
              <a:rPr lang="en-US" sz="2400" dirty="0">
                <a:latin typeface="Symbol" pitchFamily="18" charset="2"/>
              </a:rPr>
              <a:t>a</a:t>
            </a:r>
            <a:r>
              <a:rPr lang="en-US" sz="2400" dirty="0"/>
              <a:t> = </a:t>
            </a:r>
            <a:r>
              <a:rPr lang="en-US" sz="2400" dirty="0">
                <a:latin typeface="Symbol" pitchFamily="18" charset="2"/>
              </a:rPr>
              <a:t>a</a:t>
            </a:r>
            <a:r>
              <a:rPr lang="en-US" sz="2400" baseline="-25000" dirty="0"/>
              <a:t>0</a:t>
            </a:r>
            <a:r>
              <a:rPr lang="en-US" sz="2400" dirty="0"/>
              <a:t>: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     </a:t>
            </a:r>
            <a:r>
              <a:rPr lang="en-US" sz="2400" dirty="0">
                <a:latin typeface="Symbol" pitchFamily="18" charset="2"/>
              </a:rPr>
              <a:t>w(</a:t>
            </a:r>
            <a:r>
              <a:rPr lang="en-US" sz="2400" dirty="0"/>
              <a:t>t</a:t>
            </a:r>
            <a:r>
              <a:rPr lang="en-US" sz="2400" dirty="0">
                <a:latin typeface="Symbol" pitchFamily="18" charset="2"/>
              </a:rPr>
              <a:t>)</a:t>
            </a:r>
            <a:r>
              <a:rPr lang="en-US" sz="2400" dirty="0"/>
              <a:t> = </a:t>
            </a:r>
            <a:r>
              <a:rPr lang="en-US" sz="2400" dirty="0" err="1">
                <a:latin typeface="Symbol" pitchFamily="18" charset="2"/>
              </a:rPr>
              <a:t>w</a:t>
            </a:r>
            <a:r>
              <a:rPr lang="en-US" sz="2400" baseline="-25000" dirty="0" err="1"/>
              <a:t>i</a:t>
            </a:r>
            <a:r>
              <a:rPr lang="en-US" sz="2400" dirty="0"/>
              <a:t> +</a:t>
            </a:r>
            <a:r>
              <a:rPr lang="en-US" sz="2400" dirty="0">
                <a:latin typeface="Symbol" pitchFamily="18" charset="2"/>
              </a:rPr>
              <a:t> a</a:t>
            </a:r>
            <a:r>
              <a:rPr lang="en-US" sz="2400" baseline="-25000" dirty="0">
                <a:latin typeface="Symbol" pitchFamily="18" charset="2"/>
              </a:rPr>
              <a:t>0</a:t>
            </a:r>
            <a:r>
              <a:rPr lang="en-US" sz="2400" dirty="0"/>
              <a:t> 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     </a:t>
            </a:r>
            <a:r>
              <a:rPr lang="en-US" sz="2400" dirty="0">
                <a:latin typeface="Symbol" pitchFamily="18" charset="2"/>
              </a:rPr>
              <a:t>q(</a:t>
            </a:r>
            <a:r>
              <a:rPr lang="en-US" sz="2400" dirty="0"/>
              <a:t>t</a:t>
            </a:r>
            <a:r>
              <a:rPr lang="en-US" sz="2400" dirty="0">
                <a:latin typeface="Symbol" pitchFamily="18" charset="2"/>
              </a:rPr>
              <a:t>)</a:t>
            </a:r>
            <a:r>
              <a:rPr lang="en-US" sz="2400" dirty="0"/>
              <a:t> = </a:t>
            </a:r>
            <a:r>
              <a:rPr lang="en-US" sz="2400" dirty="0">
                <a:latin typeface="Symbol" pitchFamily="18" charset="2"/>
              </a:rPr>
              <a:t>q</a:t>
            </a:r>
            <a:r>
              <a:rPr lang="en-US" sz="2400" baseline="-25000" dirty="0"/>
              <a:t>i</a:t>
            </a:r>
            <a:r>
              <a:rPr lang="en-US" sz="2400" dirty="0"/>
              <a:t> + </a:t>
            </a:r>
            <a:r>
              <a:rPr lang="en-US" sz="2400" dirty="0" err="1">
                <a:latin typeface="Symbol" pitchFamily="18" charset="2"/>
              </a:rPr>
              <a:t>w</a:t>
            </a:r>
            <a:r>
              <a:rPr lang="en-US" sz="2400" baseline="-25000" dirty="0" err="1"/>
              <a:t>i</a:t>
            </a:r>
            <a:r>
              <a:rPr lang="en-US" sz="2400" dirty="0"/>
              <a:t> t +</a:t>
            </a:r>
            <a:r>
              <a:rPr lang="en-US" sz="2400" dirty="0">
                <a:latin typeface="Symbol" pitchFamily="18" charset="2"/>
              </a:rPr>
              <a:t> </a:t>
            </a:r>
            <a:r>
              <a:rPr lang="en-US" sz="2400" dirty="0"/>
              <a:t>½ </a:t>
            </a:r>
            <a:r>
              <a:rPr lang="en-US" sz="2400" dirty="0">
                <a:latin typeface="Symbol" pitchFamily="18" charset="2"/>
              </a:rPr>
              <a:t>a</a:t>
            </a:r>
            <a:r>
              <a:rPr lang="en-US" sz="2400" baseline="-25000" dirty="0">
                <a:latin typeface="Symbol" pitchFamily="18" charset="2"/>
              </a:rPr>
              <a:t>0</a:t>
            </a:r>
            <a:r>
              <a:rPr lang="en-US" sz="2400" dirty="0"/>
              <a:t> t</a:t>
            </a:r>
            <a:r>
              <a:rPr lang="en-US" sz="2400" baseline="30000" dirty="0"/>
              <a:t>2</a:t>
            </a:r>
          </a:p>
          <a:p>
            <a:pPr>
              <a:spcBef>
                <a:spcPct val="50000"/>
              </a:spcBef>
            </a:pPr>
            <a:r>
              <a:rPr lang="en-US" sz="2400" baseline="30000" dirty="0"/>
              <a:t>           </a:t>
            </a:r>
            <a:r>
              <a:rPr lang="en-US" sz="2400" dirty="0"/>
              <a:t>(</a:t>
            </a:r>
            <a:r>
              <a:rPr lang="en-US" sz="2400" baseline="-25000" dirty="0"/>
              <a:t> </a:t>
            </a:r>
            <a:r>
              <a:rPr lang="en-US" sz="2400" dirty="0">
                <a:latin typeface="Symbol" pitchFamily="18" charset="2"/>
              </a:rPr>
              <a:t>w(</a:t>
            </a:r>
            <a:r>
              <a:rPr lang="en-US" sz="2400" dirty="0"/>
              <a:t>t</a:t>
            </a:r>
            <a:r>
              <a:rPr lang="en-US" sz="2400" dirty="0">
                <a:latin typeface="Symbol" pitchFamily="18" charset="2"/>
              </a:rPr>
              <a:t>))</a:t>
            </a:r>
            <a:r>
              <a:rPr lang="en-US" sz="2400" baseline="30000" dirty="0">
                <a:latin typeface="Symbol" pitchFamily="18" charset="2"/>
              </a:rPr>
              <a:t>2</a:t>
            </a:r>
            <a:r>
              <a:rPr lang="en-US" sz="2400" dirty="0">
                <a:latin typeface="Symbol" pitchFamily="18" charset="2"/>
              </a:rPr>
              <a:t> = w</a:t>
            </a:r>
            <a:r>
              <a:rPr lang="en-US" sz="2400" baseline="-25000" dirty="0"/>
              <a:t>i</a:t>
            </a:r>
            <a:r>
              <a:rPr lang="en-US" sz="2400" baseline="30000" dirty="0"/>
              <a:t>2</a:t>
            </a:r>
            <a:r>
              <a:rPr lang="en-US" sz="2400" dirty="0"/>
              <a:t> + 2 </a:t>
            </a:r>
            <a:r>
              <a:rPr lang="en-US" sz="2400" dirty="0">
                <a:latin typeface="Symbol" pitchFamily="18" charset="2"/>
              </a:rPr>
              <a:t>a</a:t>
            </a:r>
            <a:r>
              <a:rPr lang="en-US" sz="2400" baseline="-25000" dirty="0">
                <a:latin typeface="Symbol" pitchFamily="18" charset="2"/>
              </a:rPr>
              <a:t>0 </a:t>
            </a:r>
            <a:r>
              <a:rPr lang="en-US" sz="2400" dirty="0">
                <a:latin typeface="Symbol" pitchFamily="18" charset="2"/>
              </a:rPr>
              <a:t>(q(</a:t>
            </a:r>
            <a:r>
              <a:rPr lang="en-US" sz="2400" dirty="0"/>
              <a:t>t</a:t>
            </a:r>
            <a:r>
              <a:rPr lang="en-US" sz="2400" dirty="0">
                <a:latin typeface="Symbol" pitchFamily="18" charset="2"/>
              </a:rPr>
              <a:t>)</a:t>
            </a:r>
            <a:r>
              <a:rPr lang="en-US" sz="2400" dirty="0"/>
              <a:t> - </a:t>
            </a:r>
            <a:r>
              <a:rPr lang="en-US" sz="2400" dirty="0">
                <a:latin typeface="Symbol" pitchFamily="18" charset="2"/>
              </a:rPr>
              <a:t>q</a:t>
            </a:r>
            <a:r>
              <a:rPr lang="en-US" sz="2400" baseline="-25000" dirty="0"/>
              <a:t>i</a:t>
            </a:r>
            <a:r>
              <a:rPr lang="en-US" sz="2400" dirty="0"/>
              <a:t> </a:t>
            </a:r>
            <a:r>
              <a:rPr lang="en-US" sz="2400" dirty="0">
                <a:latin typeface="Symbol" pitchFamily="18" charset="2"/>
              </a:rPr>
              <a:t>)</a:t>
            </a:r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2286000" y="533400"/>
            <a:ext cx="3048000" cy="297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2362200" y="685800"/>
            <a:ext cx="2895600" cy="2819400"/>
          </a:xfrm>
          <a:custGeom>
            <a:avLst/>
            <a:gdLst>
              <a:gd name="G0" fmla="+- 396785 0 0"/>
              <a:gd name="G1" fmla="+- -8595765 0 0"/>
              <a:gd name="G2" fmla="+- 396785 0 -8595765"/>
              <a:gd name="G3" fmla="+- 10800 0 0"/>
              <a:gd name="G4" fmla="+- 0 0 39678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566 0 0"/>
              <a:gd name="G9" fmla="+- 0 0 -8595765"/>
              <a:gd name="G10" fmla="+- 9566 0 2700"/>
              <a:gd name="G11" fmla="cos G10 396785"/>
              <a:gd name="G12" fmla="sin G10 396785"/>
              <a:gd name="G13" fmla="cos 13500 396785"/>
              <a:gd name="G14" fmla="sin 13500 396785"/>
              <a:gd name="G15" fmla="+- G11 10800 0"/>
              <a:gd name="G16" fmla="+- G12 10800 0"/>
              <a:gd name="G17" fmla="+- G13 10800 0"/>
              <a:gd name="G18" fmla="+- G14 10800 0"/>
              <a:gd name="G19" fmla="*/ 9566 1 2"/>
              <a:gd name="G20" fmla="+- G19 5400 0"/>
              <a:gd name="G21" fmla="cos G20 396785"/>
              <a:gd name="G22" fmla="sin G20 396785"/>
              <a:gd name="G23" fmla="+- G21 10800 0"/>
              <a:gd name="G24" fmla="+- G12 G23 G22"/>
              <a:gd name="G25" fmla="+- G22 G23 G11"/>
              <a:gd name="G26" fmla="cos 10800 396785"/>
              <a:gd name="G27" fmla="sin 10800 396785"/>
              <a:gd name="G28" fmla="cos 9566 396785"/>
              <a:gd name="G29" fmla="sin 9566 39678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8595765"/>
              <a:gd name="G36" fmla="sin G34 -8595765"/>
              <a:gd name="G37" fmla="+/ -8595765 39678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566 G39"/>
              <a:gd name="G43" fmla="sin 9566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5777 w 21600"/>
              <a:gd name="T5" fmla="*/ 1215 h 21600"/>
              <a:gd name="T6" fmla="*/ 4097 w 21600"/>
              <a:gd name="T7" fmla="*/ 3133 h 21600"/>
              <a:gd name="T8" fmla="*/ 15209 w 21600"/>
              <a:gd name="T9" fmla="*/ 2310 h 21600"/>
              <a:gd name="T10" fmla="*/ 24224 w 21600"/>
              <a:gd name="T11" fmla="*/ 12223 h 21600"/>
              <a:gd name="T12" fmla="*/ 20576 w 21600"/>
              <a:gd name="T13" fmla="*/ 15173 h 21600"/>
              <a:gd name="T14" fmla="*/ 17627 w 21600"/>
              <a:gd name="T15" fmla="*/ 11524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20312" y="11808"/>
                </a:moveTo>
                <a:cubicBezTo>
                  <a:pt x="20348" y="11473"/>
                  <a:pt x="20366" y="11137"/>
                  <a:pt x="20366" y="10800"/>
                </a:cubicBezTo>
                <a:cubicBezTo>
                  <a:pt x="20366" y="5516"/>
                  <a:pt x="16083" y="1234"/>
                  <a:pt x="10800" y="1234"/>
                </a:cubicBezTo>
                <a:cubicBezTo>
                  <a:pt x="8484" y="1233"/>
                  <a:pt x="6247" y="2073"/>
                  <a:pt x="4503" y="3598"/>
                </a:cubicBezTo>
                <a:lnTo>
                  <a:pt x="3691" y="2669"/>
                </a:lnTo>
                <a:cubicBezTo>
                  <a:pt x="5659" y="948"/>
                  <a:pt x="8185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1180"/>
                  <a:pt x="21579" y="11560"/>
                  <a:pt x="21539" y="11939"/>
                </a:cubicBezTo>
                <a:lnTo>
                  <a:pt x="24224" y="12223"/>
                </a:lnTo>
                <a:lnTo>
                  <a:pt x="20576" y="15173"/>
                </a:lnTo>
                <a:lnTo>
                  <a:pt x="17627" y="11524"/>
                </a:lnTo>
                <a:lnTo>
                  <a:pt x="20312" y="11808"/>
                </a:lnTo>
                <a:close/>
              </a:path>
            </a:pathLst>
          </a:cu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4876800" y="21336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Symbol" pitchFamily="18" charset="2"/>
              </a:rPr>
              <a:t>w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 flipH="1">
            <a:off x="3429000" y="19812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3810000" y="1981200"/>
            <a:ext cx="152400" cy="1524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 flipH="1" flipV="1">
            <a:off x="3276600" y="19050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H="1">
            <a:off x="3352800" y="3505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3505200" y="16002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r</a:t>
            </a:r>
            <a:r>
              <a:rPr lang="en-US" sz="2400" baseline="-25000"/>
              <a:t>1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2438400" y="18288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v</a:t>
            </a:r>
            <a:r>
              <a:rPr lang="en-US" sz="2400" baseline="-25000" dirty="0"/>
              <a:t>1</a:t>
            </a:r>
            <a:r>
              <a:rPr lang="en-US" sz="2400" dirty="0"/>
              <a:t>=r</a:t>
            </a:r>
            <a:r>
              <a:rPr lang="en-US" sz="2400" baseline="-25000" dirty="0"/>
              <a:t>1</a:t>
            </a:r>
            <a:r>
              <a:rPr lang="en-US" sz="2400" dirty="0">
                <a:latin typeface="Symbol" pitchFamily="18" charset="2"/>
              </a:rPr>
              <a:t>w</a:t>
            </a:r>
            <a:endParaRPr lang="en-US" sz="2400" baseline="-25000" dirty="0"/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3048000" y="35814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v</a:t>
            </a:r>
            <a:r>
              <a:rPr lang="en-US" sz="2400" baseline="-25000" dirty="0"/>
              <a:t>2</a:t>
            </a:r>
            <a:r>
              <a:rPr lang="en-US" sz="2400" dirty="0"/>
              <a:t>=r</a:t>
            </a:r>
            <a:r>
              <a:rPr lang="en-US" sz="2400" baseline="-25000" dirty="0"/>
              <a:t>2</a:t>
            </a:r>
            <a:r>
              <a:rPr lang="en-US" sz="2400" dirty="0">
                <a:latin typeface="Symbol" pitchFamily="18" charset="2"/>
              </a:rPr>
              <a:t>w</a:t>
            </a:r>
            <a:endParaRPr lang="en-US" sz="2400" baseline="-25000" dirty="0"/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3886200" y="2590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r</a:t>
            </a:r>
            <a:r>
              <a:rPr lang="en-US" sz="2400" baseline="-25000" dirty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nut 4"/>
          <p:cNvSpPr/>
          <p:nvPr/>
        </p:nvSpPr>
        <p:spPr>
          <a:xfrm>
            <a:off x="1066800" y="914400"/>
            <a:ext cx="1981200" cy="2057400"/>
          </a:xfrm>
          <a:prstGeom prst="donut">
            <a:avLst>
              <a:gd name="adj" fmla="val 10341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095500" y="1943100"/>
            <a:ext cx="495300" cy="87630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485572" y="2667000"/>
            <a:ext cx="152400" cy="17054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ircular Arrow 6"/>
          <p:cNvSpPr/>
          <p:nvPr/>
        </p:nvSpPr>
        <p:spPr>
          <a:xfrm>
            <a:off x="1600200" y="1295400"/>
            <a:ext cx="990600" cy="106680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820739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9000" y="60960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 wheel is initially rotating  at a rate of 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=30 rev/sec. 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0584361"/>
              </p:ext>
            </p:extLst>
          </p:nvPr>
        </p:nvGraphicFramePr>
        <p:xfrm>
          <a:off x="428625" y="2940849"/>
          <a:ext cx="8791575" cy="3612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10" name="数式" r:id="rId3" imgW="3276360" imgH="1346040" progId="Equation.3">
                  <p:embed/>
                </p:oleObj>
              </mc:Choice>
              <mc:Fallback>
                <p:oleObj name="数式" r:id="rId3" imgW="3276360" imgH="1346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8625" y="2940849"/>
                        <a:ext cx="8791575" cy="36123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981200" y="2209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24086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0" y="335340"/>
            <a:ext cx="5181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 wheel is initially rotating  at a rate of 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=30 rev/sec.  Because of a constant angular deceleration, the wheel comes to rest in 3 seconds.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2751782"/>
              </p:ext>
            </p:extLst>
          </p:nvPr>
        </p:nvGraphicFramePr>
        <p:xfrm>
          <a:off x="658812" y="2600031"/>
          <a:ext cx="8256588" cy="38769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2" name="数式" r:id="rId3" imgW="3352680" imgH="1574640" progId="Equation.3">
                  <p:embed/>
                </p:oleObj>
              </mc:Choice>
              <mc:Fallback>
                <p:oleObj name="数式" r:id="rId3" imgW="3352680" imgH="1574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8812" y="2600031"/>
                        <a:ext cx="8256588" cy="38769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838200" y="457200"/>
            <a:ext cx="1981200" cy="2057400"/>
            <a:chOff x="1066800" y="914400"/>
            <a:chExt cx="1981200" cy="2057400"/>
          </a:xfrm>
        </p:grpSpPr>
        <p:sp>
          <p:nvSpPr>
            <p:cNvPr id="5" name="Donut 4"/>
            <p:cNvSpPr/>
            <p:nvPr/>
          </p:nvSpPr>
          <p:spPr>
            <a:xfrm>
              <a:off x="1066800" y="914400"/>
              <a:ext cx="1981200" cy="2057400"/>
            </a:xfrm>
            <a:prstGeom prst="donut">
              <a:avLst>
                <a:gd name="adj" fmla="val 10341"/>
              </a:avLst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2095500" y="1943100"/>
              <a:ext cx="495300" cy="876300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2485572" y="2667000"/>
              <a:ext cx="152400" cy="17054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ircular Arrow 6"/>
            <p:cNvSpPr/>
            <p:nvPr/>
          </p:nvSpPr>
          <p:spPr>
            <a:xfrm>
              <a:off x="1600200" y="1295400"/>
              <a:ext cx="990600" cy="1066800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20739"/>
                <a:gd name="adj5" fmla="val 125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981200" y="2209800"/>
              <a:ext cx="83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Arial" pitchFamily="34" charset="0"/>
                  <a:cs typeface="Arial" pitchFamily="34" charset="0"/>
                </a:rPr>
                <a:t>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8087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17</a:t>
            </a: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6B24-35BB-4C43-B3FD-22D30A479729}" type="slidenum">
              <a:rPr lang="en-US"/>
              <a:pPr/>
              <a:t>7</a:t>
            </a:fld>
            <a:endParaRPr lang="en-US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0"/>
            <a:ext cx="4570413" cy="342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457200" y="381000"/>
            <a:ext cx="7543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Example:    Compact disc motion</a:t>
            </a:r>
          </a:p>
          <a:p>
            <a:pPr>
              <a:spcBef>
                <a:spcPct val="50000"/>
              </a:spcBef>
            </a:pPr>
            <a:endParaRPr lang="en-US" sz="2400" dirty="0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52400" y="2971800"/>
            <a:ext cx="86106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In a compact disk, each spot on the disk passes the laser-lens system at a constant linear speed of </a:t>
            </a:r>
            <a:r>
              <a:rPr lang="en-US" sz="2400" dirty="0" err="1"/>
              <a:t>v</a:t>
            </a:r>
            <a:r>
              <a:rPr lang="en-US" sz="2400" baseline="-25000" dirty="0" err="1">
                <a:latin typeface="Symbol" pitchFamily="18" charset="2"/>
              </a:rPr>
              <a:t>q</a:t>
            </a:r>
            <a:r>
              <a:rPr lang="en-US" sz="2400" dirty="0"/>
              <a:t> = 1.3 m/s.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Symbol" pitchFamily="18" charset="2"/>
              </a:rPr>
              <a:t>w</a:t>
            </a:r>
            <a:r>
              <a:rPr lang="en-US" sz="2400" baseline="-25000" dirty="0"/>
              <a:t>1</a:t>
            </a:r>
            <a:r>
              <a:rPr lang="en-US" sz="2400" dirty="0"/>
              <a:t>=</a:t>
            </a:r>
            <a:r>
              <a:rPr lang="en-US" sz="2400" dirty="0" err="1"/>
              <a:t>v</a:t>
            </a:r>
            <a:r>
              <a:rPr lang="en-US" sz="2400" baseline="-25000" dirty="0" err="1">
                <a:latin typeface="Symbol" pitchFamily="18" charset="2"/>
              </a:rPr>
              <a:t>q</a:t>
            </a:r>
            <a:r>
              <a:rPr lang="en-US" sz="2400" dirty="0"/>
              <a:t>/r</a:t>
            </a:r>
            <a:r>
              <a:rPr lang="en-US" sz="2400" baseline="-25000" dirty="0"/>
              <a:t>1</a:t>
            </a:r>
            <a:r>
              <a:rPr lang="en-US" sz="2400" dirty="0"/>
              <a:t>=56.5 rad/s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Symbol" pitchFamily="18" charset="2"/>
              </a:rPr>
              <a:t>w</a:t>
            </a:r>
            <a:r>
              <a:rPr lang="en-US" sz="2400" baseline="-25000" dirty="0"/>
              <a:t>2</a:t>
            </a:r>
            <a:r>
              <a:rPr lang="en-US" sz="2400" dirty="0"/>
              <a:t>=</a:t>
            </a:r>
            <a:r>
              <a:rPr lang="en-US" sz="2400" dirty="0" err="1"/>
              <a:t>v</a:t>
            </a:r>
            <a:r>
              <a:rPr lang="en-US" sz="2400" baseline="-25000" dirty="0" err="1">
                <a:latin typeface="Symbol" pitchFamily="18" charset="2"/>
              </a:rPr>
              <a:t>q</a:t>
            </a:r>
            <a:r>
              <a:rPr lang="en-US" sz="2400" dirty="0"/>
              <a:t>/r</a:t>
            </a:r>
            <a:r>
              <a:rPr lang="en-US" sz="2400" baseline="-25000" dirty="0"/>
              <a:t>2</a:t>
            </a:r>
            <a:r>
              <a:rPr lang="en-US" sz="2400" dirty="0"/>
              <a:t>=22.4 rad/s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What is the average angular </a:t>
            </a:r>
            <a:r>
              <a:rPr lang="en-US" sz="2400" dirty="0" smtClean="0"/>
              <a:t>acceleration </a:t>
            </a:r>
            <a:r>
              <a:rPr lang="en-US" sz="2400" dirty="0"/>
              <a:t>of the CD over the time interval </a:t>
            </a:r>
            <a:r>
              <a:rPr lang="en-US" sz="2400" dirty="0" err="1">
                <a:latin typeface="Symbol" pitchFamily="18" charset="2"/>
              </a:rPr>
              <a:t>D</a:t>
            </a:r>
            <a:r>
              <a:rPr lang="en-US" sz="2400" dirty="0" err="1"/>
              <a:t>t</a:t>
            </a:r>
            <a:r>
              <a:rPr lang="en-US" sz="2400" dirty="0"/>
              <a:t>=4473 </a:t>
            </a:r>
            <a:r>
              <a:rPr lang="en-US" sz="2400" dirty="0" smtClean="0"/>
              <a:t>s as the spot moves from the inner to outer radii?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</a:t>
            </a:r>
            <a:r>
              <a:rPr lang="en-US" sz="2400" dirty="0">
                <a:latin typeface="Symbol" pitchFamily="18" charset="2"/>
              </a:rPr>
              <a:t>a</a:t>
            </a:r>
            <a:r>
              <a:rPr lang="en-US" sz="2400" dirty="0"/>
              <a:t> = (</a:t>
            </a:r>
            <a:r>
              <a:rPr lang="en-US" sz="2400" dirty="0" smtClean="0">
                <a:latin typeface="Symbol" pitchFamily="18" charset="2"/>
              </a:rPr>
              <a:t>w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-</a:t>
            </a:r>
            <a:r>
              <a:rPr lang="en-US" sz="2400" dirty="0" smtClean="0">
                <a:latin typeface="Symbol" pitchFamily="18" charset="2"/>
              </a:rPr>
              <a:t>w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)/</a:t>
            </a:r>
            <a:r>
              <a:rPr lang="en-US" sz="2400" dirty="0" err="1">
                <a:latin typeface="Symbol" pitchFamily="18" charset="2"/>
              </a:rPr>
              <a:t>D</a:t>
            </a:r>
            <a:r>
              <a:rPr lang="en-US" sz="2400" dirty="0" err="1"/>
              <a:t>t</a:t>
            </a:r>
            <a:r>
              <a:rPr lang="en-US" sz="2400" dirty="0"/>
              <a:t> </a:t>
            </a:r>
            <a:r>
              <a:rPr lang="en-US" sz="2400" dirty="0" smtClean="0"/>
              <a:t>=-0.0076 </a:t>
            </a:r>
            <a:r>
              <a:rPr lang="en-US" sz="2400" dirty="0"/>
              <a:t>rad/s</a:t>
            </a:r>
            <a:r>
              <a:rPr lang="en-US" sz="2400" baseline="30000" dirty="0"/>
              <a:t>2</a:t>
            </a:r>
            <a:endParaRPr lang="en-US" sz="2400" dirty="0"/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 flipH="1">
            <a:off x="6096000" y="1066800"/>
            <a:ext cx="533400" cy="76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6324600" y="9906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Symbol" pitchFamily="18" charset="2"/>
              </a:rPr>
              <a:t>w</a:t>
            </a:r>
            <a:r>
              <a:rPr lang="en-US" sz="2400" b="1" baseline="-25000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6781800" y="2286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66CC"/>
                </a:solidFill>
                <a:latin typeface="Symbol" pitchFamily="18" charset="2"/>
              </a:rPr>
              <a:t>w</a:t>
            </a:r>
            <a:r>
              <a:rPr lang="en-US" sz="2400" b="1" baseline="-25000">
                <a:solidFill>
                  <a:srgbClr val="FF66CC"/>
                </a:solidFill>
              </a:rPr>
              <a:t>2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V="1">
            <a:off x="7086600" y="2667000"/>
            <a:ext cx="304800" cy="152400"/>
          </a:xfrm>
          <a:prstGeom prst="line">
            <a:avLst/>
          </a:prstGeom>
          <a:noFill/>
          <a:ln w="5080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17</a:t>
            </a:r>
            <a:endParaRPr lang="en-US"/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5E48-2F74-46A1-8A17-63E85FD37741}" type="slidenum">
              <a:rPr lang="en-US"/>
              <a:pPr/>
              <a:t>8</a:t>
            </a:fld>
            <a:endParaRPr lang="en-US"/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381000" y="838200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Object rotating with constant angular velocity (</a:t>
            </a:r>
            <a:r>
              <a:rPr lang="en-US" sz="2400">
                <a:latin typeface="Symbol" pitchFamily="18" charset="2"/>
              </a:rPr>
              <a:t>a</a:t>
            </a:r>
            <a:r>
              <a:rPr lang="en-US" sz="2400"/>
              <a:t> = 0)</a:t>
            </a:r>
          </a:p>
        </p:txBody>
      </p:sp>
      <p:sp>
        <p:nvSpPr>
          <p:cNvPr id="25603" name="Oval 3"/>
          <p:cNvSpPr>
            <a:spLocks noChangeArrowheads="1"/>
          </p:cNvSpPr>
          <p:nvPr/>
        </p:nvSpPr>
        <p:spPr bwMode="auto">
          <a:xfrm>
            <a:off x="838200" y="2133600"/>
            <a:ext cx="2209800" cy="2133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 flipH="1" flipV="1">
            <a:off x="2057400" y="1981200"/>
            <a:ext cx="457200" cy="1524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2362200" y="1524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Symbol" pitchFamily="18" charset="2"/>
              </a:rPr>
              <a:t>w</a:t>
            </a:r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1981200" y="3200400"/>
            <a:ext cx="1447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3352800" y="3962400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v=0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 flipH="1" flipV="1">
            <a:off x="3048000" y="3276600"/>
            <a:ext cx="838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3810000" y="32004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v=R</a:t>
            </a:r>
            <a:r>
              <a:rPr lang="en-US" sz="2400">
                <a:latin typeface="Symbol" pitchFamily="18" charset="2"/>
              </a:rPr>
              <a:t>w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762000" y="4495800"/>
            <a:ext cx="7924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Kinetic energy associated with rotation:</a:t>
            </a:r>
          </a:p>
          <a:p>
            <a:pPr>
              <a:spcBef>
                <a:spcPct val="50000"/>
              </a:spcBef>
            </a:pP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                                                      “moment of inertia”</a:t>
            </a:r>
          </a:p>
        </p:txBody>
      </p:sp>
      <p:graphicFrame>
        <p:nvGraphicFramePr>
          <p:cNvPr id="2561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6370098"/>
              </p:ext>
            </p:extLst>
          </p:nvPr>
        </p:nvGraphicFramePr>
        <p:xfrm>
          <a:off x="2438400" y="4953000"/>
          <a:ext cx="4457700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68" name="Equation" r:id="rId3" imgW="4457520" imgH="1320480" progId="Equation.3">
                  <p:embed/>
                </p:oleObj>
              </mc:Choice>
              <mc:Fallback>
                <p:oleObj name="Equation" r:id="rId3" imgW="4457520" imgH="1320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953000"/>
                        <a:ext cx="4457700" cy="132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2" name="Line 12"/>
          <p:cNvSpPr>
            <a:spLocks noChangeShapeType="1"/>
          </p:cNvSpPr>
          <p:nvPr/>
        </p:nvSpPr>
        <p:spPr bwMode="auto">
          <a:xfrm flipH="1">
            <a:off x="914400" y="3200400"/>
            <a:ext cx="106680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1447800" y="28956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pic>
        <p:nvPicPr>
          <p:cNvPr id="134146" name="Picture 2" descr="E:\Media\Image_Library\chapter10\100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780979"/>
            <a:ext cx="5378824" cy="4227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14400" y="3048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Moment of inertia: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3159554"/>
              </p:ext>
            </p:extLst>
          </p:nvPr>
        </p:nvGraphicFramePr>
        <p:xfrm>
          <a:off x="4419600" y="304800"/>
          <a:ext cx="2278004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8" name="数式" r:id="rId4" imgW="736560" imgH="342720" progId="Equation.3">
                  <p:embed/>
                </p:oleObj>
              </mc:Choice>
              <mc:Fallback>
                <p:oleObj name="数式" r:id="rId4" imgW="736560" imgH="34272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04800"/>
                        <a:ext cx="2278004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4800" y="54102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exercise:  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Which case has the larger I?</a:t>
            </a:r>
          </a:p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A.   a                  B.    b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16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b="1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9477</TotalTime>
  <Words>741</Words>
  <Application>Microsoft Office PowerPoint</Application>
  <PresentationFormat>On-screen Show (4:3)</PresentationFormat>
  <Paragraphs>156</Paragraphs>
  <Slides>18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Natalie</cp:lastModifiedBy>
  <cp:revision>504</cp:revision>
  <cp:lastPrinted>2012-10-05T15:10:05Z</cp:lastPrinted>
  <dcterms:created xsi:type="dcterms:W3CDTF">2012-01-10T18:32:24Z</dcterms:created>
  <dcterms:modified xsi:type="dcterms:W3CDTF">2012-10-10T21:29:08Z</dcterms:modified>
</cp:coreProperties>
</file>