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27" r:id="rId3"/>
    <p:sldId id="343" r:id="rId4"/>
    <p:sldId id="341" r:id="rId5"/>
    <p:sldId id="357" r:id="rId6"/>
    <p:sldId id="345" r:id="rId7"/>
    <p:sldId id="342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60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4634-319C-4D52-A3DC-5A5E909956FA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1BE6-0E97-4A6F-8F0E-2423A5AC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2.jpeg"/><Relationship Id="rId4" Type="http://schemas.openxmlformats.org/officeDocument/2006/relationships/image" Target="../media/image29.wmf"/><Relationship Id="rId9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5.png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3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28600"/>
            <a:ext cx="7239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18:</a:t>
            </a:r>
          </a:p>
          <a:p>
            <a:pPr algn="ctr"/>
            <a:endParaRPr lang="en-US" sz="3200" b="1" dirty="0" smtClean="0"/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10 – rotational motion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Torque</a:t>
            </a:r>
          </a:p>
          <a:p>
            <a:pPr marL="9715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Conservation of energy including both translational and rotational motion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142338" name="Picture 2" descr="E:\Media\Image_Library\chapter10\1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381000"/>
            <a:ext cx="4482353" cy="481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246107"/>
              </p:ext>
            </p:extLst>
          </p:nvPr>
        </p:nvGraphicFramePr>
        <p:xfrm>
          <a:off x="4495800" y="152400"/>
          <a:ext cx="44545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9" name="数式" r:id="rId4" imgW="2323800" imgH="914400" progId="Equation.3">
                  <p:embed/>
                </p:oleObj>
              </mc:Choice>
              <mc:Fallback>
                <p:oleObj name="数式" r:id="rId4" imgW="2323800" imgH="914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2400"/>
                        <a:ext cx="445452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74397"/>
              </p:ext>
            </p:extLst>
          </p:nvPr>
        </p:nvGraphicFramePr>
        <p:xfrm>
          <a:off x="3810000" y="3429000"/>
          <a:ext cx="43815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0" name="数式" r:id="rId6" imgW="2286000" imgH="1371600" progId="Equation.3">
                  <p:embed/>
                </p:oleObj>
              </mc:Choice>
              <mc:Fallback>
                <p:oleObj name="数式" r:id="rId6" imgW="2286000" imgH="137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29000"/>
                        <a:ext cx="4381500" cy="262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2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2057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Newton’s second law applied to rotational motion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08650"/>
              </p:ext>
            </p:extLst>
          </p:nvPr>
        </p:nvGraphicFramePr>
        <p:xfrm>
          <a:off x="838200" y="990600"/>
          <a:ext cx="4279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6" name="Equation" r:id="rId3" imgW="4279680" imgH="749160" progId="Equation.3">
                  <p:embed/>
                </p:oleObj>
              </mc:Choice>
              <mc:Fallback>
                <p:oleObj name="Equation" r:id="rId3" imgW="427968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42799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Newton’s second law applied to center-of-mass motion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867400" y="3505200"/>
            <a:ext cx="1371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Oval 6"/>
          <p:cNvSpPr>
            <a:spLocks noChangeAspect="1" noChangeArrowheads="1"/>
          </p:cNvSpPr>
          <p:nvPr/>
        </p:nvSpPr>
        <p:spPr bwMode="auto">
          <a:xfrm>
            <a:off x="6781800" y="4953000"/>
            <a:ext cx="304800" cy="4572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m</a:t>
            </a:r>
            <a:r>
              <a:rPr lang="en-US" sz="2400" baseline="-25000"/>
              <a:t>i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553200" y="3200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553200" y="4572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7010400" y="4495800"/>
            <a:ext cx="1219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467600" y="5105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</a:rPr>
              <a:t>F</a:t>
            </a:r>
            <a:r>
              <a:rPr lang="en-US" sz="2400" baseline="-25000">
                <a:solidFill>
                  <a:srgbClr val="FF6600"/>
                </a:solidFill>
              </a:rPr>
              <a:t>i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705600" y="4343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</a:t>
            </a:r>
            <a:r>
              <a:rPr lang="en-US" sz="2400" baseline="-25000"/>
              <a:t>i</a:t>
            </a:r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454249"/>
              </p:ext>
            </p:extLst>
          </p:nvPr>
        </p:nvGraphicFramePr>
        <p:xfrm>
          <a:off x="1066800" y="2590800"/>
          <a:ext cx="4038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7" name="Equation" r:id="rId5" imgW="4038480" imgH="723600" progId="Equation.3">
                  <p:embed/>
                </p:oleObj>
              </mc:Choice>
              <mc:Fallback>
                <p:oleObj name="Equation" r:id="rId5" imgW="40384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4038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851236"/>
              </p:ext>
            </p:extLst>
          </p:nvPr>
        </p:nvGraphicFramePr>
        <p:xfrm>
          <a:off x="685800" y="3708400"/>
          <a:ext cx="67945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8" name="Equation" r:id="rId7" imgW="6794280" imgH="2463480" progId="Equation.3">
                  <p:embed/>
                </p:oleObj>
              </mc:Choice>
              <mc:Fallback>
                <p:oleObj name="Equation" r:id="rId7" imgW="6794280" imgH="246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08400"/>
                        <a:ext cx="67945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312899"/>
              </p:ext>
            </p:extLst>
          </p:nvPr>
        </p:nvGraphicFramePr>
        <p:xfrm>
          <a:off x="7315200" y="3429000"/>
          <a:ext cx="1371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9" name="Equation" r:id="rId9" imgW="1371600" imgH="622080" progId="Equation.3">
                  <p:embed/>
                </p:oleObj>
              </mc:Choice>
              <mc:Fallback>
                <p:oleObj name="Equation" r:id="rId9" imgW="13716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429000"/>
                        <a:ext cx="1371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553200" y="5105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537325" y="5070475"/>
            <a:ext cx="39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</a:t>
            </a:r>
            <a:r>
              <a:rPr lang="en-US" sz="2400" baseline="-25000"/>
              <a:t>i</a:t>
            </a: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6248400" y="3048000"/>
            <a:ext cx="533400" cy="533400"/>
          </a:xfrm>
          <a:prstGeom prst="curvedRigh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30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42900" y="228600"/>
            <a:ext cx="7696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An </a:t>
            </a:r>
            <a:r>
              <a:rPr lang="en-US" sz="2400" dirty="0"/>
              <a:t>example: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A horizontal 800 N merry-go-round is a solid disc of radius 1.50 m and is started from rest by a constant horizontal force of 50 N applied tangentially to the cylinder.   Find the kinetic energy of solid cylinder after 3 s.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3810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K = ½ I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/>
              <a:t>2                   </a:t>
            </a:r>
            <a:r>
              <a:rPr lang="en-US" sz="2400" dirty="0">
                <a:latin typeface="Symbol" pitchFamily="18" charset="2"/>
              </a:rPr>
              <a:t> t =  I a                  w = </a:t>
            </a:r>
            <a:r>
              <a:rPr lang="en-US" sz="2400" dirty="0" err="1">
                <a:latin typeface="Symbol" pitchFamily="18" charset="2"/>
              </a:rPr>
              <a:t>w</a:t>
            </a:r>
            <a:r>
              <a:rPr lang="en-US" sz="2400" baseline="-25000" dirty="0" err="1"/>
              <a:t>i</a:t>
            </a:r>
            <a:r>
              <a:rPr lang="en-US" sz="2400" dirty="0">
                <a:latin typeface="Symbol" pitchFamily="18" charset="2"/>
              </a:rPr>
              <a:t> + a</a:t>
            </a:r>
            <a:r>
              <a:rPr lang="en-US" sz="2400" dirty="0"/>
              <a:t>t = </a:t>
            </a:r>
            <a:r>
              <a:rPr lang="en-US" sz="2400" dirty="0">
                <a:latin typeface="Symbol" pitchFamily="18" charset="2"/>
              </a:rPr>
              <a:t>a</a:t>
            </a:r>
            <a:r>
              <a:rPr lang="en-US" sz="2400" dirty="0"/>
              <a:t>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42672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In this case I = ½ m R</a:t>
            </a:r>
            <a:r>
              <a:rPr lang="en-US" sz="2400" baseline="30000" dirty="0"/>
              <a:t>2          </a:t>
            </a:r>
            <a:r>
              <a:rPr lang="en-US" sz="2400" dirty="0"/>
              <a:t>and              </a:t>
            </a:r>
            <a:r>
              <a:rPr lang="en-US" sz="2400" dirty="0">
                <a:latin typeface="Symbol" pitchFamily="18" charset="2"/>
              </a:rPr>
              <a:t>t</a:t>
            </a:r>
            <a:r>
              <a:rPr lang="en-US" sz="2400" dirty="0"/>
              <a:t> = FR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28800" y="2514600"/>
            <a:ext cx="2743200" cy="1066800"/>
            <a:chOff x="2057400" y="2895600"/>
            <a:chExt cx="2743200" cy="1066800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2057400" y="3352800"/>
              <a:ext cx="2514600" cy="609600"/>
            </a:xfrm>
            <a:prstGeom prst="can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276600" y="35052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581400" y="30480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R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 flipV="1">
              <a:off x="4038600" y="3200400"/>
              <a:ext cx="533400" cy="304800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343400" y="289560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800080"/>
                  </a:solidFill>
                </a:rPr>
                <a:t>F</a:t>
              </a:r>
            </a:p>
          </p:txBody>
        </p:sp>
      </p:grpSp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36650"/>
              </p:ext>
            </p:extLst>
          </p:nvPr>
        </p:nvGraphicFramePr>
        <p:xfrm>
          <a:off x="381000" y="4832350"/>
          <a:ext cx="8430419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6" name="数式" r:id="rId3" imgW="4914720" imgH="914400" progId="Equation.3">
                  <p:embed/>
                </p:oleObj>
              </mc:Choice>
              <mc:Fallback>
                <p:oleObj name="数式" r:id="rId3" imgW="49147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32350"/>
                        <a:ext cx="8430419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77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90600" y="6858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Re-examination of  “Atwood’s” machine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50000"/>
          <a:stretch>
            <a:fillRect/>
          </a:stretch>
        </p:blipFill>
        <p:spPr bwMode="auto">
          <a:xfrm>
            <a:off x="685800" y="1143000"/>
            <a:ext cx="2667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552575" y="3581400"/>
            <a:ext cx="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66800" y="3581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6600"/>
                </a:solidFill>
              </a:rPr>
              <a:t>T</a:t>
            </a:r>
            <a:r>
              <a:rPr lang="en-US" sz="2400" b="1" baseline="-2500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2209800" y="4191000"/>
            <a:ext cx="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438400" y="4038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6600"/>
                </a:solidFill>
              </a:rPr>
              <a:t>T</a:t>
            </a:r>
            <a:r>
              <a:rPr lang="en-US" sz="2400" b="1" baseline="-2500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2209800" y="2819400"/>
            <a:ext cx="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1524000" y="2895600"/>
            <a:ext cx="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362200" y="2590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6600"/>
                </a:solidFill>
              </a:rPr>
              <a:t>T</a:t>
            </a:r>
            <a:r>
              <a:rPr lang="en-US" sz="2400" b="1" baseline="-2500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62000" y="2743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6600"/>
                </a:solidFill>
              </a:rPr>
              <a:t>T</a:t>
            </a:r>
            <a:r>
              <a:rPr lang="en-US" sz="2400" b="1" baseline="-2500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889125" y="2403475"/>
            <a:ext cx="266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I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886200" y="1981200"/>
            <a:ext cx="426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</a:t>
            </a:r>
            <a:r>
              <a:rPr lang="en-US" sz="2400" baseline="-25000"/>
              <a:t>1</a:t>
            </a:r>
            <a:r>
              <a:rPr lang="en-US" sz="2400"/>
              <a:t>-m</a:t>
            </a:r>
            <a:r>
              <a:rPr lang="en-US" sz="2400" baseline="-25000"/>
              <a:t>1</a:t>
            </a:r>
            <a:r>
              <a:rPr lang="en-US" sz="2400"/>
              <a:t>g = m</a:t>
            </a:r>
            <a:r>
              <a:rPr lang="en-US" sz="2400" baseline="-25000"/>
              <a:t>1</a:t>
            </a:r>
            <a:r>
              <a:rPr lang="en-US" sz="2400"/>
              <a:t>a</a:t>
            </a:r>
          </a:p>
          <a:p>
            <a:pPr>
              <a:spcBef>
                <a:spcPct val="50000"/>
              </a:spcBef>
            </a:pPr>
            <a:r>
              <a:rPr lang="en-US" sz="2400"/>
              <a:t>T</a:t>
            </a:r>
            <a:r>
              <a:rPr lang="en-US" sz="2400" baseline="-25000"/>
              <a:t>2</a:t>
            </a:r>
            <a:r>
              <a:rPr lang="en-US" sz="2400"/>
              <a:t>-m</a:t>
            </a:r>
            <a:r>
              <a:rPr lang="en-US" sz="2400" baseline="-25000"/>
              <a:t>2</a:t>
            </a:r>
            <a:r>
              <a:rPr lang="en-US" sz="2400"/>
              <a:t>g = -m</a:t>
            </a:r>
            <a:r>
              <a:rPr lang="en-US" sz="2400" baseline="-25000"/>
              <a:t>2</a:t>
            </a:r>
            <a:r>
              <a:rPr lang="en-US" sz="2400"/>
              <a:t>a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t</a:t>
            </a:r>
            <a:r>
              <a:rPr lang="en-US" sz="2400"/>
              <a:t> =T</a:t>
            </a:r>
            <a:r>
              <a:rPr lang="en-US" sz="2400" baseline="-25000"/>
              <a:t>2</a:t>
            </a:r>
            <a:r>
              <a:rPr lang="en-US" sz="2400"/>
              <a:t>R – T</a:t>
            </a:r>
            <a:r>
              <a:rPr lang="en-US" sz="2400" baseline="-25000"/>
              <a:t>1</a:t>
            </a:r>
            <a:r>
              <a:rPr lang="en-US" sz="2400"/>
              <a:t>R = I </a:t>
            </a:r>
            <a:r>
              <a:rPr lang="en-US" sz="2400">
                <a:latin typeface="Symbol" pitchFamily="18" charset="2"/>
              </a:rPr>
              <a:t>a</a:t>
            </a:r>
            <a:r>
              <a:rPr lang="en-US" sz="2400"/>
              <a:t> = I a/R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600200" y="2514600"/>
            <a:ext cx="30480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371600" y="2286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CC00"/>
                </a:solidFill>
              </a:rPr>
              <a:t>R</a:t>
            </a:r>
          </a:p>
        </p:txBody>
      </p:sp>
      <p:graphicFrame>
        <p:nvGraphicFramePr>
          <p:cNvPr id="1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80108"/>
              </p:ext>
            </p:extLst>
          </p:nvPr>
        </p:nvGraphicFramePr>
        <p:xfrm>
          <a:off x="3886200" y="4114800"/>
          <a:ext cx="29845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0" name="Equation" r:id="rId4" imgW="2984400" imgH="1879560" progId="Equation.3">
                  <p:embed/>
                </p:oleObj>
              </mc:Choice>
              <mc:Fallback>
                <p:oleObj name="Equation" r:id="rId4" imgW="2984400" imgH="1879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114800"/>
                        <a:ext cx="2984500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42900" y="228600"/>
            <a:ext cx="88011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Another example</a:t>
            </a:r>
            <a:r>
              <a:rPr lang="en-US" sz="2400" dirty="0" smtClean="0"/>
              <a:t>:  Two masses connect by a frictionless pulley having moment of inertia I and radius R, are initially separated by  h=3m.   What is the velocity v=v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 -v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when the masses are at the same height?  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=2kg; 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=1kg;   I=1kg m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;   R=0.2m</a:t>
            </a:r>
            <a:r>
              <a:rPr lang="en-US" sz="2400" baseline="30000" dirty="0" smtClean="0"/>
              <a:t>   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pic>
        <p:nvPicPr>
          <p:cNvPr id="6" name="Picture 3" descr="p10-43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29393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10-43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29393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86000" y="3657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86000" y="37338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724400" y="3886200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276600" y="4038600"/>
            <a:ext cx="1524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276600" y="4724400"/>
            <a:ext cx="4572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m</a:t>
            </a:r>
            <a:r>
              <a:rPr lang="en-US" sz="2400" baseline="-25000"/>
              <a:t>1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267200" y="4724400"/>
            <a:ext cx="4572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267200" y="4724400"/>
            <a:ext cx="4572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m</a:t>
            </a:r>
            <a:r>
              <a:rPr lang="en-US" sz="2400" baseline="-25000"/>
              <a:t>2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3505200" y="403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495800" y="403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124200" y="480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743200" y="4876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</a:t>
            </a:r>
            <a:r>
              <a:rPr lang="en-US" sz="2400" baseline="-25000"/>
              <a:t>1</a:t>
            </a: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4876800" y="480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800600" y="4876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</a:t>
            </a:r>
            <a:r>
              <a:rPr lang="en-US" sz="2400" baseline="-25000"/>
              <a:t>2</a:t>
            </a: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962400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295400" y="4648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962400" y="49530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h/2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35389"/>
              </p:ext>
            </p:extLst>
          </p:nvPr>
        </p:nvGraphicFramePr>
        <p:xfrm>
          <a:off x="5181600" y="2057400"/>
          <a:ext cx="3820824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0" name="数式" r:id="rId4" imgW="2222280" imgH="1955520" progId="Equation.3">
                  <p:embed/>
                </p:oleObj>
              </mc:Choice>
              <mc:Fallback>
                <p:oleObj name="数式" r:id="rId4" imgW="2222280" imgH="19555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057400"/>
                        <a:ext cx="3820824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43000" y="10668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Kinetic energy associated with rotation: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219482"/>
              </p:ext>
            </p:extLst>
          </p:nvPr>
        </p:nvGraphicFramePr>
        <p:xfrm>
          <a:off x="1981200" y="1981200"/>
          <a:ext cx="3873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5" name="Equation" r:id="rId3" imgW="3873240" imgH="583920" progId="Equation.3">
                  <p:embed/>
                </p:oleObj>
              </mc:Choice>
              <mc:Fallback>
                <p:oleObj name="Equation" r:id="rId3" imgW="387324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3873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 flipH="1" flipV="1">
            <a:off x="5791200" y="2438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9400" y="2362200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Distance to axis of rotation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95400" y="3581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Rolling:</a:t>
            </a:r>
          </a:p>
        </p:txBody>
      </p:sp>
      <p:pic>
        <p:nvPicPr>
          <p:cNvPr id="10" name="Picture 7" descr="F012_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2820988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253141"/>
              </p:ext>
            </p:extLst>
          </p:nvPr>
        </p:nvGraphicFramePr>
        <p:xfrm>
          <a:off x="6096000" y="3581400"/>
          <a:ext cx="199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6" name="Equation" r:id="rId6" imgW="1993680" imgH="380880" progId="Equation.3">
                  <p:embed/>
                </p:oleObj>
              </mc:Choice>
              <mc:Fallback>
                <p:oleObj name="Equation" r:id="rId6" imgW="19936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581400"/>
                        <a:ext cx="1993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80587"/>
              </p:ext>
            </p:extLst>
          </p:nvPr>
        </p:nvGraphicFramePr>
        <p:xfrm>
          <a:off x="2343150" y="4876800"/>
          <a:ext cx="44577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7" name="Equation" r:id="rId8" imgW="4457520" imgH="1244520" progId="Equation.3">
                  <p:embed/>
                </p:oleObj>
              </mc:Choice>
              <mc:Fallback>
                <p:oleObj name="Equation" r:id="rId8" imgW="445752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4876800"/>
                        <a:ext cx="4457700" cy="12446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4800" y="304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Rolling motion reconsidered:</a:t>
            </a:r>
          </a:p>
        </p:txBody>
      </p:sp>
    </p:spTree>
    <p:extLst>
      <p:ext uri="{BB962C8B-B14F-4D97-AF65-F5344CB8AC3E}">
        <p14:creationId xmlns:p14="http://schemas.microsoft.com/office/powerpoint/2010/main" val="32536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Newton’s law for torque: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749774"/>
              </p:ext>
            </p:extLst>
          </p:nvPr>
        </p:nvGraphicFramePr>
        <p:xfrm>
          <a:off x="1041400" y="1219200"/>
          <a:ext cx="2108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2" name="Equation" r:id="rId3" imgW="2108160" imgH="723600" progId="Equation.3">
                  <p:embed/>
                </p:oleObj>
              </mc:Choice>
              <mc:Fallback>
                <p:oleObj name="Equation" r:id="rId3" imgW="21081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219200"/>
                        <a:ext cx="2108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25000" r="17188" b="19792"/>
          <a:stretch>
            <a:fillRect/>
          </a:stretch>
        </p:blipFill>
        <p:spPr bwMode="auto">
          <a:xfrm>
            <a:off x="4038600" y="685800"/>
            <a:ext cx="4800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33400" y="3657600"/>
            <a:ext cx="1524000" cy="15240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295400" y="4419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32125" y="4079875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F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304800" y="5181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5800" y="5410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</a:t>
            </a:r>
            <a:r>
              <a:rPr lang="en-US" sz="2400" baseline="-25000"/>
              <a:t>s</a:t>
            </a: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877221"/>
              </p:ext>
            </p:extLst>
          </p:nvPr>
        </p:nvGraphicFramePr>
        <p:xfrm>
          <a:off x="3733800" y="3733800"/>
          <a:ext cx="4989513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3" name="数式" r:id="rId6" imgW="2895480" imgH="1396800" progId="Equation.3">
                  <p:embed/>
                </p:oleObj>
              </mc:Choice>
              <mc:Fallback>
                <p:oleObj name="数式" r:id="rId6" imgW="28954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33800"/>
                        <a:ext cx="4989513" cy="246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76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Note that rolling motion is caused by the torque of friction:</a:t>
            </a:r>
          </a:p>
        </p:txBody>
      </p:sp>
    </p:spTree>
    <p:extLst>
      <p:ext uri="{BB962C8B-B14F-4D97-AF65-F5344CB8AC3E}">
        <p14:creationId xmlns:p14="http://schemas.microsoft.com/office/powerpoint/2010/main" val="28148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295400" y="1447800"/>
            <a:ext cx="2438400" cy="2438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Bicycle or automobile wheel: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905000" y="1905000"/>
            <a:ext cx="1143000" cy="990600"/>
          </a:xfrm>
          <a:custGeom>
            <a:avLst/>
            <a:gdLst>
              <a:gd name="G0" fmla="+- -431531 0 0"/>
              <a:gd name="G1" fmla="+- -11796480 0 0"/>
              <a:gd name="G2" fmla="+- -431531 0 -11796480"/>
              <a:gd name="G3" fmla="+- 10800 0 0"/>
              <a:gd name="G4" fmla="+- 0 0 -43153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53 0 0"/>
              <a:gd name="G9" fmla="+- 0 0 -11796480"/>
              <a:gd name="G10" fmla="+- 8153 0 2700"/>
              <a:gd name="G11" fmla="cos G10 -431531"/>
              <a:gd name="G12" fmla="sin G10 -431531"/>
              <a:gd name="G13" fmla="cos 13500 -431531"/>
              <a:gd name="G14" fmla="sin 13500 -431531"/>
              <a:gd name="G15" fmla="+- G11 10800 0"/>
              <a:gd name="G16" fmla="+- G12 10800 0"/>
              <a:gd name="G17" fmla="+- G13 10800 0"/>
              <a:gd name="G18" fmla="+- G14 10800 0"/>
              <a:gd name="G19" fmla="*/ 8153 1 2"/>
              <a:gd name="G20" fmla="+- G19 5400 0"/>
              <a:gd name="G21" fmla="cos G20 -431531"/>
              <a:gd name="G22" fmla="sin G20 -431531"/>
              <a:gd name="G23" fmla="+- G21 10800 0"/>
              <a:gd name="G24" fmla="+- G12 G23 G22"/>
              <a:gd name="G25" fmla="+- G22 G23 G11"/>
              <a:gd name="G26" fmla="cos 10800 -431531"/>
              <a:gd name="G27" fmla="sin 10800 -431531"/>
              <a:gd name="G28" fmla="cos 8153 -431531"/>
              <a:gd name="G29" fmla="sin 8153 -43153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43153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53 G39"/>
              <a:gd name="G43" fmla="sin 815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179 w 21600"/>
              <a:gd name="T5" fmla="*/ 17 h 21600"/>
              <a:gd name="T6" fmla="*/ 1323 w 21600"/>
              <a:gd name="T7" fmla="*/ 10800 h 21600"/>
              <a:gd name="T8" fmla="*/ 10331 w 21600"/>
              <a:gd name="T9" fmla="*/ 2660 h 21600"/>
              <a:gd name="T10" fmla="*/ 24210 w 21600"/>
              <a:gd name="T11" fmla="*/ 9251 h 21600"/>
              <a:gd name="T12" fmla="*/ 20675 w 21600"/>
              <a:gd name="T13" fmla="*/ 13710 h 21600"/>
              <a:gd name="T14" fmla="*/ 16217 w 21600"/>
              <a:gd name="T15" fmla="*/ 1017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899" y="9865"/>
                </a:moveTo>
                <a:cubicBezTo>
                  <a:pt x="18424" y="5751"/>
                  <a:pt x="14941" y="2647"/>
                  <a:pt x="10800" y="2647"/>
                </a:cubicBezTo>
                <a:cubicBezTo>
                  <a:pt x="6297" y="2647"/>
                  <a:pt x="2647" y="6297"/>
                  <a:pt x="2647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285" y="0"/>
                  <a:pt x="20899" y="4112"/>
                  <a:pt x="21528" y="9561"/>
                </a:cubicBezTo>
                <a:lnTo>
                  <a:pt x="24210" y="9251"/>
                </a:lnTo>
                <a:lnTo>
                  <a:pt x="20675" y="13710"/>
                </a:lnTo>
                <a:lnTo>
                  <a:pt x="16217" y="10174"/>
                </a:lnTo>
                <a:lnTo>
                  <a:pt x="18899" y="9865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2362200" y="2590800"/>
            <a:ext cx="182563" cy="1825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819400" y="2514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t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14600" y="3886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86200" y="3810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</a:t>
            </a:r>
            <a:r>
              <a:rPr lang="en-US" sz="2400" baseline="-25000"/>
              <a:t>s</a:t>
            </a: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592954"/>
              </p:ext>
            </p:extLst>
          </p:nvPr>
        </p:nvGraphicFramePr>
        <p:xfrm>
          <a:off x="5105400" y="1600200"/>
          <a:ext cx="3276600" cy="3771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5" name="数式" r:id="rId3" imgW="1346040" imgH="1549080" progId="Equation.3">
                  <p:embed/>
                </p:oleObj>
              </mc:Choice>
              <mc:Fallback>
                <p:oleObj name="数式" r:id="rId3" imgW="134604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00200"/>
                        <a:ext cx="3276600" cy="3771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58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happens when the bicycle skids?</a:t>
            </a:r>
          </a:p>
          <a:p>
            <a:pPr marL="914400" lvl="1" indent="-457200"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Too much torque is applied</a:t>
            </a:r>
          </a:p>
          <a:p>
            <a:pPr marL="914400" lvl="1" indent="-457200"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Too little torque is applied</a:t>
            </a:r>
          </a:p>
          <a:p>
            <a:pPr marL="914400" lvl="1" indent="-457200"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coefficient of kinetic friction is too small</a:t>
            </a:r>
          </a:p>
          <a:p>
            <a:pPr marL="914400" lvl="1" indent="-457200"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coefficient of static friction is too small</a:t>
            </a:r>
          </a:p>
          <a:p>
            <a:pPr marL="914400" lvl="1" indent="-457200"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More than one of these</a:t>
            </a:r>
          </a:p>
        </p:txBody>
      </p:sp>
    </p:spTree>
    <p:extLst>
      <p:ext uri="{BB962C8B-B14F-4D97-AF65-F5344CB8AC3E}">
        <p14:creationId xmlns:p14="http://schemas.microsoft.com/office/powerpoint/2010/main" val="30489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23034" r="44094" b="2192"/>
          <a:stretch/>
        </p:blipFill>
        <p:spPr bwMode="auto">
          <a:xfrm>
            <a:off x="647700" y="152400"/>
            <a:ext cx="7151915" cy="612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81000" y="22098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45" name="Picture 29" descr="E:\Media\Image_Library\chapter10\1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15092"/>
            <a:ext cx="3585882" cy="413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Review of rotational energy associated with a rigid body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91304"/>
              </p:ext>
            </p:extLst>
          </p:nvPr>
        </p:nvGraphicFramePr>
        <p:xfrm>
          <a:off x="3048000" y="1339850"/>
          <a:ext cx="6088063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2" name="数式" r:id="rId4" imgW="1968480" imgH="1447560" progId="Equation.3">
                  <p:embed/>
                </p:oleObj>
              </mc:Choice>
              <mc:Fallback>
                <p:oleObj name="数式" r:id="rId4" imgW="1968480" imgH="1447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39850"/>
                        <a:ext cx="6088063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1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Note that for a given center of rotation, any solid object has 3 moments of inertia; some times two or more can be equal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0" y="1371600"/>
            <a:ext cx="3643086" cy="1905000"/>
            <a:chOff x="762000" y="1371600"/>
            <a:chExt cx="3643086" cy="1905000"/>
          </a:xfrm>
        </p:grpSpPr>
        <p:sp>
          <p:nvSpPr>
            <p:cNvPr id="6" name="Rectangle 5"/>
            <p:cNvSpPr/>
            <p:nvPr/>
          </p:nvSpPr>
          <p:spPr>
            <a:xfrm>
              <a:off x="990600" y="2362200"/>
              <a:ext cx="22860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62000" y="1371600"/>
              <a:ext cx="3643086" cy="1905000"/>
              <a:chOff x="762000" y="1371600"/>
              <a:chExt cx="3643086" cy="190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124200" y="2209800"/>
                <a:ext cx="457200" cy="457200"/>
              </a:xfrm>
              <a:prstGeom prst="ellipse">
                <a:avLst/>
              </a:prstGeom>
              <a:solidFill>
                <a:srgbClr val="DA32A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62000" y="2209800"/>
                <a:ext cx="457200" cy="457200"/>
              </a:xfrm>
              <a:prstGeom prst="ellipse">
                <a:avLst/>
              </a:prstGeom>
              <a:solidFill>
                <a:srgbClr val="DA32A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>
                <a:stCxn id="6" idx="0"/>
              </p:cNvCxnSpPr>
              <p:nvPr/>
            </p:nvCxnSpPr>
            <p:spPr>
              <a:xfrm flipV="1">
                <a:off x="2133600" y="1371600"/>
                <a:ext cx="0" cy="99060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6" idx="0"/>
              </p:cNvCxnSpPr>
              <p:nvPr/>
            </p:nvCxnSpPr>
            <p:spPr>
              <a:xfrm>
                <a:off x="2133600" y="2362200"/>
                <a:ext cx="457200" cy="91440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119086" y="2405743"/>
                <a:ext cx="228600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2198915" y="163606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2129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2819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0600" y="38100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Which moment of inertia is the smallest?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(A) i            (B) j                (C) 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190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190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981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0" y="1981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43000" y="5105400"/>
            <a:ext cx="5257800" cy="609600"/>
            <a:chOff x="1143000" y="5105400"/>
            <a:chExt cx="5257800" cy="609600"/>
          </a:xfrm>
        </p:grpSpPr>
        <p:sp>
          <p:nvSpPr>
            <p:cNvPr id="14" name="TextBox 13"/>
            <p:cNvSpPr txBox="1"/>
            <p:nvPr/>
          </p:nvSpPr>
          <p:spPr>
            <a:xfrm>
              <a:off x="2868385" y="5181600"/>
              <a:ext cx="1475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2400" b="1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=2md</a:t>
              </a:r>
              <a:r>
                <a:rPr lang="en-US" sz="2400" b="1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5785" y="5105400"/>
              <a:ext cx="1475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2400" b="1" baseline="-250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=2md</a:t>
              </a:r>
              <a:r>
                <a:rPr lang="en-US" sz="2400" b="1" baseline="30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43000" y="5253335"/>
              <a:ext cx="1475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24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=0</a:t>
              </a: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6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150530" name="Picture 2" descr="http://www.webassign.net/serpse8/10-p-025-al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762000"/>
            <a:ext cx="3157538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703240"/>
              </p:ext>
            </p:extLst>
          </p:nvPr>
        </p:nvGraphicFramePr>
        <p:xfrm>
          <a:off x="762000" y="4495800"/>
          <a:ext cx="8197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4" name="数式" r:id="rId4" imgW="3454200" imgH="355320" progId="Equation.3">
                  <p:embed/>
                </p:oleObj>
              </mc:Choice>
              <mc:Fallback>
                <p:oleObj name="数式" r:id="rId4" imgW="345420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95800"/>
                        <a:ext cx="8197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381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Webassign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137218" name="Picture 2" descr="E:\Media\Image_Library\chapter10\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18" y="65315"/>
            <a:ext cx="3585882" cy="32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454573"/>
              </p:ext>
            </p:extLst>
          </p:nvPr>
        </p:nvGraphicFramePr>
        <p:xfrm>
          <a:off x="152400" y="323850"/>
          <a:ext cx="3586163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7" name="数式" r:id="rId4" imgW="1511280" imgH="1193760" progId="Equation.3">
                  <p:embed/>
                </p:oleObj>
              </mc:Choice>
              <mc:Fallback>
                <p:oleObj name="数式" r:id="rId4" imgW="151128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3850"/>
                        <a:ext cx="3586163" cy="282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905431"/>
              </p:ext>
            </p:extLst>
          </p:nvPr>
        </p:nvGraphicFramePr>
        <p:xfrm>
          <a:off x="425450" y="3767137"/>
          <a:ext cx="3917950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8" name="数式" r:id="rId6" imgW="1650960" imgH="1015920" progId="Equation.3">
                  <p:embed/>
                </p:oleObj>
              </mc:Choice>
              <mc:Fallback>
                <p:oleObj name="数式" r:id="rId6" imgW="16509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3767137"/>
                        <a:ext cx="3917950" cy="240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025231"/>
              </p:ext>
            </p:extLst>
          </p:nvPr>
        </p:nvGraphicFramePr>
        <p:xfrm>
          <a:off x="4495800" y="3505200"/>
          <a:ext cx="4279900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9" name="数式" r:id="rId8" imgW="1803240" imgH="1180800" progId="Equation.3">
                  <p:embed/>
                </p:oleObj>
              </mc:Choice>
              <mc:Fallback>
                <p:oleObj name="数式" r:id="rId8" imgW="180324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05200"/>
                        <a:ext cx="4279900" cy="279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728882" y="990600"/>
            <a:ext cx="757518" cy="533400"/>
            <a:chOff x="7395882" y="228600"/>
            <a:chExt cx="757518" cy="533400"/>
          </a:xfrm>
        </p:grpSpPr>
        <p:sp>
          <p:nvSpPr>
            <p:cNvPr id="8" name="Oval 7"/>
            <p:cNvSpPr/>
            <p:nvPr/>
          </p:nvSpPr>
          <p:spPr>
            <a:xfrm>
              <a:off x="7638143" y="609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95882" y="228600"/>
              <a:ext cx="757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CM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19800" y="990600"/>
            <a:ext cx="757518" cy="533400"/>
            <a:chOff x="7395882" y="228600"/>
            <a:chExt cx="757518" cy="533400"/>
          </a:xfrm>
        </p:grpSpPr>
        <p:sp>
          <p:nvSpPr>
            <p:cNvPr id="13" name="Oval 12"/>
            <p:cNvSpPr/>
            <p:nvPr/>
          </p:nvSpPr>
          <p:spPr>
            <a:xfrm>
              <a:off x="7638143" y="609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5882" y="228600"/>
              <a:ext cx="757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136194" name="Picture 2" descr="E:\Media\Image_Library\chapter10\10CQ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" y="3018971"/>
            <a:ext cx="448235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57" y="152400"/>
            <a:ext cx="7688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Three round balls, each having a mass M and radius R, start from rest at the top of the incline. After they are released, they roll without slipping down the incline.   Which ball will reach the bottom first?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57" y="3018971"/>
            <a:ext cx="60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2709706"/>
            <a:ext cx="60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0857" y="2590800"/>
            <a:ext cx="60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754386"/>
              </p:ext>
            </p:extLst>
          </p:nvPr>
        </p:nvGraphicFramePr>
        <p:xfrm>
          <a:off x="5334000" y="2279459"/>
          <a:ext cx="1475915" cy="542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02" name="数式" r:id="rId4" imgW="622080" imgH="228600" progId="Equation.3">
                  <p:embed/>
                </p:oleObj>
              </mc:Choice>
              <mc:Fallback>
                <p:oleObj name="数式" r:id="rId4" imgW="6220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79459"/>
                        <a:ext cx="1475915" cy="542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598294"/>
              </p:ext>
            </p:extLst>
          </p:nvPr>
        </p:nvGraphicFramePr>
        <p:xfrm>
          <a:off x="4597400" y="2976563"/>
          <a:ext cx="32559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03" name="数式" r:id="rId6" imgW="1371600" imgH="393480" progId="Equation.3">
                  <p:embed/>
                </p:oleObj>
              </mc:Choice>
              <mc:Fallback>
                <p:oleObj name="数式" r:id="rId6" imgW="13716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976563"/>
                        <a:ext cx="3255963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632823"/>
              </p:ext>
            </p:extLst>
          </p:nvPr>
        </p:nvGraphicFramePr>
        <p:xfrm>
          <a:off x="4659313" y="4035425"/>
          <a:ext cx="328453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04" name="数式" r:id="rId8" imgW="1384200" imgH="393480" progId="Equation.3">
                  <p:embed/>
                </p:oleObj>
              </mc:Choice>
              <mc:Fallback>
                <p:oleObj name="数式" r:id="rId8" imgW="13842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035425"/>
                        <a:ext cx="3284537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6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7924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How to make objects rotate.</a:t>
            </a:r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r>
              <a:rPr lang="en-US" sz="2400"/>
              <a:t>Define torque:</a:t>
            </a:r>
          </a:p>
          <a:p>
            <a:pPr>
              <a:spcBef>
                <a:spcPct val="50000"/>
              </a:spcBef>
            </a:pPr>
            <a:r>
              <a:rPr lang="en-US" sz="2400"/>
              <a:t>    </a:t>
            </a:r>
            <a:r>
              <a:rPr lang="en-US" sz="2400" b="1">
                <a:latin typeface="Symbol" pitchFamily="18" charset="2"/>
              </a:rPr>
              <a:t>t</a:t>
            </a:r>
            <a:r>
              <a:rPr lang="en-US" sz="2400"/>
              <a:t> = </a:t>
            </a:r>
            <a:r>
              <a:rPr lang="en-US" sz="2400" b="1"/>
              <a:t>r</a:t>
            </a:r>
            <a:r>
              <a:rPr lang="en-US" sz="2400"/>
              <a:t> x </a:t>
            </a:r>
            <a:r>
              <a:rPr lang="en-US" sz="2400" b="1"/>
              <a:t>F</a:t>
            </a:r>
            <a:r>
              <a:rPr lang="en-US" sz="2400"/>
              <a:t>    </a:t>
            </a:r>
          </a:p>
          <a:p>
            <a:pPr>
              <a:spcBef>
                <a:spcPct val="50000"/>
              </a:spcBef>
            </a:pPr>
            <a:r>
              <a:rPr lang="en-US" sz="2400"/>
              <a:t>     </a:t>
            </a:r>
            <a:r>
              <a:rPr lang="en-US" sz="2400">
                <a:latin typeface="Symbol" pitchFamily="18" charset="2"/>
              </a:rPr>
              <a:t>t </a:t>
            </a:r>
            <a:r>
              <a:rPr lang="en-US" sz="2400"/>
              <a:t> = rF sin </a:t>
            </a:r>
            <a:r>
              <a:rPr lang="en-US" sz="2400">
                <a:latin typeface="Symbol" pitchFamily="18" charset="2"/>
              </a:rPr>
              <a:t>q</a:t>
            </a:r>
            <a:r>
              <a:rPr lang="en-US" sz="2400"/>
              <a:t>                </a:t>
            </a:r>
            <a:endParaRPr lang="en-US" sz="2400" b="1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5715000" y="381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715000" y="3810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7162800" y="22098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010400" y="213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6781800" y="2286000"/>
            <a:ext cx="3810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162800" y="2209800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537325" y="727075"/>
            <a:ext cx="293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r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010400" y="3048000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F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162800" y="2514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q</a:t>
            </a:r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631999"/>
              </p:ext>
            </p:extLst>
          </p:nvPr>
        </p:nvGraphicFramePr>
        <p:xfrm>
          <a:off x="533400" y="3733800"/>
          <a:ext cx="271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9" name="Equation" r:id="rId3" imgW="2717640" imgH="736560" progId="Equation.3">
                  <p:embed/>
                </p:oleObj>
              </mc:Choice>
              <mc:Fallback>
                <p:oleObj name="Equation" r:id="rId3" imgW="27176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2717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715000" y="2286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397495"/>
              </p:ext>
            </p:extLst>
          </p:nvPr>
        </p:nvGraphicFramePr>
        <p:xfrm>
          <a:off x="5943600" y="1981200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0" name="Equation" r:id="rId5" imgW="787320" imgH="279360" progId="Equation.3">
                  <p:embed/>
                </p:oleObj>
              </mc:Choice>
              <mc:Fallback>
                <p:oleObj name="Equation" r:id="rId5" imgW="787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981200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715000" y="609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q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 rot="19135554">
            <a:off x="6019800" y="2362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F </a:t>
            </a:r>
            <a:r>
              <a:rPr lang="en-US" sz="2400">
                <a:solidFill>
                  <a:srgbClr val="FF0000"/>
                </a:solidFill>
              </a:rPr>
              <a:t>sin 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q</a:t>
            </a: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499470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Note:    We will define and use the “vector  cross product”  next time.   For now, we focus on the fact that the direction of the torque determines the direction of rotation.</a:t>
            </a:r>
          </a:p>
        </p:txBody>
      </p:sp>
    </p:spTree>
    <p:extLst>
      <p:ext uri="{BB962C8B-B14F-4D97-AF65-F5344CB8AC3E}">
        <p14:creationId xmlns:p14="http://schemas.microsoft.com/office/powerpoint/2010/main" val="15243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Another example of torque:</a:t>
            </a:r>
          </a:p>
        </p:txBody>
      </p:sp>
      <p:pic>
        <p:nvPicPr>
          <p:cNvPr id="141314" name="Picture 2" descr="E:\Media\Image_Library\chapter10\1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4482353" cy="497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9837</TotalTime>
  <Words>675</Words>
  <Application>Microsoft Office PowerPoint</Application>
  <PresentationFormat>On-screen Show (4:3)</PresentationFormat>
  <Paragraphs>147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数式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529</cp:revision>
  <cp:lastPrinted>2012-10-05T15:10:05Z</cp:lastPrinted>
  <dcterms:created xsi:type="dcterms:W3CDTF">2012-01-10T18:32:24Z</dcterms:created>
  <dcterms:modified xsi:type="dcterms:W3CDTF">2012-10-12T02:11:31Z</dcterms:modified>
</cp:coreProperties>
</file>