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327" r:id="rId3"/>
    <p:sldId id="346" r:id="rId4"/>
    <p:sldId id="369" r:id="rId5"/>
    <p:sldId id="357" r:id="rId6"/>
    <p:sldId id="358" r:id="rId7"/>
    <p:sldId id="359" r:id="rId8"/>
    <p:sldId id="361" r:id="rId9"/>
    <p:sldId id="360" r:id="rId10"/>
    <p:sldId id="362" r:id="rId11"/>
    <p:sldId id="363" r:id="rId12"/>
    <p:sldId id="364" r:id="rId13"/>
    <p:sldId id="365" r:id="rId14"/>
    <p:sldId id="366" r:id="rId15"/>
    <p:sldId id="367" r:id="rId16"/>
    <p:sldId id="368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606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file:///D:\Userdata\Userdata\Coursework\f12phy113\lecturenotes\Lecture19\AF_1101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46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19:</a:t>
            </a:r>
          </a:p>
          <a:p>
            <a:pPr algn="ctr"/>
            <a:endParaRPr lang="en-US" sz="3200" b="1" dirty="0" smtClean="0"/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11 – angular momentum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Vector cross product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Angular momentum of a rotating rigid object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Conservation of angular momentum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Newton’s second law – continued – conservation of angular momentum: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76526"/>
              </p:ext>
            </p:extLst>
          </p:nvPr>
        </p:nvGraphicFramePr>
        <p:xfrm>
          <a:off x="990600" y="1905000"/>
          <a:ext cx="3848100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4" name="数式" r:id="rId3" imgW="1498320" imgH="1269720" progId="Equation.3">
                  <p:embed/>
                </p:oleObj>
              </mc:Choice>
              <mc:Fallback>
                <p:oleObj name="数式" r:id="rId3" imgW="149832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3848100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6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6781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Torque and angular momentum</a:t>
            </a:r>
          </a:p>
          <a:p>
            <a:pPr>
              <a:spcBef>
                <a:spcPct val="50000"/>
              </a:spcBef>
            </a:pPr>
            <a:r>
              <a:rPr lang="en-US" sz="2400"/>
              <a:t>    Define angular momentum: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           For composite object:  L = I</a:t>
            </a:r>
            <a:r>
              <a:rPr lang="en-US" sz="2400">
                <a:latin typeface="Symbol" pitchFamily="18" charset="2"/>
              </a:rPr>
              <a:t>w</a:t>
            </a:r>
            <a:r>
              <a:rPr lang="en-US" sz="2400"/>
              <a:t>   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90442"/>
              </p:ext>
            </p:extLst>
          </p:nvPr>
        </p:nvGraphicFramePr>
        <p:xfrm>
          <a:off x="1524000" y="3276600"/>
          <a:ext cx="2209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0" name="Equation" r:id="rId3" imgW="2209680" imgH="723600" progId="Equation.3">
                  <p:embed/>
                </p:oleObj>
              </mc:Choice>
              <mc:Fallback>
                <p:oleObj name="Equation" r:id="rId3" imgW="22096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76600"/>
                        <a:ext cx="2209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37661"/>
              </p:ext>
            </p:extLst>
          </p:nvPr>
        </p:nvGraphicFramePr>
        <p:xfrm>
          <a:off x="4495800" y="1219200"/>
          <a:ext cx="1092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1" name="Equation" r:id="rId5" imgW="1091880" imgH="342720" progId="Equation.3">
                  <p:embed/>
                </p:oleObj>
              </mc:Choice>
              <mc:Fallback>
                <p:oleObj name="Equation" r:id="rId5" imgW="1091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19200"/>
                        <a:ext cx="1092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28194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Newton’s law for torque: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71600" y="4572000"/>
            <a:ext cx="6477000" cy="101566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In the absence of a net torque on a system, 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 angular momentum is conserved.</a:t>
            </a:r>
          </a:p>
        </p:txBody>
      </p:sp>
    </p:spTree>
    <p:extLst>
      <p:ext uri="{BB962C8B-B14F-4D97-AF65-F5344CB8AC3E}">
        <p14:creationId xmlns:p14="http://schemas.microsoft.com/office/powerpoint/2010/main" val="40970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042" r="43750" b="11458"/>
          <a:stretch>
            <a:fillRect/>
          </a:stretch>
        </p:blipFill>
        <p:spPr bwMode="auto">
          <a:xfrm>
            <a:off x="254758" y="609600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33800" y="1524000"/>
            <a:ext cx="487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 student sits on a rotatable stool holding a spinning bicycle wheel with angular momentum </a:t>
            </a:r>
            <a:r>
              <a:rPr lang="en-US" sz="2400" b="1"/>
              <a:t>L</a:t>
            </a:r>
            <a:r>
              <a:rPr lang="en-US" sz="2400" baseline="-25000"/>
              <a:t>i</a:t>
            </a:r>
            <a:r>
              <a:rPr lang="en-US" sz="2400"/>
              <a:t>.  What happens when the wheel is inverted?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67000" y="457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00"/>
                </a:solidFill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</a:rPr>
              <a:t> exercise: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05200" y="3810000"/>
            <a:ext cx="5257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/>
              <a:t>The student will remain at rest.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/>
              <a:t>The student will rotate counterclockwise.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/>
              <a:t>The student will rotate clockwise.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 rot="19800000">
            <a:off x="2057400" y="2056398"/>
            <a:ext cx="167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counterclockwise</a:t>
            </a:r>
          </a:p>
        </p:txBody>
      </p:sp>
    </p:spTree>
    <p:extLst>
      <p:ext uri="{BB962C8B-B14F-4D97-AF65-F5344CB8AC3E}">
        <p14:creationId xmlns:p14="http://schemas.microsoft.com/office/powerpoint/2010/main" val="3690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 descr="F012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5191356" cy="57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1999" y="533400"/>
            <a:ext cx="6508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More details: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23412"/>
              </p:ext>
            </p:extLst>
          </p:nvPr>
        </p:nvGraphicFramePr>
        <p:xfrm>
          <a:off x="5283200" y="4546600"/>
          <a:ext cx="2946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0" name="Equation" r:id="rId4" imgW="2793960" imgH="1396800" progId="Equation.3">
                  <p:embed/>
                </p:oleObj>
              </mc:Choice>
              <mc:Fallback>
                <p:oleObj name="Equation" r:id="rId4" imgW="279396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546600"/>
                        <a:ext cx="29464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2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Other examples of conservation of angular momentum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600200" y="2362200"/>
            <a:ext cx="228600" cy="3429000"/>
          </a:xfrm>
          <a:prstGeom prst="can">
            <a:avLst>
              <a:gd name="adj" fmla="val 4375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>
            <a:off x="1562100" y="2095500"/>
            <a:ext cx="304800" cy="2362200"/>
          </a:xfrm>
          <a:prstGeom prst="can">
            <a:avLst>
              <a:gd name="adj" fmla="val 71042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590800" y="29718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28600" y="29718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33400" y="3733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6125" y="3775075"/>
            <a:ext cx="45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 baseline="-25000"/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57400" y="3810000"/>
            <a:ext cx="45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 baseline="-25000"/>
              <a:t>1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752600" y="3733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629400" y="2286000"/>
            <a:ext cx="228600" cy="3429000"/>
          </a:xfrm>
          <a:prstGeom prst="can">
            <a:avLst>
              <a:gd name="adj" fmla="val 4375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5400000">
            <a:off x="6591300" y="2781300"/>
            <a:ext cx="304800" cy="838200"/>
          </a:xfrm>
          <a:prstGeom prst="can">
            <a:avLst>
              <a:gd name="adj" fmla="val 25208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7010400" y="28956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791200" y="28956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818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1722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096000" y="3733800"/>
            <a:ext cx="45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 baseline="-25000"/>
              <a:t>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934200" y="3810000"/>
            <a:ext cx="45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 baseline="-25000"/>
              <a:t>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133600" y="4724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</a:t>
            </a:r>
            <a:r>
              <a:rPr lang="en-US" sz="2400" baseline="-25000"/>
              <a:t>1</a:t>
            </a:r>
            <a:r>
              <a:rPr lang="en-US" sz="2400"/>
              <a:t>=2md</a:t>
            </a:r>
            <a:r>
              <a:rPr lang="en-US" sz="2400" baseline="-25000"/>
              <a:t>1</a:t>
            </a:r>
            <a:r>
              <a:rPr lang="en-US" sz="2400" baseline="30000"/>
              <a:t>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010400" y="4648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</a:t>
            </a:r>
            <a:r>
              <a:rPr lang="en-US" sz="2400" baseline="-25000"/>
              <a:t>2</a:t>
            </a:r>
            <a:r>
              <a:rPr lang="en-US" sz="2400"/>
              <a:t>=2md</a:t>
            </a:r>
            <a:r>
              <a:rPr lang="en-US" sz="2400" baseline="-25000"/>
              <a:t>2</a:t>
            </a:r>
            <a:r>
              <a:rPr lang="en-US" sz="2400" baseline="30000"/>
              <a:t>2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276600" y="5334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</a:t>
            </a:r>
            <a:r>
              <a:rPr lang="en-US" sz="2400" baseline="-25000"/>
              <a:t>1</a:t>
            </a:r>
            <a:r>
              <a:rPr lang="en-US" sz="2400">
                <a:latin typeface="Symbol" pitchFamily="18" charset="2"/>
              </a:rPr>
              <a:t>w</a:t>
            </a:r>
            <a:r>
              <a:rPr lang="en-US" sz="2400" baseline="-25000"/>
              <a:t>1</a:t>
            </a:r>
            <a:r>
              <a:rPr lang="en-US" sz="2400"/>
              <a:t>=I</a:t>
            </a:r>
            <a:r>
              <a:rPr lang="en-US" sz="2400" baseline="-25000"/>
              <a:t>2</a:t>
            </a:r>
            <a:r>
              <a:rPr lang="en-US" sz="2400">
                <a:latin typeface="Symbol" pitchFamily="18" charset="2"/>
              </a:rPr>
              <a:t>w</a:t>
            </a:r>
            <a:r>
              <a:rPr lang="en-US" sz="2400" baseline="-25000"/>
              <a:t>2  </a:t>
            </a:r>
            <a:r>
              <a:rPr lang="en-US" sz="2400">
                <a:sym typeface="Wingdings" pitchFamily="2" charset="2"/>
              </a:rPr>
              <a:t></a:t>
            </a:r>
            <a:r>
              <a:rPr lang="en-US" sz="2400">
                <a:latin typeface="Symbol" pitchFamily="18" charset="2"/>
                <a:sym typeface="Wingdings" pitchFamily="2" charset="2"/>
              </a:rPr>
              <a:t>w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=</a:t>
            </a:r>
            <a:r>
              <a:rPr lang="en-US" sz="2400">
                <a:latin typeface="Symbol" pitchFamily="18" charset="2"/>
                <a:sym typeface="Wingdings" pitchFamily="2" charset="2"/>
              </a:rPr>
              <a:t>w</a:t>
            </a:r>
            <a:r>
              <a:rPr lang="en-US" sz="2400" baseline="-25000">
                <a:sym typeface="Wingdings" pitchFamily="2" charset="2"/>
              </a:rPr>
              <a:t>1 </a:t>
            </a:r>
            <a:r>
              <a:rPr lang="en-US" sz="2400">
                <a:sym typeface="Wingdings" pitchFamily="2" charset="2"/>
              </a:rPr>
              <a:t>I</a:t>
            </a:r>
            <a:r>
              <a:rPr lang="en-US" sz="2400" baseline="-25000">
                <a:sym typeface="Wingdings" pitchFamily="2" charset="2"/>
              </a:rPr>
              <a:t>1</a:t>
            </a:r>
            <a:r>
              <a:rPr lang="en-US" sz="2400">
                <a:sym typeface="Wingdings" pitchFamily="2" charset="2"/>
              </a:rPr>
              <a:t>/I</a:t>
            </a:r>
            <a:r>
              <a:rPr lang="en-US" sz="2400" baseline="-25000">
                <a:sym typeface="Wingdings" pitchFamily="2" charset="2"/>
              </a:rPr>
              <a:t>2</a:t>
            </a:r>
            <a:endParaRPr lang="en-US" sz="2400" baseline="-25000"/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1219200" y="2133600"/>
            <a:ext cx="990600" cy="457200"/>
          </a:xfrm>
          <a:prstGeom prst="curvedRightArrow">
            <a:avLst>
              <a:gd name="adj1" fmla="val 20000"/>
              <a:gd name="adj2" fmla="val 40000"/>
              <a:gd name="adj3" fmla="val 7222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6248400" y="2133600"/>
            <a:ext cx="990600" cy="457200"/>
          </a:xfrm>
          <a:prstGeom prst="curvedRightArrow">
            <a:avLst>
              <a:gd name="adj1" fmla="val 20000"/>
              <a:gd name="adj2" fmla="val 40000"/>
              <a:gd name="adj3" fmla="val 7222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362200" y="2286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Symbol" pitchFamily="18" charset="2"/>
              </a:rPr>
              <a:t>w</a:t>
            </a:r>
            <a:r>
              <a:rPr lang="en-US" sz="2400" baseline="-25000">
                <a:solidFill>
                  <a:srgbClr val="CC3399"/>
                </a:solidFill>
              </a:rPr>
              <a:t>1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239000" y="2286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Symbol" pitchFamily="18" charset="2"/>
              </a:rPr>
              <a:t>w</a:t>
            </a:r>
            <a:r>
              <a:rPr lang="en-US" sz="2400" baseline="-25000">
                <a:solidFill>
                  <a:srgbClr val="CC3399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11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What about centripetal acceleration?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7400000" flipV="1">
            <a:off x="4038600" y="1981200"/>
            <a:ext cx="1295400" cy="990600"/>
          </a:xfrm>
          <a:custGeom>
            <a:avLst/>
            <a:gdLst>
              <a:gd name="G0" fmla="+- 122746 0 0"/>
              <a:gd name="G1" fmla="+- -9437961 0 0"/>
              <a:gd name="G2" fmla="+- 122746 0 -9437961"/>
              <a:gd name="G3" fmla="+- 10800 0 0"/>
              <a:gd name="G4" fmla="+- 0 0 12274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178 0 0"/>
              <a:gd name="G9" fmla="+- 0 0 -9437961"/>
              <a:gd name="G10" fmla="+- 9178 0 2700"/>
              <a:gd name="G11" fmla="cos G10 122746"/>
              <a:gd name="G12" fmla="sin G10 122746"/>
              <a:gd name="G13" fmla="cos 13500 122746"/>
              <a:gd name="G14" fmla="sin 13500 122746"/>
              <a:gd name="G15" fmla="+- G11 10800 0"/>
              <a:gd name="G16" fmla="+- G12 10800 0"/>
              <a:gd name="G17" fmla="+- G13 10800 0"/>
              <a:gd name="G18" fmla="+- G14 10800 0"/>
              <a:gd name="G19" fmla="*/ 9178 1 2"/>
              <a:gd name="G20" fmla="+- G19 5400 0"/>
              <a:gd name="G21" fmla="cos G20 122746"/>
              <a:gd name="G22" fmla="sin G20 122746"/>
              <a:gd name="G23" fmla="+- G21 10800 0"/>
              <a:gd name="G24" fmla="+- G12 G23 G22"/>
              <a:gd name="G25" fmla="+- G22 G23 G11"/>
              <a:gd name="G26" fmla="cos 10800 122746"/>
              <a:gd name="G27" fmla="sin 10800 122746"/>
              <a:gd name="G28" fmla="cos 9178 122746"/>
              <a:gd name="G29" fmla="sin 9178 12274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437961"/>
              <a:gd name="G36" fmla="sin G34 -9437961"/>
              <a:gd name="G37" fmla="+/ -9437961 12274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178 G39"/>
              <a:gd name="G43" fmla="sin 917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303 w 21600"/>
              <a:gd name="T5" fmla="*/ 584 h 21600"/>
              <a:gd name="T6" fmla="*/ 2717 w 21600"/>
              <a:gd name="T7" fmla="*/ 4930 h 21600"/>
              <a:gd name="T8" fmla="*/ 13777 w 21600"/>
              <a:gd name="T9" fmla="*/ 2118 h 21600"/>
              <a:gd name="T10" fmla="*/ 24292 w 21600"/>
              <a:gd name="T11" fmla="*/ 11241 h 21600"/>
              <a:gd name="T12" fmla="*/ 20668 w 21600"/>
              <a:gd name="T13" fmla="*/ 14635 h 21600"/>
              <a:gd name="T14" fmla="*/ 17274 w 21600"/>
              <a:gd name="T15" fmla="*/ 1101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973" y="11099"/>
                </a:moveTo>
                <a:cubicBezTo>
                  <a:pt x="19976" y="11000"/>
                  <a:pt x="19978" y="10900"/>
                  <a:pt x="19978" y="10800"/>
                </a:cubicBezTo>
                <a:cubicBezTo>
                  <a:pt x="19978" y="5731"/>
                  <a:pt x="15868" y="1622"/>
                  <a:pt x="10800" y="1622"/>
                </a:cubicBezTo>
                <a:cubicBezTo>
                  <a:pt x="7861" y="1621"/>
                  <a:pt x="5100" y="3029"/>
                  <a:pt x="3373" y="5406"/>
                </a:cubicBezTo>
                <a:lnTo>
                  <a:pt x="2061" y="4453"/>
                </a:lnTo>
                <a:cubicBezTo>
                  <a:pt x="4093" y="1655"/>
                  <a:pt x="734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17"/>
                  <a:pt x="21598" y="11035"/>
                  <a:pt x="21594" y="11152"/>
                </a:cubicBezTo>
                <a:lnTo>
                  <a:pt x="24292" y="11241"/>
                </a:lnTo>
                <a:lnTo>
                  <a:pt x="20668" y="14635"/>
                </a:lnTo>
                <a:lnTo>
                  <a:pt x="17274" y="11011"/>
                </a:lnTo>
                <a:lnTo>
                  <a:pt x="19973" y="1109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81600" y="1676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w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91200" y="2819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  <a:r>
              <a:rPr lang="en-US" sz="2400" baseline="-25000"/>
              <a:t>r</a:t>
            </a:r>
            <a:r>
              <a:rPr lang="en-US" sz="2400"/>
              <a:t> = v</a:t>
            </a:r>
            <a:r>
              <a:rPr lang="en-US" sz="2400" baseline="30000"/>
              <a:t>2</a:t>
            </a:r>
            <a:r>
              <a:rPr lang="en-US" sz="2400"/>
              <a:t>/R = </a:t>
            </a:r>
            <a:r>
              <a:rPr lang="en-US" sz="2400">
                <a:latin typeface="Symbol" pitchFamily="18" charset="2"/>
              </a:rPr>
              <a:t>w</a:t>
            </a:r>
            <a:r>
              <a:rPr lang="en-US" sz="2400" baseline="30000"/>
              <a:t>2</a:t>
            </a:r>
            <a:r>
              <a:rPr lang="en-US" sz="2400"/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39212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157698" name="Picture 2" descr="E:\Media\Image_Library\chapter11\11P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482353" cy="37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Webassign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problem: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 disk with moment of inertia I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initially rotating at angular velocity </a:t>
            </a:r>
            <a:r>
              <a:rPr lang="en-US" sz="2000" dirty="0" err="1" smtClean="0">
                <a:latin typeface="Symbol" pitchFamily="18" charset="2"/>
                <a:cs typeface="Arial" pitchFamily="34" charset="0"/>
              </a:rPr>
              <a:t>w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  A second disk having angular momentum I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initially is not rotating, but suddenly drops and sticks to the second disk.   Assuming angular moment to be conserved, what would be the final angular velocity </a:t>
            </a:r>
            <a:r>
              <a:rPr lang="en-US" sz="2000" dirty="0" err="1" smtClean="0">
                <a:latin typeface="Symbol" pitchFamily="18" charset="2"/>
                <a:cs typeface="Arial" pitchFamily="34" charset="0"/>
              </a:rPr>
              <a:t>w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03612"/>
              </p:ext>
            </p:extLst>
          </p:nvPr>
        </p:nvGraphicFramePr>
        <p:xfrm>
          <a:off x="5497183" y="2971800"/>
          <a:ext cx="3113417" cy="198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4" name="数式" r:id="rId4" imgW="1079280" imgH="685800" progId="Equation.3">
                  <p:embed/>
                </p:oleObj>
              </mc:Choice>
              <mc:Fallback>
                <p:oleObj name="数式" r:id="rId4" imgW="107928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183" y="2971800"/>
                        <a:ext cx="3113417" cy="198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3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23034" r="44094" b="2192"/>
          <a:stretch/>
        </p:blipFill>
        <p:spPr bwMode="auto">
          <a:xfrm>
            <a:off x="647700" y="152400"/>
            <a:ext cx="7151915" cy="612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04800" y="2581729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924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How to make objects rotate.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Define torque:</a:t>
            </a:r>
          </a:p>
          <a:p>
            <a:pPr>
              <a:spcBef>
                <a:spcPct val="50000"/>
              </a:spcBef>
            </a:pPr>
            <a:r>
              <a:rPr lang="en-US" sz="2400"/>
              <a:t>    </a:t>
            </a:r>
            <a:r>
              <a:rPr lang="en-US" sz="2400" b="1">
                <a:latin typeface="Symbol" pitchFamily="18" charset="2"/>
              </a:rPr>
              <a:t>t</a:t>
            </a:r>
            <a:r>
              <a:rPr lang="en-US" sz="2400"/>
              <a:t> = </a:t>
            </a:r>
            <a:r>
              <a:rPr lang="en-US" sz="2400" b="1"/>
              <a:t>r</a:t>
            </a:r>
            <a:r>
              <a:rPr lang="en-US" sz="2400"/>
              <a:t> x </a:t>
            </a:r>
            <a:r>
              <a:rPr lang="en-US" sz="2400" b="1"/>
              <a:t>F</a:t>
            </a:r>
            <a:r>
              <a:rPr lang="en-US" sz="2400"/>
              <a:t>    </a:t>
            </a:r>
          </a:p>
          <a:p>
            <a:pPr>
              <a:spcBef>
                <a:spcPct val="50000"/>
              </a:spcBef>
            </a:pPr>
            <a:r>
              <a:rPr lang="en-US" sz="2400"/>
              <a:t>     </a:t>
            </a:r>
            <a:r>
              <a:rPr lang="en-US" sz="2400">
                <a:latin typeface="Symbol" pitchFamily="18" charset="2"/>
              </a:rPr>
              <a:t>t </a:t>
            </a:r>
            <a:r>
              <a:rPr lang="en-US" sz="2400"/>
              <a:t> = rF sin </a:t>
            </a:r>
            <a:r>
              <a:rPr lang="en-US" sz="2400">
                <a:latin typeface="Symbol" pitchFamily="18" charset="2"/>
              </a:rPr>
              <a:t>q</a:t>
            </a:r>
            <a:r>
              <a:rPr lang="en-US" sz="2400"/>
              <a:t>                </a:t>
            </a:r>
            <a:endParaRPr lang="en-US" sz="2400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715000" y="381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715000" y="3810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162800" y="2209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010400" y="213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781800" y="2286000"/>
            <a:ext cx="3810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162800" y="22098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37325" y="727075"/>
            <a:ext cx="293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r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10400" y="3048000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F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162800" y="251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31999"/>
              </p:ext>
            </p:extLst>
          </p:nvPr>
        </p:nvGraphicFramePr>
        <p:xfrm>
          <a:off x="533400" y="3733800"/>
          <a:ext cx="271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7" name="Equation" r:id="rId3" imgW="2717640" imgH="736560" progId="Equation.3">
                  <p:embed/>
                </p:oleObj>
              </mc:Choice>
              <mc:Fallback>
                <p:oleObj name="Equation" r:id="rId3" imgW="27176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2717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715000" y="2286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397495"/>
              </p:ext>
            </p:extLst>
          </p:nvPr>
        </p:nvGraphicFramePr>
        <p:xfrm>
          <a:off x="5943600" y="198120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8" name="Equation" r:id="rId5" imgW="787320" imgH="279360" progId="Equation.3">
                  <p:embed/>
                </p:oleObj>
              </mc:Choice>
              <mc:Fallback>
                <p:oleObj name="Equation" r:id="rId5" imgW="787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8120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715000" y="609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 rot="19135554">
            <a:off x="6019800" y="236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F </a:t>
            </a:r>
            <a:r>
              <a:rPr lang="en-US" sz="2400">
                <a:solidFill>
                  <a:srgbClr val="FF0000"/>
                </a:solidFill>
              </a:rPr>
              <a:t>sin 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q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52400"/>
            <a:ext cx="502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Previously:</a:t>
            </a:r>
          </a:p>
        </p:txBody>
      </p:sp>
      <p:sp>
        <p:nvSpPr>
          <p:cNvPr id="22" name="Oval 21">
            <a:hlinkClick r:id="rId7"/>
          </p:cNvPr>
          <p:cNvSpPr/>
          <p:nvPr/>
        </p:nvSpPr>
        <p:spPr>
          <a:xfrm>
            <a:off x="7162800" y="4724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30166" r="3413" b="27974"/>
          <a:stretch/>
        </p:blipFill>
        <p:spPr bwMode="auto">
          <a:xfrm>
            <a:off x="304800" y="1676400"/>
            <a:ext cx="8673715" cy="274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150530" name="Picture 2" descr="E:\Media\Image_Library\chapter11\1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585882" cy="46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Vector cross product; right hand rule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92423"/>
              </p:ext>
            </p:extLst>
          </p:nvPr>
        </p:nvGraphicFramePr>
        <p:xfrm>
          <a:off x="5202238" y="1600200"/>
          <a:ext cx="3173412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6" name="数式" r:id="rId4" imgW="965160" imgH="457200" progId="Equation.3">
                  <p:embed/>
                </p:oleObj>
              </mc:Choice>
              <mc:Fallback>
                <p:oleObj name="数式" r:id="rId4" imgW="96516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600200"/>
                        <a:ext cx="3173412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01945"/>
              </p:ext>
            </p:extLst>
          </p:nvPr>
        </p:nvGraphicFramePr>
        <p:xfrm>
          <a:off x="4951412" y="3733800"/>
          <a:ext cx="3201988" cy="237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7" name="Equation" r:id="rId6" imgW="1371600" imgH="1015920" progId="Equation.DSMT4">
                  <p:embed/>
                </p:oleObj>
              </mc:Choice>
              <mc:Fallback>
                <p:oleObj name="Equation" r:id="rId6" imgW="1371600" imgH="10159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2" y="3733800"/>
                        <a:ext cx="3201988" cy="2375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3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50525"/>
              </p:ext>
            </p:extLst>
          </p:nvPr>
        </p:nvGraphicFramePr>
        <p:xfrm>
          <a:off x="685800" y="1143000"/>
          <a:ext cx="32019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9" name="Equation" r:id="rId3" imgW="1371600" imgH="1015920" progId="Equation.DSMT4">
                  <p:embed/>
                </p:oleObj>
              </mc:Choice>
              <mc:Fallback>
                <p:oleObj name="Equation" r:id="rId3" imgW="1371600" imgH="1015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32019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457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unit vectors: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019800" y="1524000"/>
            <a:ext cx="0" cy="160020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19800" y="3124200"/>
            <a:ext cx="914400" cy="83820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19800" y="3124200"/>
            <a:ext cx="14478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86600" y="39624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6514" y="918865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67600" y="28956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3306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30006"/>
              </p:ext>
            </p:extLst>
          </p:nvPr>
        </p:nvGraphicFramePr>
        <p:xfrm>
          <a:off x="381000" y="1600200"/>
          <a:ext cx="844454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0" name="Equation" r:id="rId3" imgW="3670300" imgH="762000" progId="Equation.DSMT4">
                  <p:embed/>
                </p:oleObj>
              </mc:Choice>
              <mc:Fallback>
                <p:oleObj name="Equation" r:id="rId3" imgW="3670300" imgH="7620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844454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57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More details of vector cross products: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18047"/>
              </p:ext>
            </p:extLst>
          </p:nvPr>
        </p:nvGraphicFramePr>
        <p:xfrm>
          <a:off x="152400" y="3810000"/>
          <a:ext cx="8839965" cy="64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1" name="Equation" r:id="rId5" imgW="3810000" imgH="279400" progId="Equation.DSMT4">
                  <p:embed/>
                </p:oleObj>
              </mc:Choice>
              <mc:Fallback>
                <p:oleObj name="Equation" r:id="rId5" imgW="3810000" imgH="2794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8839965" cy="646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3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point of vector products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terrify physics students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exercise your right hand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define an axial vector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keep track of the direction of rotation</a:t>
            </a:r>
          </a:p>
        </p:txBody>
      </p:sp>
    </p:spTree>
    <p:extLst>
      <p:ext uri="{BB962C8B-B14F-4D97-AF65-F5344CB8AC3E}">
        <p14:creationId xmlns:p14="http://schemas.microsoft.com/office/powerpoint/2010/main" val="15971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329517"/>
              </p:ext>
            </p:extLst>
          </p:nvPr>
        </p:nvGraphicFramePr>
        <p:xfrm>
          <a:off x="609600" y="1295400"/>
          <a:ext cx="8153400" cy="156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4" name="数式" r:id="rId3" imgW="3174840" imgH="609480" progId="Equation.3">
                  <p:embed/>
                </p:oleObj>
              </mc:Choice>
              <mc:Fallback>
                <p:oleObj name="数式" r:id="rId3" imgW="3174840" imgH="609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8153400" cy="1565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Newton’s second law: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624452"/>
              </p:ext>
            </p:extLst>
          </p:nvPr>
        </p:nvGraphicFramePr>
        <p:xfrm>
          <a:off x="457200" y="4114800"/>
          <a:ext cx="33909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5" name="数式" r:id="rId5" imgW="1320480" imgH="609480" progId="Equation.3">
                  <p:embed/>
                </p:oleObj>
              </mc:Choice>
              <mc:Fallback>
                <p:oleObj name="数式" r:id="rId5" imgW="132048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4800"/>
                        <a:ext cx="33909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7200" y="3860801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 this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Wrong?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Approximately right?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Exactly right?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635829"/>
            <a:ext cx="487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</p:txBody>
      </p:sp>
    </p:spTree>
    <p:extLst>
      <p:ext uri="{BB962C8B-B14F-4D97-AF65-F5344CB8AC3E}">
        <p14:creationId xmlns:p14="http://schemas.microsoft.com/office/powerpoint/2010/main" val="23364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9976</TotalTime>
  <Words>495</Words>
  <Application>Microsoft Office PowerPoint</Application>
  <PresentationFormat>On-screen Show (4:3)</PresentationFormat>
  <Paragraphs>123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Equation</vt:lpstr>
      <vt:lpstr>Microsoft Equation 3.0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540</cp:revision>
  <cp:lastPrinted>2012-10-05T15:10:05Z</cp:lastPrinted>
  <dcterms:created xsi:type="dcterms:W3CDTF">2012-01-10T18:32:24Z</dcterms:created>
  <dcterms:modified xsi:type="dcterms:W3CDTF">2012-10-15T13:52:58Z</dcterms:modified>
</cp:coreProperties>
</file>