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6" r:id="rId2"/>
    <p:sldId id="297" r:id="rId3"/>
    <p:sldId id="298" r:id="rId4"/>
    <p:sldId id="299" r:id="rId5"/>
    <p:sldId id="312" r:id="rId6"/>
    <p:sldId id="300" r:id="rId7"/>
    <p:sldId id="301" r:id="rId8"/>
    <p:sldId id="302" r:id="rId9"/>
    <p:sldId id="304" r:id="rId10"/>
    <p:sldId id="303" r:id="rId11"/>
    <p:sldId id="305" r:id="rId12"/>
    <p:sldId id="307" r:id="rId13"/>
    <p:sldId id="306" r:id="rId14"/>
    <p:sldId id="308" r:id="rId15"/>
    <p:sldId id="309" r:id="rId16"/>
    <p:sldId id="310" r:id="rId17"/>
    <p:sldId id="311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63" d="100"/>
          <a:sy n="63" d="100"/>
        </p:scale>
        <p:origin x="-67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8/31/2012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Problems</a:t>
            </a:r>
            <a:r>
              <a:rPr lang="en-US" baseline="0" smtClean="0"/>
              <a:t> 1.1,1.6,1.10,1.11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14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87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85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85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85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6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hyperlink" Target="file:///D:\Userdata\Userdata\Coursework\f12phy113\lecturenotes\Lecture2\AF_0203.html" TargetMode="Externa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oleObject" Target="../embeddings/oleObject7.bin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3.png"/><Relationship Id="rId4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6.png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chapmaek@wfu.edu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/D:\Userdata\Userdata\Coursework\f12phy113\lecturenotes\Lecture2\AF_0201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457200"/>
            <a:ext cx="7239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113 A General Physics I</a:t>
            </a:r>
          </a:p>
          <a:p>
            <a:pPr algn="ctr"/>
            <a:r>
              <a:rPr lang="en-US" sz="3200" b="1" dirty="0" smtClean="0"/>
              <a:t>9-9:50 AM  MWF  Olin 101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2:</a:t>
            </a:r>
          </a:p>
          <a:p>
            <a:pPr algn="ctr"/>
            <a:endParaRPr lang="en-US" sz="3200" b="1" dirty="0"/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Some announcements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Chapter 2 – Motion in one dimension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Position, time, velocity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General examples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Constant velocity</a:t>
            </a:r>
            <a:endParaRPr lang="en-US" sz="32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49" t="52688" r="35762" b="11155"/>
          <a:stretch/>
        </p:blipFill>
        <p:spPr bwMode="auto">
          <a:xfrm>
            <a:off x="0" y="2011680"/>
            <a:ext cx="5160083" cy="4339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2286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Graphical representation of position (displacement):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x(t)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time rate of change of displacement = velocity: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v(t)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5680503"/>
            <a:ext cx="1371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 (s)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209800" y="1143000"/>
            <a:ext cx="6629400" cy="4994703"/>
            <a:chOff x="2209800" y="1143000"/>
            <a:chExt cx="6629400" cy="4994703"/>
          </a:xfrm>
        </p:grpSpPr>
        <p:sp>
          <p:nvSpPr>
            <p:cNvPr id="13" name="Rectangle 12"/>
            <p:cNvSpPr/>
            <p:nvPr/>
          </p:nvSpPr>
          <p:spPr>
            <a:xfrm>
              <a:off x="5257800" y="1219200"/>
              <a:ext cx="3581400" cy="4918503"/>
            </a:xfrm>
            <a:prstGeom prst="rect">
              <a:avLst/>
            </a:prstGeom>
            <a:solidFill>
              <a:srgbClr val="DA32AA">
                <a:alpha val="6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17028696"/>
                </p:ext>
              </p:extLst>
            </p:nvPr>
          </p:nvGraphicFramePr>
          <p:xfrm>
            <a:off x="5257800" y="1143000"/>
            <a:ext cx="3449638" cy="205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9" name="数式" r:id="rId5" imgW="1790640" imgH="1066680" progId="Equation.3">
                    <p:embed/>
                  </p:oleObj>
                </mc:Choice>
                <mc:Fallback>
                  <p:oleObj name="数式" r:id="rId5" imgW="1790640" imgH="10666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257800" y="1143000"/>
                          <a:ext cx="3449638" cy="2057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Straight Connector 9"/>
            <p:cNvCxnSpPr/>
            <p:nvPr/>
          </p:nvCxnSpPr>
          <p:spPr>
            <a:xfrm>
              <a:off x="2209800" y="2895600"/>
              <a:ext cx="2171700" cy="2784903"/>
            </a:xfrm>
            <a:prstGeom prst="line">
              <a:avLst/>
            </a:prstGeom>
            <a:ln w="38100">
              <a:solidFill>
                <a:srgbClr val="DA32A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7177577"/>
                </p:ext>
              </p:extLst>
            </p:nvPr>
          </p:nvGraphicFramePr>
          <p:xfrm>
            <a:off x="5867400" y="3558015"/>
            <a:ext cx="2420938" cy="2351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0" name="数式" r:id="rId7" imgW="1257120" imgH="1218960" progId="Equation.3">
                    <p:embed/>
                  </p:oleObj>
                </mc:Choice>
                <mc:Fallback>
                  <p:oleObj name="数式" r:id="rId7" imgW="1257120" imgH="121896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67400" y="3558015"/>
                          <a:ext cx="2420938" cy="23510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0478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49" t="52688" r="35762" b="11155"/>
          <a:stretch/>
        </p:blipFill>
        <p:spPr bwMode="auto">
          <a:xfrm>
            <a:off x="914400" y="1981200"/>
            <a:ext cx="5160083" cy="4339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2286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Instantaneous velocity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72200" y="5680503"/>
            <a:ext cx="1371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 (s)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234690" y="3048000"/>
            <a:ext cx="1870710" cy="2286000"/>
          </a:xfrm>
          <a:prstGeom prst="line">
            <a:avLst/>
          </a:prstGeom>
          <a:ln w="38100">
            <a:solidFill>
              <a:srgbClr val="DA32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81600" y="5562600"/>
            <a:ext cx="1371600" cy="0"/>
          </a:xfrm>
          <a:prstGeom prst="line">
            <a:avLst/>
          </a:prstGeom>
          <a:ln w="38100">
            <a:solidFill>
              <a:srgbClr val="DA32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14800" y="4343400"/>
            <a:ext cx="1600200" cy="1468652"/>
          </a:xfrm>
          <a:prstGeom prst="line">
            <a:avLst/>
          </a:prstGeom>
          <a:ln w="38100">
            <a:solidFill>
              <a:srgbClr val="DA32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514600" y="2362200"/>
            <a:ext cx="1235783" cy="1240051"/>
          </a:xfrm>
          <a:prstGeom prst="line">
            <a:avLst/>
          </a:prstGeom>
          <a:ln w="38100">
            <a:solidFill>
              <a:srgbClr val="DA32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1600200" y="2590800"/>
            <a:ext cx="1634490" cy="152400"/>
          </a:xfrm>
          <a:prstGeom prst="line">
            <a:avLst/>
          </a:prstGeom>
          <a:ln w="38100">
            <a:solidFill>
              <a:srgbClr val="DA32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914400" y="2405114"/>
            <a:ext cx="1295400" cy="1557286"/>
          </a:xfrm>
          <a:prstGeom prst="line">
            <a:avLst/>
          </a:prstGeom>
          <a:ln w="38100">
            <a:solidFill>
              <a:srgbClr val="DA32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43840" y="3121967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err="1" smtClean="0">
                <a:solidFill>
                  <a:srgbClr val="DA32AA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400" b="1" i="1" baseline="-25000" dirty="0" err="1" smtClean="0">
                <a:solidFill>
                  <a:srgbClr val="DA32AA"/>
                </a:solidFill>
                <a:latin typeface="Arial" pitchFamily="34" charset="0"/>
                <a:cs typeface="Arial" pitchFamily="34" charset="0"/>
              </a:rPr>
              <a:t>A</a:t>
            </a:r>
            <a:endParaRPr lang="en-US" sz="2400" b="1" i="1" baseline="-25000" dirty="0" smtClean="0">
              <a:solidFill>
                <a:srgbClr val="DA32AA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147060" y="2895600"/>
            <a:ext cx="2171700" cy="2784903"/>
          </a:xfrm>
          <a:prstGeom prst="line">
            <a:avLst/>
          </a:prstGeom>
          <a:ln w="38100">
            <a:solidFill>
              <a:srgbClr val="DA32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514600" y="2100887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 smtClean="0">
                <a:solidFill>
                  <a:srgbClr val="DA32AA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400" b="1" i="1" baseline="-25000" dirty="0" err="1">
                <a:solidFill>
                  <a:srgbClr val="DA32AA"/>
                </a:solidFill>
                <a:latin typeface="Arial" pitchFamily="34" charset="0"/>
                <a:cs typeface="Arial" pitchFamily="34" charset="0"/>
              </a:rPr>
              <a:t>B</a:t>
            </a:r>
            <a:endParaRPr lang="en-US" sz="2400" i="1" baseline="-25000" dirty="0" smtClean="0">
              <a:solidFill>
                <a:srgbClr val="DA32A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33600" y="289113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err="1" smtClean="0">
                <a:solidFill>
                  <a:srgbClr val="DA32AA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400" b="1" i="1" baseline="-25000" dirty="0" err="1" smtClean="0">
                <a:solidFill>
                  <a:srgbClr val="DA32AA"/>
                </a:solidFill>
                <a:latin typeface="Arial" pitchFamily="34" charset="0"/>
                <a:cs typeface="Arial" pitchFamily="34" charset="0"/>
              </a:rPr>
              <a:t>C</a:t>
            </a:r>
            <a:endParaRPr lang="en-US" sz="2400" b="1" i="1" baseline="-25000" dirty="0" smtClean="0">
              <a:solidFill>
                <a:srgbClr val="DA32A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733800" y="464373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err="1" smtClean="0">
                <a:solidFill>
                  <a:srgbClr val="DA32AA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400" b="1" i="1" baseline="-25000" dirty="0" err="1" smtClean="0">
                <a:solidFill>
                  <a:srgbClr val="DA32AA"/>
                </a:solidFill>
                <a:latin typeface="Arial" pitchFamily="34" charset="0"/>
                <a:cs typeface="Arial" pitchFamily="34" charset="0"/>
              </a:rPr>
              <a:t>E</a:t>
            </a:r>
            <a:endParaRPr lang="en-US" sz="2400" b="1" i="1" baseline="-25000" dirty="0" smtClean="0">
              <a:solidFill>
                <a:srgbClr val="DA32A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019800" y="525333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err="1" smtClean="0">
                <a:solidFill>
                  <a:srgbClr val="DA32AA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400" b="1" i="1" baseline="-25000" dirty="0" err="1" smtClean="0">
                <a:solidFill>
                  <a:srgbClr val="DA32AA"/>
                </a:solidFill>
                <a:latin typeface="Arial" pitchFamily="34" charset="0"/>
                <a:cs typeface="Arial" pitchFamily="34" charset="0"/>
              </a:rPr>
              <a:t>F</a:t>
            </a:r>
            <a:endParaRPr lang="en-US" sz="2400" b="1" i="1" baseline="-25000" dirty="0" smtClean="0">
              <a:solidFill>
                <a:srgbClr val="DA32A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886200" y="411033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err="1" smtClean="0">
                <a:solidFill>
                  <a:srgbClr val="DA32AA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400" b="1" i="1" baseline="-25000" dirty="0" err="1" smtClean="0">
                <a:solidFill>
                  <a:srgbClr val="DA32AA"/>
                </a:solidFill>
                <a:latin typeface="Arial" pitchFamily="34" charset="0"/>
                <a:cs typeface="Arial" pitchFamily="34" charset="0"/>
              </a:rPr>
              <a:t>D</a:t>
            </a:r>
            <a:endParaRPr lang="en-US" sz="2400" b="1" i="1" baseline="-25000" dirty="0" smtClean="0">
              <a:solidFill>
                <a:srgbClr val="DA32AA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53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304800"/>
            <a:ext cx="7086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Demonstration of tangent line limit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791409"/>
              </p:ext>
            </p:extLst>
          </p:nvPr>
        </p:nvGraphicFramePr>
        <p:xfrm>
          <a:off x="1752600" y="1752600"/>
          <a:ext cx="46482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数式" r:id="rId3" imgW="1790640" imgH="1066680" progId="Equation.3">
                  <p:embed/>
                </p:oleObj>
              </mc:Choice>
              <mc:Fallback>
                <p:oleObj name="数式" r:id="rId3" imgW="1790640" imgH="1066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752600"/>
                        <a:ext cx="4648200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>
            <a:hlinkClick r:id="rId5"/>
          </p:cNvPr>
          <p:cNvSpPr/>
          <p:nvPr/>
        </p:nvSpPr>
        <p:spPr>
          <a:xfrm>
            <a:off x="3810000" y="914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0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6800" y="685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Average velocity versus instantaneous velocity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491924"/>
              </p:ext>
            </p:extLst>
          </p:nvPr>
        </p:nvGraphicFramePr>
        <p:xfrm>
          <a:off x="152400" y="1752600"/>
          <a:ext cx="46482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数式" r:id="rId3" imgW="1790640" imgH="1066680" progId="Equation.3">
                  <p:embed/>
                </p:oleObj>
              </mc:Choice>
              <mc:Fallback>
                <p:oleObj name="数式" r:id="rId3" imgW="1790640" imgH="1066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1752600"/>
                        <a:ext cx="4648200" cy="281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737339"/>
              </p:ext>
            </p:extLst>
          </p:nvPr>
        </p:nvGraphicFramePr>
        <p:xfrm>
          <a:off x="5661025" y="1676400"/>
          <a:ext cx="3230563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数式" r:id="rId5" imgW="1244520" imgH="1384200" progId="Equation.3">
                  <p:embed/>
                </p:oleObj>
              </mc:Choice>
              <mc:Fallback>
                <p:oleObj name="数式" r:id="rId5" imgW="1244520" imgH="1384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1025" y="1676400"/>
                        <a:ext cx="3230563" cy="365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713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Average velocity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9325975"/>
              </p:ext>
            </p:extLst>
          </p:nvPr>
        </p:nvGraphicFramePr>
        <p:xfrm>
          <a:off x="304800" y="1371600"/>
          <a:ext cx="3295650" cy="171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数式" r:id="rId3" imgW="1269720" imgH="660240" progId="Equation.3">
                  <p:embed/>
                </p:oleObj>
              </mc:Choice>
              <mc:Fallback>
                <p:oleObj name="数式" r:id="rId3" imgW="1269720" imgH="660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71600"/>
                        <a:ext cx="3295650" cy="171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67200" y="1447800"/>
            <a:ext cx="4343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clicker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exercise:</a:t>
            </a:r>
          </a:p>
          <a:p>
            <a:endParaRPr lang="en-U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This results is:</a:t>
            </a: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Exact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Approximate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74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4572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Webassign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Example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3" t="28952" r="2132" b="5905"/>
          <a:stretch/>
        </p:blipFill>
        <p:spPr bwMode="auto">
          <a:xfrm>
            <a:off x="228600" y="1447800"/>
            <a:ext cx="8599934" cy="4690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463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147935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Instantaneous velocity using calculus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286920"/>
              </p:ext>
            </p:extLst>
          </p:nvPr>
        </p:nvGraphicFramePr>
        <p:xfrm>
          <a:off x="671513" y="762000"/>
          <a:ext cx="3359150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数式" r:id="rId3" imgW="1460160" imgH="457200" progId="Equation.3">
                  <p:embed/>
                </p:oleObj>
              </mc:Choice>
              <mc:Fallback>
                <p:oleObj name="数式" r:id="rId3" imgW="146016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1513" y="762000"/>
                        <a:ext cx="3359150" cy="1050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5886450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855162"/>
              </p:ext>
            </p:extLst>
          </p:nvPr>
        </p:nvGraphicFramePr>
        <p:xfrm>
          <a:off x="925513" y="3517900"/>
          <a:ext cx="3328987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数式" r:id="rId6" imgW="1447560" imgH="393480" progId="Equation.3">
                  <p:embed/>
                </p:oleObj>
              </mc:Choice>
              <mc:Fallback>
                <p:oleObj name="数式" r:id="rId6" imgW="14475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3" y="3517900"/>
                        <a:ext cx="3328987" cy="90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" y="4572000"/>
            <a:ext cx="603885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989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165407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Anti-derivative relationship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4678856"/>
              </p:ext>
            </p:extLst>
          </p:nvPr>
        </p:nvGraphicFramePr>
        <p:xfrm>
          <a:off x="304800" y="990600"/>
          <a:ext cx="6423026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数式" r:id="rId3" imgW="2793960" imgH="1091880" progId="Equation.3">
                  <p:embed/>
                </p:oleObj>
              </mc:Choice>
              <mc:Fallback>
                <p:oleObj name="数式" r:id="rId3" imgW="2793960" imgH="10918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90600"/>
                        <a:ext cx="6423026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3886200"/>
            <a:ext cx="590550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33850" y="5715000"/>
            <a:ext cx="5143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latin typeface="Arial" pitchFamily="34" charset="0"/>
                <a:cs typeface="Arial" pitchFamily="34" charset="0"/>
              </a:rPr>
              <a:t>t</a:t>
            </a: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4495800"/>
            <a:ext cx="5143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0999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533400"/>
            <a:ext cx="7315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Some updates/announcements</a:t>
            </a:r>
          </a:p>
          <a:p>
            <a:pPr algn="ctr"/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According to the class vote -- changes to exam schedule: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9" t="36484" r="4080" b="11493"/>
          <a:stretch/>
        </p:blipFill>
        <p:spPr bwMode="auto">
          <a:xfrm>
            <a:off x="647700" y="1955185"/>
            <a:ext cx="8001000" cy="3607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651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533400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Some updates/announcements</a:t>
            </a:r>
          </a:p>
          <a:p>
            <a:pPr algn="ctr"/>
            <a:endParaRPr lang="en-US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According to class vote – changes to exam schedule: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8" t="31058" r="16997" b="4580"/>
          <a:stretch/>
        </p:blipFill>
        <p:spPr bwMode="auto">
          <a:xfrm>
            <a:off x="1676400" y="1785491"/>
            <a:ext cx="5943600" cy="4462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371600" y="2590800"/>
            <a:ext cx="4572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6800" y="381000"/>
            <a:ext cx="67818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Tentative list of exam dates:</a:t>
            </a:r>
          </a:p>
          <a:p>
            <a:pPr algn="ctr"/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Wednesday, September 19, 2012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Monday, October 8, 2012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Friday, November 2, 2012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Wednesday, November 28, 2012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62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381000"/>
            <a:ext cx="68580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exercises:</a:t>
            </a:r>
          </a:p>
          <a:p>
            <a:pPr algn="ctr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Webassign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Experiences so far</a:t>
            </a:r>
          </a:p>
          <a:p>
            <a:pPr marL="457200" indent="-457200">
              <a:buFont typeface="+mj-lt"/>
              <a:buAutoNum type="alphaUcPeriod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Have not tried it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Cannot login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Can login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Have logged in and have completed one or more example problems.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Textbook Experiences</a:t>
            </a:r>
          </a:p>
          <a:p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Have no textbook (yet)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Have complete physical textbook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Have electronic version of textbook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Have Volume I physical textbook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Textbook is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on order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01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533400"/>
            <a:ext cx="632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Starting September 3, 2012</a:t>
            </a:r>
          </a:p>
          <a:p>
            <a:pPr algn="ctr"/>
            <a:endParaRPr lang="en-U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Schedule for Physics 113 Tutorials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5-7 PM in Olin 101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687780"/>
              </p:ext>
            </p:extLst>
          </p:nvPr>
        </p:nvGraphicFramePr>
        <p:xfrm>
          <a:off x="76200" y="2286000"/>
          <a:ext cx="89916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670"/>
                <a:gridCol w="1198880"/>
                <a:gridCol w="1423670"/>
                <a:gridCol w="1723390"/>
                <a:gridCol w="1648460"/>
                <a:gridCol w="157353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Sunday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Tuesday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Wednesday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Thursday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Friday</a:t>
                      </a:r>
                      <a:endParaRPr lang="en-US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Loah</a:t>
                      </a:r>
                      <a:r>
                        <a:rPr lang="en-US" dirty="0" smtClean="0"/>
                        <a:t> Stevens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Jiajie</a:t>
                      </a:r>
                      <a:r>
                        <a:rPr lang="en-US" dirty="0" smtClean="0"/>
                        <a:t> Xiao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Jiajie</a:t>
                      </a:r>
                      <a:r>
                        <a:rPr lang="en-US" dirty="0" smtClean="0"/>
                        <a:t> Xiao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Stephen Baker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Stephen Baker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Loah</a:t>
                      </a:r>
                      <a:r>
                        <a:rPr lang="en-US" dirty="0" smtClean="0"/>
                        <a:t> Stevens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64920" y="4724400"/>
            <a:ext cx="632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PHY 113 Labs start 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September 3,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2012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(Please see Eric Chapman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 Olin 110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hlinkClick r:id="rId2"/>
              </a:rPr>
              <a:t>chapmaek@wfu.edu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for all of your laboratory concerns)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3886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99FF"/>
                </a:solidFill>
                <a:latin typeface="Arial" pitchFamily="34" charset="0"/>
                <a:cs typeface="Arial" pitchFamily="34" charset="0"/>
              </a:rPr>
              <a:t>First </a:t>
            </a:r>
            <a:r>
              <a:rPr lang="en-US" sz="2400" b="1" dirty="0" err="1" smtClean="0">
                <a:solidFill>
                  <a:srgbClr val="FF99FF"/>
                </a:solidFill>
                <a:latin typeface="Arial" pitchFamily="34" charset="0"/>
                <a:cs typeface="Arial" pitchFamily="34" charset="0"/>
              </a:rPr>
              <a:t>Webassign</a:t>
            </a:r>
            <a:r>
              <a:rPr lang="en-US" sz="2400" b="1" dirty="0" smtClean="0">
                <a:solidFill>
                  <a:srgbClr val="FF99FF"/>
                </a:solidFill>
                <a:latin typeface="Arial" pitchFamily="34" charset="0"/>
                <a:cs typeface="Arial" pitchFamily="34" charset="0"/>
              </a:rPr>
              <a:t> sets “due” on Friday, Sept. 7th</a:t>
            </a:r>
            <a:endParaRPr lang="en-US" sz="2400" b="1" dirty="0" smtClean="0">
              <a:solidFill>
                <a:srgbClr val="FF99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08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3810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Motion in one-dimension </a:t>
            </a:r>
          </a:p>
        </p:txBody>
      </p:sp>
      <p:sp>
        <p:nvSpPr>
          <p:cNvPr id="6" name="Oval 5">
            <a:hlinkClick r:id="rId3"/>
          </p:cNvPr>
          <p:cNvSpPr/>
          <p:nvPr/>
        </p:nvSpPr>
        <p:spPr>
          <a:xfrm>
            <a:off x="6705600" y="3810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99" t="26264" r="24421" b="11154"/>
          <a:stretch/>
        </p:blipFill>
        <p:spPr bwMode="auto">
          <a:xfrm>
            <a:off x="152400" y="1295400"/>
            <a:ext cx="5662047" cy="5007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749894"/>
              </p:ext>
            </p:extLst>
          </p:nvPr>
        </p:nvGraphicFramePr>
        <p:xfrm>
          <a:off x="5814447" y="2209800"/>
          <a:ext cx="3276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200"/>
                <a:gridCol w="1092200"/>
                <a:gridCol w="1092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t(s)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x(m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28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49" t="52688" r="35762" b="11155"/>
          <a:stretch/>
        </p:blipFill>
        <p:spPr bwMode="auto">
          <a:xfrm>
            <a:off x="838200" y="1219200"/>
            <a:ext cx="5160083" cy="4339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38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Graphical representation of position (displacement)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x(t)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8400" y="4953000"/>
            <a:ext cx="1371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 (s)</a:t>
            </a:r>
          </a:p>
        </p:txBody>
      </p:sp>
    </p:spTree>
    <p:extLst>
      <p:ext uri="{BB962C8B-B14F-4D97-AF65-F5344CB8AC3E}">
        <p14:creationId xmlns:p14="http://schemas.microsoft.com/office/powerpoint/2010/main" val="227257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8305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Comment: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Your text mentions the notion of a “scalar quantity” in contrast to a “vector quantity” which will be introduced in Chapter 3.    In most contexts, a scalar quantity – like one-dimensional distance or displacement can be positive or negative.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3025676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Another comment: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Your text describes the time rate of change of displacement as “velocity” which, in one-dimension is a signed scalar quantity. In general “speed” is the magnitude of velocity – a positive scalar quantity.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0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2400"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2179</TotalTime>
  <Words>590</Words>
  <Application>Microsoft Office PowerPoint</Application>
  <PresentationFormat>On-screen Show (4:3)</PresentationFormat>
  <Paragraphs>167</Paragraphs>
  <Slides>17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Natalie</cp:lastModifiedBy>
  <cp:revision>154</cp:revision>
  <cp:lastPrinted>2012-01-14T20:35:51Z</cp:lastPrinted>
  <dcterms:created xsi:type="dcterms:W3CDTF">2012-01-10T18:32:24Z</dcterms:created>
  <dcterms:modified xsi:type="dcterms:W3CDTF">2012-08-31T14:59:32Z</dcterms:modified>
</cp:coreProperties>
</file>