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27" r:id="rId3"/>
    <p:sldId id="328" r:id="rId4"/>
    <p:sldId id="329" r:id="rId5"/>
    <p:sldId id="330" r:id="rId6"/>
    <p:sldId id="331" r:id="rId7"/>
    <p:sldId id="344" r:id="rId8"/>
    <p:sldId id="332" r:id="rId9"/>
    <p:sldId id="333" r:id="rId10"/>
    <p:sldId id="334" r:id="rId11"/>
    <p:sldId id="336" r:id="rId12"/>
    <p:sldId id="345" r:id="rId13"/>
    <p:sldId id="337" r:id="rId14"/>
    <p:sldId id="346" r:id="rId15"/>
    <p:sldId id="338" r:id="rId16"/>
    <p:sldId id="347" r:id="rId17"/>
    <p:sldId id="348" r:id="rId18"/>
    <p:sldId id="340" r:id="rId19"/>
    <p:sldId id="341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99157"/>
            <a:ext cx="746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20: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</a:t>
            </a:r>
            <a:r>
              <a:rPr lang="en-US" sz="3200" b="1" dirty="0" smtClean="0">
                <a:solidFill>
                  <a:schemeClr val="folHlink"/>
                </a:solidFill>
              </a:rPr>
              <a:t>12 – Static equilibrium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Balancing forces and torques; stability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Center of </a:t>
            </a:r>
            <a:r>
              <a:rPr lang="en-US" sz="3200" b="1" dirty="0" smtClean="0">
                <a:solidFill>
                  <a:schemeClr val="folHlink"/>
                </a:solidFill>
              </a:rPr>
              <a:t>gravity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Note: May not have time to cover elastic properties of materials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094-4515-41F7-BB1E-6ADCC72EFAA5}" type="slidenum">
              <a:rPr lang="en-US"/>
              <a:pPr/>
              <a:t>10</a:t>
            </a:fld>
            <a:endParaRPr lang="en-US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Unstable equilibrium:</a:t>
            </a:r>
          </a:p>
        </p:txBody>
      </p:sp>
      <p:pic>
        <p:nvPicPr>
          <p:cNvPr id="37895" name="Picture 7" descr="nlpvhrz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23399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5562600" y="1981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562600" y="1981200"/>
            <a:ext cx="1219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6705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6858000" y="411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086600" y="4572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mg(-</a:t>
            </a:r>
            <a:r>
              <a:rPr lang="en-US" sz="2400" b="1"/>
              <a:t>j</a:t>
            </a:r>
            <a:r>
              <a:rPr lang="en-US" sz="2400"/>
              <a:t>)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9436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6553200" y="3429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7818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6388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5638800" y="3200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54864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25146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724400" y="1295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Support </a:t>
            </a:r>
            <a:r>
              <a:rPr lang="en-US" sz="2400" b="1" i="1" dirty="0"/>
              <a:t>above</a:t>
            </a:r>
            <a:r>
              <a:rPr lang="en-US" sz="2400" dirty="0"/>
              <a:t> </a:t>
            </a:r>
            <a:r>
              <a:rPr lang="en-US" sz="2400" dirty="0" smtClean="0"/>
              <a:t>CM:</a:t>
            </a:r>
            <a:endParaRPr lang="en-US" sz="2400" dirty="0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81000" y="1981200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Support </a:t>
            </a:r>
            <a:r>
              <a:rPr lang="en-US" sz="2400" b="1" i="1" dirty="0"/>
              <a:t>below</a:t>
            </a:r>
            <a:r>
              <a:rPr lang="en-US" sz="2400" dirty="0"/>
              <a:t> </a:t>
            </a:r>
            <a:r>
              <a:rPr lang="en-US" sz="2400" dirty="0" smtClean="0"/>
              <a:t>CM: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7C04-99B8-4406-B469-2166320991A9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Analysis of stability: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352800" y="5334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9" name="Equation" r:id="rId3" imgW="1002960" imgH="558720" progId="Equation.3">
                  <p:embed/>
                </p:oleObj>
              </mc:Choice>
              <mc:Fallback>
                <p:oleObj name="Equation" r:id="rId3" imgW="1002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"/>
                        <a:ext cx="1905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715000" y="457200"/>
          <a:ext cx="193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0" name="Equation" r:id="rId5" imgW="1015920" imgH="558720" progId="Equation.3">
                  <p:embed/>
                </p:oleObj>
              </mc:Choice>
              <mc:Fallback>
                <p:oleObj name="Equation" r:id="rId5" imgW="10159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"/>
                        <a:ext cx="1930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7730" r="24219" b="37500"/>
          <a:stretch>
            <a:fillRect/>
          </a:stretch>
        </p:blipFill>
        <p:spPr bwMode="auto">
          <a:xfrm>
            <a:off x="838200" y="1600200"/>
            <a:ext cx="7010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7C04-99B8-4406-B469-2166320991A9}" type="slidenum">
              <a:rPr lang="en-US"/>
              <a:pPr/>
              <a:t>12</a:t>
            </a:fld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7730" r="24219" b="37500"/>
          <a:stretch>
            <a:fillRect/>
          </a:stretch>
        </p:blipFill>
        <p:spPr bwMode="auto">
          <a:xfrm>
            <a:off x="-76200" y="152400"/>
            <a:ext cx="7010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748"/>
              </p:ext>
            </p:extLst>
          </p:nvPr>
        </p:nvGraphicFramePr>
        <p:xfrm>
          <a:off x="195262" y="4552950"/>
          <a:ext cx="8339138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7" name="数式" r:id="rId4" imgW="2234880" imgH="457200" progId="Equation.3">
                  <p:embed/>
                </p:oleObj>
              </mc:Choice>
              <mc:Fallback>
                <p:oleObj name="数式" r:id="rId4" imgW="223488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" y="4552950"/>
                        <a:ext cx="8339138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505200" y="2514600"/>
            <a:ext cx="381000" cy="461665"/>
            <a:chOff x="7543800" y="685799"/>
            <a:chExt cx="381000" cy="461665"/>
          </a:xfrm>
        </p:grpSpPr>
        <p:sp>
          <p:nvSpPr>
            <p:cNvPr id="3" name="Oval 2"/>
            <p:cNvSpPr/>
            <p:nvPr/>
          </p:nvSpPr>
          <p:spPr>
            <a:xfrm>
              <a:off x="7543800" y="6858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**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43800" y="685799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2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BBE3-D91E-4912-B162-8F893CAD3209}" type="slidenum">
              <a:rPr lang="en-US"/>
              <a:pPr/>
              <a:t>13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9167" r="3125" b="12500"/>
          <a:stretch>
            <a:fillRect/>
          </a:stretch>
        </p:blipFill>
        <p:spPr bwMode="auto">
          <a:xfrm>
            <a:off x="0" y="6096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BBE3-D91E-4912-B162-8F893CAD3209}" type="slidenum">
              <a:rPr lang="en-US"/>
              <a:pPr/>
              <a:t>14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9167" r="3125" b="12500"/>
          <a:stretch>
            <a:fillRect/>
          </a:stretch>
        </p:blipFill>
        <p:spPr bwMode="auto">
          <a:xfrm>
            <a:off x="0" y="762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15000" y="1066800"/>
            <a:ext cx="381000" cy="461665"/>
            <a:chOff x="7543800" y="685799"/>
            <a:chExt cx="381000" cy="461665"/>
          </a:xfrm>
        </p:grpSpPr>
        <p:sp>
          <p:nvSpPr>
            <p:cNvPr id="10" name="Oval 9"/>
            <p:cNvSpPr/>
            <p:nvPr/>
          </p:nvSpPr>
          <p:spPr>
            <a:xfrm>
              <a:off x="7543800" y="6858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**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3800" y="685799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2115456" y="533400"/>
            <a:ext cx="0" cy="7642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757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g1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81400" y="990600"/>
            <a:ext cx="0" cy="9883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5200" y="1976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81400" y="609600"/>
            <a:ext cx="2133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5800" y="376535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CM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379370"/>
              </p:ext>
            </p:extLst>
          </p:nvPr>
        </p:nvGraphicFramePr>
        <p:xfrm>
          <a:off x="123825" y="4899025"/>
          <a:ext cx="848201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9" name="数式" r:id="rId4" imgW="2273040" imgH="241200" progId="Equation.3">
                  <p:embed/>
                </p:oleObj>
              </mc:Choice>
              <mc:Fallback>
                <p:oleObj name="数式" r:id="rId4" imgW="227304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4899025"/>
                        <a:ext cx="8482013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4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37D9-6C14-4189-8B7D-12295022507F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460829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</a:rPr>
              <a:t> question: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914400" y="2133600"/>
            <a:ext cx="6172200" cy="457200"/>
            <a:chOff x="624" y="2400"/>
            <a:chExt cx="3888" cy="288"/>
          </a:xfrm>
        </p:grpSpPr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624" y="2448"/>
              <a:ext cx="240" cy="240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624" y="2400"/>
              <a:ext cx="3888" cy="4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705600" y="1752600"/>
            <a:ext cx="381000" cy="3810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1143000" y="1447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3048000" y="1371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57200" y="152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38400" y="144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09600" y="3276600"/>
            <a:ext cx="8077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Consider the above drawing of the two supports for a uniform plank which has a total weight Mg and has a weight mg at its end.    What can you say about F</a:t>
            </a:r>
            <a:r>
              <a:rPr lang="en-US" baseline="-25000"/>
              <a:t>1</a:t>
            </a:r>
            <a:r>
              <a:rPr lang="en-US"/>
              <a:t> and F</a:t>
            </a:r>
            <a:r>
              <a:rPr lang="en-US" baseline="-25000"/>
              <a:t>2</a:t>
            </a:r>
            <a:r>
              <a:rPr lang="en-US"/>
              <a:t>?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F</a:t>
            </a:r>
            <a:r>
              <a:rPr lang="en-US" baseline="-25000"/>
              <a:t>1</a:t>
            </a:r>
            <a:r>
              <a:rPr lang="en-US"/>
              <a:t> and F</a:t>
            </a:r>
            <a:r>
              <a:rPr lang="en-US" baseline="-25000"/>
              <a:t>2 </a:t>
            </a:r>
            <a:r>
              <a:rPr lang="en-US"/>
              <a:t>are both up as shown.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F</a:t>
            </a:r>
            <a:r>
              <a:rPr lang="en-US" baseline="-25000"/>
              <a:t>1</a:t>
            </a:r>
            <a:r>
              <a:rPr lang="en-US"/>
              <a:t>  is up but F</a:t>
            </a:r>
            <a:r>
              <a:rPr lang="en-US" baseline="-25000"/>
              <a:t>2 </a:t>
            </a:r>
            <a:r>
              <a:rPr lang="en-US"/>
              <a:t> is down.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F</a:t>
            </a:r>
            <a:r>
              <a:rPr lang="en-US" baseline="-25000"/>
              <a:t>1</a:t>
            </a:r>
            <a:r>
              <a:rPr lang="en-US"/>
              <a:t>  is down but F</a:t>
            </a:r>
            <a:r>
              <a:rPr lang="en-US" baseline="-25000"/>
              <a:t>2 </a:t>
            </a:r>
            <a:r>
              <a:rPr lang="en-US"/>
              <a:t> is up.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066800" y="266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24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L/3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1143000" y="31242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657600" y="2743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00500" y="2209800"/>
            <a:ext cx="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9550" y="2359967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2300" y="2286000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mg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934200" y="2057400"/>
            <a:ext cx="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37D9-6C14-4189-8B7D-12295022507F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914400" y="2133600"/>
            <a:ext cx="6172200" cy="457200"/>
            <a:chOff x="624" y="2400"/>
            <a:chExt cx="3888" cy="288"/>
          </a:xfrm>
        </p:grpSpPr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624" y="2448"/>
              <a:ext cx="240" cy="240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624" y="2400"/>
              <a:ext cx="3888" cy="4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705600" y="1752600"/>
            <a:ext cx="381000" cy="3810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1143000" y="1447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3048000" y="1371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57200" y="152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38400" y="144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066800" y="266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24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L/3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1143000" y="31242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657600" y="2743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00500" y="2209800"/>
            <a:ext cx="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9550" y="2359967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2300" y="2286000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mg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934200" y="2057400"/>
            <a:ext cx="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55973"/>
              </p:ext>
            </p:extLst>
          </p:nvPr>
        </p:nvGraphicFramePr>
        <p:xfrm>
          <a:off x="428625" y="3221038"/>
          <a:ext cx="8056563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数式" r:id="rId3" imgW="2158920" imgH="634680" progId="Equation.3">
                  <p:embed/>
                </p:oleObj>
              </mc:Choice>
              <mc:Fallback>
                <p:oleObj name="数式" r:id="rId3" imgW="2158920" imgH="6346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221038"/>
                        <a:ext cx="8056563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990600" y="1824335"/>
            <a:ext cx="381000" cy="461665"/>
            <a:chOff x="7543800" y="685799"/>
            <a:chExt cx="381000" cy="461665"/>
          </a:xfrm>
        </p:grpSpPr>
        <p:sp>
          <p:nvSpPr>
            <p:cNvPr id="26" name="Oval 25"/>
            <p:cNvSpPr/>
            <p:nvPr/>
          </p:nvSpPr>
          <p:spPr>
            <a:xfrm>
              <a:off x="7543800" y="6858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**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3800" y="685799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89149"/>
              </p:ext>
            </p:extLst>
          </p:nvPr>
        </p:nvGraphicFramePr>
        <p:xfrm>
          <a:off x="682625" y="5334000"/>
          <a:ext cx="73945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0" name="数式" r:id="rId5" imgW="2679480" imgH="393480" progId="Equation.3">
                  <p:embed/>
                </p:oleObj>
              </mc:Choice>
              <mc:Fallback>
                <p:oleObj name="数式" r:id="rId5" imgW="267948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334000"/>
                        <a:ext cx="73945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7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fact that we found 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&lt;0 means: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set up the problem incorrectly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analysis is correct, but the direction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opposite to the arrow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Physics makes no sense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330476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would happen if we analyzed this problem by placing the pivot point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at F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answer would be the same.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answer would be different.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Physics makes no sense</a:t>
            </a:r>
          </a:p>
        </p:txBody>
      </p:sp>
    </p:spTree>
    <p:extLst>
      <p:ext uri="{BB962C8B-B14F-4D97-AF65-F5344CB8AC3E}">
        <p14:creationId xmlns:p14="http://schemas.microsoft.com/office/powerpoint/2010/main" val="19742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8D4-228D-4072-8F6C-DB419B167CB4}" type="slidenum">
              <a:rPr lang="en-US"/>
              <a:pPr/>
              <a:t>18</a:t>
            </a:fld>
            <a:endParaRPr lang="en-US"/>
          </a:p>
        </p:txBody>
      </p:sp>
      <p:pic>
        <p:nvPicPr>
          <p:cNvPr id="39938" name="Picture 2" descr="F1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553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1E59-C1D3-4A64-B1B2-6507CE30A769}" type="slidenum">
              <a:rPr lang="en-US"/>
              <a:pPr/>
              <a:t>19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1458" r="24219" b="6250"/>
          <a:stretch>
            <a:fillRect/>
          </a:stretch>
        </p:blipFill>
        <p:spPr bwMode="auto">
          <a:xfrm>
            <a:off x="381000" y="685800"/>
            <a:ext cx="411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2438400" y="23622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mg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667000" y="3124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95600" y="419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Mg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3124200" y="106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19400" y="685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wall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1143000" y="4419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85800" y="4800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21920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295400" y="5181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638800" y="2438400"/>
            <a:ext cx="236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Mg = 120 N</a:t>
            </a:r>
          </a:p>
          <a:p>
            <a:pPr>
              <a:spcBef>
                <a:spcPct val="50000"/>
              </a:spcBef>
            </a:pPr>
            <a:r>
              <a:rPr lang="en-US"/>
              <a:t>mg = 98 N</a:t>
            </a:r>
          </a:p>
          <a:p>
            <a:pPr>
              <a:spcBef>
                <a:spcPct val="50000"/>
              </a:spcBef>
            </a:pPr>
            <a:r>
              <a:rPr lang="en-US"/>
              <a:t>T &lt; 110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22561" r="36190" b="10392"/>
          <a:stretch/>
        </p:blipFill>
        <p:spPr bwMode="auto">
          <a:xfrm>
            <a:off x="1676400" y="522514"/>
            <a:ext cx="5863771" cy="574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409700" y="21336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Comment on exam question #4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22138" r="49000" b="12817"/>
          <a:stretch/>
        </p:blipFill>
        <p:spPr bwMode="auto">
          <a:xfrm>
            <a:off x="5895777" y="36286"/>
            <a:ext cx="3248223" cy="319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47503" r="9071" b="21755"/>
          <a:stretch/>
        </p:blipFill>
        <p:spPr bwMode="auto">
          <a:xfrm>
            <a:off x="0" y="2146661"/>
            <a:ext cx="6903811" cy="15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18339" r="12524" b="58627"/>
          <a:stretch/>
        </p:blipFill>
        <p:spPr bwMode="auto">
          <a:xfrm>
            <a:off x="457200" y="3795486"/>
            <a:ext cx="7602230" cy="132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22138" r="49000" b="12817"/>
          <a:stretch/>
        </p:blipFill>
        <p:spPr bwMode="auto">
          <a:xfrm>
            <a:off x="5895777" y="36286"/>
            <a:ext cx="3248223" cy="319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t="17962" r="8238" b="9924"/>
          <a:stretch/>
        </p:blipFill>
        <p:spPr bwMode="auto">
          <a:xfrm>
            <a:off x="152400" y="2133600"/>
            <a:ext cx="6995160" cy="354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1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27331" r="3544" b="4175"/>
          <a:stretch/>
        </p:blipFill>
        <p:spPr bwMode="auto">
          <a:xfrm>
            <a:off x="228600" y="685800"/>
            <a:ext cx="8604097" cy="448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7848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Webassign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#17 (11.34)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358922"/>
              </p:ext>
            </p:extLst>
          </p:nvPr>
        </p:nvGraphicFramePr>
        <p:xfrm>
          <a:off x="6037262" y="2057400"/>
          <a:ext cx="2954338" cy="39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0" name="数式" r:id="rId4" imgW="1434960" imgH="1930320" progId="Equation.3">
                  <p:embed/>
                </p:oleObj>
              </mc:Choice>
              <mc:Fallback>
                <p:oleObj name="数式" r:id="rId4" imgW="1434960" imgH="1930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7262" y="2057400"/>
                        <a:ext cx="2954338" cy="397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75118"/>
              </p:ext>
            </p:extLst>
          </p:nvPr>
        </p:nvGraphicFramePr>
        <p:xfrm>
          <a:off x="1676400" y="5174349"/>
          <a:ext cx="3582988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1" name="数式" r:id="rId6" imgW="1739880" imgH="609480" progId="Equation.3">
                  <p:embed/>
                </p:oleObj>
              </mc:Choice>
              <mc:Fallback>
                <p:oleObj name="数式" r:id="rId6" imgW="1739880" imgH="60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74349"/>
                        <a:ext cx="3582988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4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Conditions for stable equilibrium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01632"/>
              </p:ext>
            </p:extLst>
          </p:nvPr>
        </p:nvGraphicFramePr>
        <p:xfrm>
          <a:off x="1295400" y="1447800"/>
          <a:ext cx="39211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4" name="数式" r:id="rId3" imgW="1904760" imgH="685800" progId="Equation.3">
                  <p:embed/>
                </p:oleObj>
              </mc:Choice>
              <mc:Fallback>
                <p:oleObj name="数式" r:id="rId3" imgW="190476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92112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Stability of “rigid bodies”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3810000"/>
            <a:ext cx="66294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 rot="11055570">
            <a:off x="2514600" y="1828800"/>
            <a:ext cx="3810000" cy="1981200"/>
          </a:xfrm>
          <a:prstGeom prst="cloud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48200" y="1295400"/>
            <a:ext cx="0" cy="25146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1571" y="109722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1" name="Oval 10"/>
          <p:cNvSpPr/>
          <p:nvPr/>
        </p:nvSpPr>
        <p:spPr>
          <a:xfrm>
            <a:off x="5181600" y="2893786"/>
            <a:ext cx="457200" cy="381000"/>
          </a:xfrm>
          <a:prstGeom prst="ellipse">
            <a:avLst/>
          </a:prstGeom>
          <a:pattFill prst="divot">
            <a:fgClr>
              <a:schemeClr val="accent6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06143" y="4114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10200" y="3124200"/>
            <a:ext cx="0" cy="13716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3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EC83-ED7D-406C-B812-259CDD6A6F62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838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Center-of-mass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971800" y="381000"/>
          <a:ext cx="1600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0" name="Equation" r:id="rId3" imgW="1600200" imgH="1155600" progId="Equation.3">
                  <p:embed/>
                </p:oleObj>
              </mc:Choice>
              <mc:Fallback>
                <p:oleObj name="Equation" r:id="rId3" imgW="160020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"/>
                        <a:ext cx="16002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Torque on an extended object due to gravity (near surface of the earth) is the same as the torque on a point mass M located at the center of mass.</a:t>
            </a:r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1905000" y="3825875"/>
            <a:ext cx="1881188" cy="1189038"/>
          </a:xfrm>
          <a:custGeom>
            <a:avLst/>
            <a:gdLst>
              <a:gd name="T0" fmla="*/ 33 w 1185"/>
              <a:gd name="T1" fmla="*/ 191 h 749"/>
              <a:gd name="T2" fmla="*/ 33 w 1185"/>
              <a:gd name="T3" fmla="*/ 344 h 749"/>
              <a:gd name="T4" fmla="*/ 78 w 1185"/>
              <a:gd name="T5" fmla="*/ 614 h 749"/>
              <a:gd name="T6" fmla="*/ 105 w 1185"/>
              <a:gd name="T7" fmla="*/ 704 h 749"/>
              <a:gd name="T8" fmla="*/ 285 w 1185"/>
              <a:gd name="T9" fmla="*/ 740 h 749"/>
              <a:gd name="T10" fmla="*/ 429 w 1185"/>
              <a:gd name="T11" fmla="*/ 749 h 749"/>
              <a:gd name="T12" fmla="*/ 1185 w 1185"/>
              <a:gd name="T13" fmla="*/ 704 h 749"/>
              <a:gd name="T14" fmla="*/ 1140 w 1185"/>
              <a:gd name="T15" fmla="*/ 452 h 749"/>
              <a:gd name="T16" fmla="*/ 960 w 1185"/>
              <a:gd name="T17" fmla="*/ 164 h 749"/>
              <a:gd name="T18" fmla="*/ 924 w 1185"/>
              <a:gd name="T19" fmla="*/ 56 h 749"/>
              <a:gd name="T20" fmla="*/ 654 w 1185"/>
              <a:gd name="T21" fmla="*/ 38 h 749"/>
              <a:gd name="T22" fmla="*/ 186 w 1185"/>
              <a:gd name="T23" fmla="*/ 11 h 749"/>
              <a:gd name="T24" fmla="*/ 132 w 1185"/>
              <a:gd name="T25" fmla="*/ 2 h 749"/>
              <a:gd name="T26" fmla="*/ 123 w 1185"/>
              <a:gd name="T27" fmla="*/ 128 h 749"/>
              <a:gd name="T28" fmla="*/ 60 w 1185"/>
              <a:gd name="T29" fmla="*/ 200 h 749"/>
              <a:gd name="T30" fmla="*/ 33 w 1185"/>
              <a:gd name="T31" fmla="*/ 263 h 749"/>
              <a:gd name="T32" fmla="*/ 0 w 1185"/>
              <a:gd name="T33" fmla="*/ 134 h 749"/>
              <a:gd name="T34" fmla="*/ 0 w 1185"/>
              <a:gd name="T35" fmla="*/ 326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5" h="749">
                <a:moveTo>
                  <a:pt x="33" y="191"/>
                </a:moveTo>
                <a:cubicBezTo>
                  <a:pt x="12" y="254"/>
                  <a:pt x="18" y="224"/>
                  <a:pt x="33" y="344"/>
                </a:cubicBezTo>
                <a:cubicBezTo>
                  <a:pt x="44" y="434"/>
                  <a:pt x="63" y="524"/>
                  <a:pt x="78" y="614"/>
                </a:cubicBezTo>
                <a:cubicBezTo>
                  <a:pt x="80" y="625"/>
                  <a:pt x="86" y="693"/>
                  <a:pt x="105" y="704"/>
                </a:cubicBezTo>
                <a:cubicBezTo>
                  <a:pt x="152" y="731"/>
                  <a:pt x="233" y="736"/>
                  <a:pt x="285" y="740"/>
                </a:cubicBezTo>
                <a:cubicBezTo>
                  <a:pt x="333" y="744"/>
                  <a:pt x="381" y="746"/>
                  <a:pt x="429" y="749"/>
                </a:cubicBezTo>
                <a:cubicBezTo>
                  <a:pt x="682" y="739"/>
                  <a:pt x="933" y="722"/>
                  <a:pt x="1185" y="704"/>
                </a:cubicBezTo>
                <a:cubicBezTo>
                  <a:pt x="1177" y="629"/>
                  <a:pt x="1176" y="520"/>
                  <a:pt x="1140" y="452"/>
                </a:cubicBezTo>
                <a:cubicBezTo>
                  <a:pt x="1087" y="352"/>
                  <a:pt x="1007" y="267"/>
                  <a:pt x="960" y="164"/>
                </a:cubicBezTo>
                <a:cubicBezTo>
                  <a:pt x="944" y="129"/>
                  <a:pt x="961" y="65"/>
                  <a:pt x="924" y="56"/>
                </a:cubicBezTo>
                <a:cubicBezTo>
                  <a:pt x="811" y="28"/>
                  <a:pt x="912" y="50"/>
                  <a:pt x="654" y="38"/>
                </a:cubicBezTo>
                <a:cubicBezTo>
                  <a:pt x="498" y="31"/>
                  <a:pt x="343" y="18"/>
                  <a:pt x="186" y="11"/>
                </a:cubicBezTo>
                <a:cubicBezTo>
                  <a:pt x="168" y="8"/>
                  <a:pt x="150" y="0"/>
                  <a:pt x="132" y="2"/>
                </a:cubicBezTo>
                <a:cubicBezTo>
                  <a:pt x="72" y="9"/>
                  <a:pt x="111" y="93"/>
                  <a:pt x="123" y="128"/>
                </a:cubicBezTo>
                <a:cubicBezTo>
                  <a:pt x="105" y="182"/>
                  <a:pt x="81" y="152"/>
                  <a:pt x="60" y="200"/>
                </a:cubicBezTo>
                <a:cubicBezTo>
                  <a:pt x="29" y="270"/>
                  <a:pt x="58" y="238"/>
                  <a:pt x="33" y="263"/>
                </a:cubicBezTo>
                <a:lnTo>
                  <a:pt x="0" y="134"/>
                </a:lnTo>
                <a:lnTo>
                  <a:pt x="0" y="32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371600" y="3505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1371600" y="4343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209800" y="41148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  <a:r>
              <a:rPr lang="en-US" sz="2400" baseline="-25000"/>
              <a:t>i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524000" y="426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  <a:r>
              <a:rPr lang="en-US" sz="2400" baseline="-25000"/>
              <a:t>i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425715"/>
              </p:ext>
            </p:extLst>
          </p:nvPr>
        </p:nvGraphicFramePr>
        <p:xfrm>
          <a:off x="4076700" y="3949700"/>
          <a:ext cx="4546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1" name="Equation" r:id="rId5" imgW="4546440" imgH="583920" progId="Equation.3">
                  <p:embed/>
                </p:oleObj>
              </mc:Choice>
              <mc:Fallback>
                <p:oleObj name="Equation" r:id="rId5" imgW="45464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3949700"/>
                        <a:ext cx="4546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371600" y="44958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4495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  <a:r>
              <a:rPr lang="en-US" sz="2400" baseline="-25000"/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20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2FFC-A4E3-46F0-9B64-BEBF6B2FBFCA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Notion of  stability: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524000" y="2133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524000" y="2133600"/>
            <a:ext cx="1219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6670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8194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0" y="4724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mg(-</a:t>
            </a:r>
            <a:r>
              <a:rPr lang="en-US" sz="2400" b="1"/>
              <a:t>j</a:t>
            </a:r>
            <a:r>
              <a:rPr lang="en-US" sz="2400"/>
              <a:t>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0574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r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2514600" y="3581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743200" y="3124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600200" y="2743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038600" y="228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</a:t>
            </a:r>
            <a:r>
              <a:rPr lang="en-US" sz="2400"/>
              <a:t>=m</a:t>
            </a:r>
            <a:r>
              <a:rPr lang="en-US" sz="2400" b="1"/>
              <a:t>a  </a:t>
            </a:r>
            <a:r>
              <a:rPr lang="en-US" sz="2400" b="1">
                <a:sym typeface="Wingdings" pitchFamily="2" charset="2"/>
              </a:rPr>
              <a:t> </a:t>
            </a:r>
            <a:endParaRPr lang="en-US" sz="2400" b="1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410200" y="2057400"/>
            <a:ext cx="289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T- mg </a:t>
            </a:r>
            <a:r>
              <a:rPr lang="en-US" sz="2400" dirty="0" err="1"/>
              <a:t>cos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q = 0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</a:rPr>
              <a:t> -</a:t>
            </a:r>
            <a:r>
              <a:rPr lang="en-US" sz="2400" dirty="0"/>
              <a:t>mg sin </a:t>
            </a:r>
            <a:r>
              <a:rPr lang="en-US" sz="2400" dirty="0">
                <a:latin typeface="Symbol" pitchFamily="18" charset="2"/>
              </a:rPr>
              <a:t>q = -</a:t>
            </a:r>
            <a:r>
              <a:rPr lang="en-US" sz="2400" dirty="0" err="1"/>
              <a:t>ma</a:t>
            </a:r>
            <a:r>
              <a:rPr lang="en-US" sz="2400" baseline="-25000" dirty="0" err="1">
                <a:latin typeface="Symbol" pitchFamily="18" charset="2"/>
              </a:rPr>
              <a:t>q</a:t>
            </a:r>
            <a:endParaRPr lang="en-US" sz="2400" baseline="-25000" dirty="0">
              <a:latin typeface="Symbol" pitchFamily="18" charset="2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962400" y="3581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Symbol" pitchFamily="18" charset="2"/>
              </a:rPr>
              <a:t>t</a:t>
            </a:r>
            <a:r>
              <a:rPr lang="en-US" sz="2400"/>
              <a:t>=I </a:t>
            </a:r>
            <a:r>
              <a:rPr lang="en-US" sz="2400" b="1">
                <a:latin typeface="Symbol" pitchFamily="18" charset="2"/>
              </a:rPr>
              <a:t>a</a:t>
            </a:r>
            <a:r>
              <a:rPr lang="en-US" sz="2400" b="1"/>
              <a:t>  </a:t>
            </a:r>
            <a:r>
              <a:rPr lang="en-US" sz="2400" b="1">
                <a:sym typeface="Wingdings" pitchFamily="2" charset="2"/>
              </a:rPr>
              <a:t> </a:t>
            </a:r>
            <a:endParaRPr lang="en-US" sz="2400" b="1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638800" y="3200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334000" y="3581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r mg sin </a:t>
            </a:r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dirty="0"/>
              <a:t> = mr</a:t>
            </a:r>
            <a:r>
              <a:rPr lang="en-US" sz="2400" baseline="30000" dirty="0"/>
              <a:t>2 </a:t>
            </a:r>
            <a:r>
              <a:rPr lang="en-US" sz="2400" dirty="0">
                <a:latin typeface="Symbol" pitchFamily="18" charset="2"/>
              </a:rPr>
              <a:t>a = </a:t>
            </a:r>
            <a:r>
              <a:rPr lang="en-US" sz="2400" dirty="0" err="1"/>
              <a:t>mra</a:t>
            </a:r>
            <a:r>
              <a:rPr lang="en-US" sz="2400" baseline="-25000" dirty="0" err="1">
                <a:latin typeface="Symbol" pitchFamily="18" charset="2"/>
              </a:rPr>
              <a:t>q</a:t>
            </a:r>
            <a:endParaRPr lang="en-US" sz="2400" baseline="-25000" dirty="0">
              <a:latin typeface="Symbol" pitchFamily="18" charset="2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57200" y="304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Notion of equilibrium: </a:t>
            </a:r>
          </a:p>
        </p:txBody>
      </p:sp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3657600" y="3048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4" name="Equation" r:id="rId3" imgW="1002960" imgH="558720" progId="Equation.3">
                  <p:embed/>
                </p:oleObj>
              </mc:Choice>
              <mc:Fallback>
                <p:oleObj name="Equation" r:id="rId3" imgW="1002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4800"/>
                        <a:ext cx="1905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6311900" y="381000"/>
          <a:ext cx="193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5" name="Equation" r:id="rId5" imgW="1015920" imgH="558720" progId="Equation.3">
                  <p:embed/>
                </p:oleObj>
              </mc:Choice>
              <mc:Fallback>
                <p:oleObj name="Equation" r:id="rId5" imgW="10159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81000"/>
                        <a:ext cx="1930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495800" y="4495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Example of stable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10324</TotalTime>
  <Words>542</Words>
  <Application>Microsoft Office PowerPoint</Application>
  <PresentationFormat>On-screen Show (4:3)</PresentationFormat>
  <Paragraphs>143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566</cp:revision>
  <cp:lastPrinted>2012-10-05T15:10:05Z</cp:lastPrinted>
  <dcterms:created xsi:type="dcterms:W3CDTF">2012-01-10T18:32:24Z</dcterms:created>
  <dcterms:modified xsi:type="dcterms:W3CDTF">2012-10-17T16:16:43Z</dcterms:modified>
</cp:coreProperties>
</file>