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27" r:id="rId3"/>
    <p:sldId id="328" r:id="rId4"/>
    <p:sldId id="329" r:id="rId5"/>
    <p:sldId id="330" r:id="rId6"/>
    <p:sldId id="331" r:id="rId7"/>
    <p:sldId id="342" r:id="rId8"/>
    <p:sldId id="332" r:id="rId9"/>
    <p:sldId id="333" r:id="rId10"/>
    <p:sldId id="334" r:id="rId11"/>
    <p:sldId id="335" r:id="rId12"/>
    <p:sldId id="343" r:id="rId13"/>
    <p:sldId id="344" r:id="rId14"/>
    <p:sldId id="345" r:id="rId15"/>
    <p:sldId id="346" r:id="rId16"/>
    <p:sldId id="337" r:id="rId17"/>
    <p:sldId id="338" r:id="rId18"/>
    <p:sldId id="339" r:id="rId19"/>
    <p:sldId id="347" r:id="rId20"/>
    <p:sldId id="348" r:id="rId21"/>
    <p:sldId id="349" r:id="rId22"/>
    <p:sldId id="350" r:id="rId23"/>
    <p:sldId id="340" r:id="rId24"/>
    <p:sldId id="341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66" d="100"/>
          <a:sy n="66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1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B4634-319C-4D52-A3DC-5A5E909956FA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E1BE6-0E97-4A6F-8F0E-2423A5AC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2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5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4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2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hyperlink" Target="file:///D:\Userdata\Userdata\Coursework\f12phy113\lecturenotes\Lecture21\AF_1516.html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4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2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D:\Userdata\Userdata\Coursework\f12phy113\lecturenotes\Lecture21\AF_1501.html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399157"/>
            <a:ext cx="7467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21:</a:t>
            </a:r>
          </a:p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15 – Simple harmonic motion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Object attached to a spring</a:t>
            </a:r>
          </a:p>
          <a:p>
            <a:pPr marL="1428750" lvl="2" indent="-51435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folHlink"/>
                </a:solidFill>
              </a:rPr>
              <a:t>Displacement as a function of time</a:t>
            </a:r>
          </a:p>
          <a:p>
            <a:pPr marL="1428750" lvl="2" indent="-51435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folHlink"/>
                </a:solidFill>
              </a:rPr>
              <a:t>Kinetic and potential energy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Pendulum motion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876D-A7E8-46BC-9732-859A23406E8E}" type="slidenum">
              <a:rPr lang="en-US"/>
              <a:pPr/>
              <a:t>10</a:t>
            </a:fld>
            <a:endParaRPr lang="en-US"/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762000" y="6858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Hooke’s law motion:</a:t>
            </a:r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999322"/>
              </p:ext>
            </p:extLst>
          </p:nvPr>
        </p:nvGraphicFramePr>
        <p:xfrm>
          <a:off x="1295400" y="1295400"/>
          <a:ext cx="20828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8" name="Equation" r:id="rId3" imgW="2082600" imgH="1676160" progId="Equation.3">
                  <p:embed/>
                </p:oleObj>
              </mc:Choice>
              <mc:Fallback>
                <p:oleObj name="Equation" r:id="rId3" imgW="2082600" imgH="1676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295400"/>
                        <a:ext cx="20828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600200" y="3657600"/>
            <a:ext cx="6400800" cy="156966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Forms of solution: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                                                where: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304490"/>
              </p:ext>
            </p:extLst>
          </p:nvPr>
        </p:nvGraphicFramePr>
        <p:xfrm>
          <a:off x="1828800" y="4191000"/>
          <a:ext cx="33401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9" name="Equation" r:id="rId5" imgW="3340080" imgH="812520" progId="Equation.3">
                  <p:embed/>
                </p:oleObj>
              </mc:Choice>
              <mc:Fallback>
                <p:oleObj name="Equation" r:id="rId5" imgW="334008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191000"/>
                        <a:ext cx="33401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81917"/>
              </p:ext>
            </p:extLst>
          </p:nvPr>
        </p:nvGraphicFramePr>
        <p:xfrm>
          <a:off x="6781800" y="3962400"/>
          <a:ext cx="10033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80" name="Equation" r:id="rId7" imgW="1002960" imgH="761760" progId="Equation.3">
                  <p:embed/>
                </p:oleObj>
              </mc:Choice>
              <mc:Fallback>
                <p:oleObj name="Equation" r:id="rId7" imgW="100296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962400"/>
                        <a:ext cx="10033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7" name="AutoShape 7"/>
          <p:cNvSpPr>
            <a:spLocks/>
          </p:cNvSpPr>
          <p:nvPr/>
        </p:nvSpPr>
        <p:spPr bwMode="auto">
          <a:xfrm>
            <a:off x="5181600" y="419100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438400" y="5943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 constants (initial values)</a:t>
            </a:r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V="1">
            <a:off x="2590800" y="4419600"/>
            <a:ext cx="0" cy="1219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 flipV="1">
            <a:off x="2590800" y="4343400"/>
            <a:ext cx="1371600" cy="1295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2743200" y="4876800"/>
            <a:ext cx="0" cy="9906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V="1">
            <a:off x="2819400" y="4953000"/>
            <a:ext cx="1295400" cy="838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305800" cy="558614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Verification</a:t>
            </a:r>
            <a:r>
              <a:rPr lang="en-US" sz="2400" dirty="0" smtClean="0"/>
              <a:t>: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     Differential relations:</a:t>
            </a:r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en-US" sz="2400" dirty="0"/>
              <a:t>          Therefore</a:t>
            </a:r>
            <a:r>
              <a:rPr lang="en-US" sz="2400" dirty="0" smtClean="0"/>
              <a:t>:</a:t>
            </a:r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3AE-E94E-4C14-A86B-F7465F018F9E}" type="slidenum">
              <a:rPr lang="en-US"/>
              <a:pPr/>
              <a:t>11</a:t>
            </a:fld>
            <a:endParaRPr lang="en-US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231900" y="1752600"/>
          <a:ext cx="37084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02" name="Equation" r:id="rId3" imgW="3708360" imgH="1523880" progId="Equation.3">
                  <p:embed/>
                </p:oleObj>
              </mc:Choice>
              <mc:Fallback>
                <p:oleObj name="Equation" r:id="rId3" imgW="370836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900" y="1752600"/>
                        <a:ext cx="37084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819400" y="3810000"/>
          <a:ext cx="44450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03" name="Equation" r:id="rId5" imgW="4444920" imgH="799920" progId="Equation.3">
                  <p:embed/>
                </p:oleObj>
              </mc:Choice>
              <mc:Fallback>
                <p:oleObj name="Equation" r:id="rId5" imgW="444492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810000"/>
                        <a:ext cx="44450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828800" y="4572000"/>
          <a:ext cx="59309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04" name="Equation" r:id="rId7" imgW="5930640" imgH="1714320" progId="Equation.3">
                  <p:embed/>
                </p:oleObj>
              </mc:Choice>
              <mc:Fallback>
                <p:oleObj name="Equation" r:id="rId7" imgW="5930640" imgH="1714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572000"/>
                        <a:ext cx="5930900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3AE-E94E-4C14-A86B-F7465F018F9E}" type="slidenum">
              <a:rPr lang="en-US"/>
              <a:pPr/>
              <a:t>12</a:t>
            </a:fld>
            <a:endParaRPr lang="en-US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846834"/>
              </p:ext>
            </p:extLst>
          </p:nvPr>
        </p:nvGraphicFramePr>
        <p:xfrm>
          <a:off x="228600" y="3048000"/>
          <a:ext cx="7772400" cy="219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07" name="数式" r:id="rId3" imgW="3682800" imgH="1041120" progId="Equation.3">
                  <p:embed/>
                </p:oleObj>
              </mc:Choice>
              <mc:Fallback>
                <p:oleObj name="数式" r:id="rId3" imgW="368280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0"/>
                        <a:ext cx="7772400" cy="219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854943"/>
              </p:ext>
            </p:extLst>
          </p:nvPr>
        </p:nvGraphicFramePr>
        <p:xfrm>
          <a:off x="228600" y="457200"/>
          <a:ext cx="8566150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08" name="数式" r:id="rId5" imgW="4012920" imgH="1091880" progId="Equation.3">
                  <p:embed/>
                </p:oleObj>
              </mc:Choice>
              <mc:Fallback>
                <p:oleObj name="数式" r:id="rId5" imgW="4012920" imgH="1091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57200"/>
                        <a:ext cx="8566150" cy="233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94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Which of the following other possible guesses would provide a solution to Newton’s law for the mass-spring system:</a:t>
            </a:r>
          </a:p>
          <a:p>
            <a:pPr lvl="1"/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334264"/>
              </p:ext>
            </p:extLst>
          </p:nvPr>
        </p:nvGraphicFramePr>
        <p:xfrm>
          <a:off x="1295400" y="2133600"/>
          <a:ext cx="4154487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33" name="数式" r:id="rId3" imgW="1968480" imgH="1104840" progId="Equation.3">
                  <p:embed/>
                </p:oleObj>
              </mc:Choice>
              <mc:Fallback>
                <p:oleObj name="数式" r:id="rId3" imgW="1968480" imgH="1104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133600"/>
                        <a:ext cx="4154487" cy="233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051656"/>
              </p:ext>
            </p:extLst>
          </p:nvPr>
        </p:nvGraphicFramePr>
        <p:xfrm>
          <a:off x="400049" y="5029200"/>
          <a:ext cx="7905751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34" name="数式" r:id="rId5" imgW="3746160" imgH="431640" progId="Equation.3">
                  <p:embed/>
                </p:oleObj>
              </mc:Choice>
              <mc:Fallback>
                <p:oleObj name="数式" r:id="rId5" imgW="374616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" y="5029200"/>
                        <a:ext cx="7905751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403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3AE-E94E-4C14-A86B-F7465F018F9E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507732"/>
              </p:ext>
            </p:extLst>
          </p:nvPr>
        </p:nvGraphicFramePr>
        <p:xfrm>
          <a:off x="893762" y="3048000"/>
          <a:ext cx="7716838" cy="372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6" name="数式" r:id="rId3" imgW="3657600" imgH="1765080" progId="Equation.3">
                  <p:embed/>
                </p:oleObj>
              </mc:Choice>
              <mc:Fallback>
                <p:oleObj name="数式" r:id="rId3" imgW="3657600" imgH="1765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2" y="3048000"/>
                        <a:ext cx="7716838" cy="372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731755"/>
              </p:ext>
            </p:extLst>
          </p:nvPr>
        </p:nvGraphicFramePr>
        <p:xfrm>
          <a:off x="404813" y="160338"/>
          <a:ext cx="8213725" cy="292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7" name="数式" r:id="rId5" imgW="3848040" imgH="1371600" progId="Equation.3">
                  <p:embed/>
                </p:oleObj>
              </mc:Choice>
              <mc:Fallback>
                <p:oleObj name="数式" r:id="rId5" imgW="384804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160338"/>
                        <a:ext cx="8213725" cy="292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319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B3AE-E94E-4C14-A86B-F7465F018F9E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337862"/>
              </p:ext>
            </p:extLst>
          </p:nvPr>
        </p:nvGraphicFramePr>
        <p:xfrm>
          <a:off x="639763" y="2994025"/>
          <a:ext cx="8224837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6" name="数式" r:id="rId3" imgW="3898800" imgH="1815840" progId="Equation.3">
                  <p:embed/>
                </p:oleObj>
              </mc:Choice>
              <mc:Fallback>
                <p:oleObj name="数式" r:id="rId3" imgW="3898800" imgH="1815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2994025"/>
                        <a:ext cx="8224837" cy="382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284031"/>
              </p:ext>
            </p:extLst>
          </p:nvPr>
        </p:nvGraphicFramePr>
        <p:xfrm>
          <a:off x="404813" y="160338"/>
          <a:ext cx="8213725" cy="292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7" name="数式" r:id="rId5" imgW="3848040" imgH="1371600" progId="Equation.3">
                  <p:embed/>
                </p:oleObj>
              </mc:Choice>
              <mc:Fallback>
                <p:oleObj name="数式" r:id="rId5" imgW="384804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160338"/>
                        <a:ext cx="8213725" cy="292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2833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917F-599D-4FDF-8A5C-F22AA2AAA6AC}" type="slidenum">
              <a:rPr lang="en-US"/>
              <a:pPr/>
              <a:t>16</a:t>
            </a:fld>
            <a:endParaRPr lang="en-US"/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1534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“Simple harmonic motion” in practice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A block with a mass of 0.2 kg is connected to a light spring for which the force constant is 5 N/m and is free to oscillate on a horizontal, frictionless surface.   The block is displaced 0.05 m from equilibrium and released from rest.   Find its subsequent motion.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3352800"/>
            <a:ext cx="8382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Symbol" pitchFamily="18" charset="2"/>
              </a:rPr>
              <a:t>w =              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x(t)= A </a:t>
            </a:r>
            <a:r>
              <a:rPr lang="en-US" sz="2400" dirty="0" err="1"/>
              <a:t>cos</a:t>
            </a:r>
            <a:r>
              <a:rPr lang="en-US" sz="2400" dirty="0"/>
              <a:t> (</a:t>
            </a:r>
            <a:r>
              <a:rPr lang="en-US" sz="2400" dirty="0" err="1">
                <a:latin typeface="Symbol" pitchFamily="18" charset="2"/>
              </a:rPr>
              <a:t>w</a:t>
            </a:r>
            <a:r>
              <a:rPr lang="en-US" sz="2400" dirty="0" err="1"/>
              <a:t>t+</a:t>
            </a:r>
            <a:r>
              <a:rPr lang="en-US" sz="2400" dirty="0" err="1">
                <a:latin typeface="Symbol" pitchFamily="18" charset="2"/>
              </a:rPr>
              <a:t>f</a:t>
            </a:r>
            <a:r>
              <a:rPr lang="en-US" sz="2400" dirty="0"/>
              <a:t>)              x(0) = A </a:t>
            </a:r>
            <a:r>
              <a:rPr lang="en-US" sz="2400" dirty="0" err="1"/>
              <a:t>cos</a:t>
            </a:r>
            <a:r>
              <a:rPr lang="en-US" sz="2400" dirty="0"/>
              <a:t> (</a:t>
            </a:r>
            <a:r>
              <a:rPr lang="en-US" sz="2400" dirty="0">
                <a:latin typeface="Symbol" pitchFamily="18" charset="2"/>
              </a:rPr>
              <a:t>f</a:t>
            </a:r>
            <a:r>
              <a:rPr lang="en-US" sz="2400" dirty="0"/>
              <a:t>) = 0.05 m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v(t)=-</a:t>
            </a:r>
            <a:r>
              <a:rPr lang="en-US" sz="2400" dirty="0" err="1"/>
              <a:t>A</a:t>
            </a:r>
            <a:r>
              <a:rPr lang="en-US" sz="2400" dirty="0" err="1">
                <a:latin typeface="Symbol" pitchFamily="18" charset="2"/>
              </a:rPr>
              <a:t>w</a:t>
            </a:r>
            <a:r>
              <a:rPr lang="en-US" sz="2400" dirty="0" err="1"/>
              <a:t>sin</a:t>
            </a:r>
            <a:r>
              <a:rPr lang="en-US" sz="2400" dirty="0"/>
              <a:t> (</a:t>
            </a:r>
            <a:r>
              <a:rPr lang="en-US" sz="2400" dirty="0" err="1">
                <a:latin typeface="Symbol" pitchFamily="18" charset="2"/>
              </a:rPr>
              <a:t>w</a:t>
            </a:r>
            <a:r>
              <a:rPr lang="en-US" sz="2400" dirty="0" err="1"/>
              <a:t>t+</a:t>
            </a:r>
            <a:r>
              <a:rPr lang="en-US" sz="2400" dirty="0" err="1">
                <a:latin typeface="Symbol" pitchFamily="18" charset="2"/>
              </a:rPr>
              <a:t>f</a:t>
            </a:r>
            <a:r>
              <a:rPr lang="en-US" sz="2400" dirty="0"/>
              <a:t>)               v(0)=-</a:t>
            </a:r>
            <a:r>
              <a:rPr lang="en-US" sz="2400" dirty="0" err="1"/>
              <a:t>A</a:t>
            </a:r>
            <a:r>
              <a:rPr lang="en-US" sz="2400" dirty="0" err="1">
                <a:latin typeface="Symbol" pitchFamily="18" charset="2"/>
              </a:rPr>
              <a:t>w</a:t>
            </a:r>
            <a:r>
              <a:rPr lang="en-US" sz="2400" dirty="0" err="1"/>
              <a:t>sin</a:t>
            </a:r>
            <a:r>
              <a:rPr lang="en-US" sz="2400" dirty="0"/>
              <a:t> (</a:t>
            </a:r>
            <a:r>
              <a:rPr lang="en-US" sz="2400" dirty="0">
                <a:latin typeface="Symbol" pitchFamily="18" charset="2"/>
              </a:rPr>
              <a:t>f</a:t>
            </a:r>
            <a:r>
              <a:rPr lang="en-US" sz="2400" dirty="0"/>
              <a:t>) = 0 m/s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</a:t>
            </a:r>
            <a:r>
              <a:rPr lang="en-US" sz="2400" dirty="0">
                <a:sym typeface="Wingdings" pitchFamily="2" charset="2"/>
              </a:rPr>
              <a:t> </a:t>
            </a:r>
            <a:r>
              <a:rPr lang="en-US" sz="2400" dirty="0">
                <a:latin typeface="Symbol" pitchFamily="18" charset="2"/>
              </a:rPr>
              <a:t>f = 0   </a:t>
            </a:r>
            <a:r>
              <a:rPr lang="en-US" sz="2400" dirty="0"/>
              <a:t>and</a:t>
            </a:r>
            <a:r>
              <a:rPr lang="en-US" sz="2400" dirty="0">
                <a:sym typeface="Wingdings" pitchFamily="2" charset="2"/>
              </a:rPr>
              <a:t>   A = 0.05 m</a:t>
            </a: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17302"/>
              </p:ext>
            </p:extLst>
          </p:nvPr>
        </p:nvGraphicFramePr>
        <p:xfrm>
          <a:off x="1066800" y="3333750"/>
          <a:ext cx="418041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6" name="数式" r:id="rId3" imgW="2006280" imgH="228600" progId="Equation.3">
                  <p:embed/>
                </p:oleObj>
              </mc:Choice>
              <mc:Fallback>
                <p:oleObj name="数式" r:id="rId3" imgW="2006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33750"/>
                        <a:ext cx="418041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774B5-5F04-479C-AECA-442CE0C52F1D}" type="slidenum">
              <a:rPr lang="en-US"/>
              <a:pPr/>
              <a:t>17</a:t>
            </a:fld>
            <a:endParaRPr lang="en-US"/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09600" y="685800"/>
            <a:ext cx="78486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 smtClean="0">
                <a:solidFill>
                  <a:srgbClr val="FF0000"/>
                </a:solidFill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</a:rPr>
              <a:t> exercise</a:t>
            </a:r>
            <a:r>
              <a:rPr lang="en-US" sz="2400" dirty="0" smtClean="0"/>
              <a:t>: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A certain mass m on a spring oscillates with a characteristic frequency of 2 cycles per second.   Which of the following changes to the mass would increase the frequency to 4 cycles per second?</a:t>
            </a:r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(a) 2m      (b) 4m        (c) m/2        (d) m/4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B0D5-9A86-48AA-B234-12C96D9E3736}" type="slidenum">
              <a:rPr lang="en-US"/>
              <a:pPr/>
              <a:t>18</a:t>
            </a:fld>
            <a:endParaRPr lang="en-US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62000" y="685800"/>
            <a:ext cx="75438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Simple harmonic motion: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r>
              <a:rPr lang="en-US" sz="2400"/>
              <a:t>    Note that: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endParaRPr lang="en-US" sz="240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48689"/>
              </p:ext>
            </p:extLst>
          </p:nvPr>
        </p:nvGraphicFramePr>
        <p:xfrm>
          <a:off x="1524000" y="1066800"/>
          <a:ext cx="20828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53" name="Equation" r:id="rId3" imgW="2082600" imgH="1676160" progId="Equation.3">
                  <p:embed/>
                </p:oleObj>
              </mc:Choice>
              <mc:Fallback>
                <p:oleObj name="Equation" r:id="rId3" imgW="2082600" imgH="1676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066800"/>
                        <a:ext cx="20828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88057"/>
              </p:ext>
            </p:extLst>
          </p:nvPr>
        </p:nvGraphicFramePr>
        <p:xfrm>
          <a:off x="1371600" y="3048000"/>
          <a:ext cx="36449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54" name="Equation" r:id="rId5" imgW="3644640" imgH="812520" progId="Equation.3">
                  <p:embed/>
                </p:oleObj>
              </mc:Choice>
              <mc:Fallback>
                <p:oleObj name="Equation" r:id="rId5" imgW="364464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48000"/>
                        <a:ext cx="36449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789840"/>
              </p:ext>
            </p:extLst>
          </p:nvPr>
        </p:nvGraphicFramePr>
        <p:xfrm>
          <a:off x="1612900" y="4572000"/>
          <a:ext cx="35687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55" name="Equation" r:id="rId7" imgW="3568680" imgH="1523880" progId="Equation.3">
                  <p:embed/>
                </p:oleObj>
              </mc:Choice>
              <mc:Fallback>
                <p:oleObj name="Equation" r:id="rId7" imgW="356868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4572000"/>
                        <a:ext cx="35687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3352800" y="2286000"/>
            <a:ext cx="2971800" cy="990600"/>
          </a:xfrm>
          <a:prstGeom prst="line">
            <a:avLst/>
          </a:prstGeom>
          <a:noFill/>
          <a:ln w="25400">
            <a:solidFill>
              <a:srgbClr val="FF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324600" y="1905000"/>
            <a:ext cx="2286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99"/>
                </a:solidFill>
              </a:rPr>
              <a:t>Conveniently evaluated in </a:t>
            </a:r>
            <a:r>
              <a:rPr lang="en-US" sz="2400" i="1">
                <a:solidFill>
                  <a:srgbClr val="FF3399"/>
                </a:solidFill>
              </a:rPr>
              <a:t>radians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 flipV="1">
            <a:off x="2286000" y="3581400"/>
            <a:ext cx="990600" cy="45720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3276600" y="3657600"/>
            <a:ext cx="152400" cy="38100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276600" y="3810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6600"/>
                </a:solidFill>
              </a:rPr>
              <a:t>Constants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1524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Summary --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Energy associated with simple harmonic motion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982118"/>
              </p:ext>
            </p:extLst>
          </p:nvPr>
        </p:nvGraphicFramePr>
        <p:xfrm>
          <a:off x="363538" y="1443037"/>
          <a:ext cx="8296275" cy="450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1" name="数式" r:id="rId3" imgW="3886200" imgH="2108160" progId="Equation.3">
                  <p:embed/>
                </p:oleObj>
              </mc:Choice>
              <mc:Fallback>
                <p:oleObj name="数式" r:id="rId3" imgW="3886200" imgH="2108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1443037"/>
                        <a:ext cx="8296275" cy="450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16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6454775"/>
            <a:ext cx="2133600" cy="365125"/>
          </a:xfrm>
        </p:spPr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16998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54" t="23875" r="32459" b="3865"/>
          <a:stretch/>
        </p:blipFill>
        <p:spPr bwMode="auto">
          <a:xfrm>
            <a:off x="1219200" y="304800"/>
            <a:ext cx="6564086" cy="591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838200" y="3073853"/>
            <a:ext cx="533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Energy associated with simple harmonic motion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579292"/>
              </p:ext>
            </p:extLst>
          </p:nvPr>
        </p:nvGraphicFramePr>
        <p:xfrm>
          <a:off x="1066800" y="1143000"/>
          <a:ext cx="6778625" cy="3903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2" name="数式" r:id="rId3" imgW="3174840" imgH="1828800" progId="Equation.3">
                  <p:embed/>
                </p:oleObj>
              </mc:Choice>
              <mc:Fallback>
                <p:oleObj name="数式" r:id="rId3" imgW="3174840" imgH="182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143000"/>
                        <a:ext cx="6778625" cy="3903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826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Energy diagram:</a:t>
            </a:r>
          </a:p>
        </p:txBody>
      </p:sp>
      <p:pic>
        <p:nvPicPr>
          <p:cNvPr id="1884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9200"/>
            <a:ext cx="4572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76800" y="55626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800" y="2133600"/>
            <a:ext cx="2209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U(x)=1/2 k x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019800" y="2364433"/>
            <a:ext cx="533400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00800" y="2586335"/>
            <a:ext cx="2209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E=1/2 k A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29514" y="5773056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914572" y="5471886"/>
            <a:ext cx="0" cy="383232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19600" y="3276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31650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09600" y="1371600"/>
            <a:ext cx="3113314" cy="3159739"/>
            <a:chOff x="1676401" y="955061"/>
            <a:chExt cx="3113314" cy="3159739"/>
          </a:xfrm>
        </p:grpSpPr>
        <p:pic>
          <p:nvPicPr>
            <p:cNvPr id="188418" name="Picture 2" descr="E:\Media\Image_Library\chapter7\0711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0543" b="40193"/>
            <a:stretch/>
          </p:blipFill>
          <p:spPr bwMode="auto">
            <a:xfrm>
              <a:off x="1676401" y="955061"/>
              <a:ext cx="3113314" cy="29783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4419600" y="3276600"/>
              <a:ext cx="370115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81000" y="304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Effects of gravity on spring motion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886" y="2590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x=0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922668"/>
              </p:ext>
            </p:extLst>
          </p:nvPr>
        </p:nvGraphicFramePr>
        <p:xfrm>
          <a:off x="4495800" y="914400"/>
          <a:ext cx="383222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8" name="数式" r:id="rId4" imgW="1815840" imgH="609480" progId="Equation.3">
                  <p:embed/>
                </p:oleObj>
              </mc:Choice>
              <mc:Fallback>
                <p:oleObj name="数式" r:id="rId4" imgW="181584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914400"/>
                        <a:ext cx="3832225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008380"/>
              </p:ext>
            </p:extLst>
          </p:nvPr>
        </p:nvGraphicFramePr>
        <p:xfrm>
          <a:off x="4194628" y="2362200"/>
          <a:ext cx="4796972" cy="4022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9" name="数式" r:id="rId6" imgW="2438280" imgH="2044440" progId="Equation.3">
                  <p:embed/>
                </p:oleObj>
              </mc:Choice>
              <mc:Fallback>
                <p:oleObj name="数式" r:id="rId6" imgW="2438280" imgH="20444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4628" y="2362200"/>
                        <a:ext cx="4796972" cy="4022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6430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E90D0-ECE0-4026-94E0-83D47AF5AE0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Simple harmonic motion for a pendulum:</a:t>
            </a: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1676400" y="15240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2895600" y="3200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676400" y="1524000"/>
            <a:ext cx="1371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828800" y="2438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Symbol" pitchFamily="18" charset="2"/>
              </a:rPr>
              <a:t>Q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057400" y="1752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L</a:t>
            </a:r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215621"/>
              </p:ext>
            </p:extLst>
          </p:nvPr>
        </p:nvGraphicFramePr>
        <p:xfrm>
          <a:off x="3155950" y="838200"/>
          <a:ext cx="57912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60" name="Equation" r:id="rId3" imgW="5790960" imgH="1676160" progId="Equation.3">
                  <p:embed/>
                </p:oleObj>
              </mc:Choice>
              <mc:Fallback>
                <p:oleObj name="Equation" r:id="rId3" imgW="5790960" imgH="1676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950" y="838200"/>
                        <a:ext cx="57912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810000" y="28194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Approximation for small </a:t>
            </a:r>
            <a:r>
              <a:rPr lang="en-US" sz="2400">
                <a:latin typeface="Symbol" pitchFamily="18" charset="2"/>
              </a:rPr>
              <a:t>Q:</a:t>
            </a:r>
          </a:p>
        </p:txBody>
      </p:sp>
      <p:graphicFrame>
        <p:nvGraphicFramePr>
          <p:cNvPr id="194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34812"/>
              </p:ext>
            </p:extLst>
          </p:nvPr>
        </p:nvGraphicFramePr>
        <p:xfrm>
          <a:off x="3962400" y="3581400"/>
          <a:ext cx="36957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61" name="Equation" r:id="rId5" imgW="3695400" imgH="2539800" progId="Equation.3">
                  <p:embed/>
                </p:oleObj>
              </mc:Choice>
              <mc:Fallback>
                <p:oleObj name="Equation" r:id="rId5" imgW="3695400" imgH="25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581400"/>
                        <a:ext cx="3695700" cy="25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A03D-55E0-4F21-9884-D48FFC961F63}" type="slidenum">
              <a:rPr lang="en-US"/>
              <a:pPr/>
              <a:t>24</a:t>
            </a:fld>
            <a:endParaRPr lang="en-US"/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Pendulum example: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1676400" y="15240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2895600" y="3200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1676400" y="1524000"/>
            <a:ext cx="1371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828800" y="2438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Symbol" pitchFamily="18" charset="2"/>
              </a:rPr>
              <a:t>Q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2057400" y="1752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L</a:t>
            </a:r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034056"/>
              </p:ext>
            </p:extLst>
          </p:nvPr>
        </p:nvGraphicFramePr>
        <p:xfrm>
          <a:off x="685800" y="5486400"/>
          <a:ext cx="3695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82" name="Equation" r:id="rId3" imgW="3695400" imgH="761760" progId="Equation.3">
                  <p:embed/>
                </p:oleObj>
              </mc:Choice>
              <mc:Fallback>
                <p:oleObj name="Equation" r:id="rId3" imgW="369540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486400"/>
                        <a:ext cx="36957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419600" y="838200"/>
            <a:ext cx="3657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Suppose L=2m, what is the period of the pendulum?</a:t>
            </a:r>
          </a:p>
        </p:txBody>
      </p:sp>
      <p:graphicFrame>
        <p:nvGraphicFramePr>
          <p:cNvPr id="2356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893578"/>
              </p:ext>
            </p:extLst>
          </p:nvPr>
        </p:nvGraphicFramePr>
        <p:xfrm>
          <a:off x="3886200" y="2438400"/>
          <a:ext cx="49149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83" name="Equation" r:id="rId5" imgW="4914720" imgH="1625400" progId="Equation.3">
                  <p:embed/>
                </p:oleObj>
              </mc:Choice>
              <mc:Fallback>
                <p:oleObj name="Equation" r:id="rId5" imgW="491472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438400"/>
                        <a:ext cx="4914900" cy="162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val 1">
            <a:hlinkClick r:id="rId7"/>
          </p:cNvPr>
          <p:cNvSpPr/>
          <p:nvPr/>
        </p:nvSpPr>
        <p:spPr>
          <a:xfrm>
            <a:off x="7467600" y="5105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92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Why did your textbook develop a whole chapter on oscillatory motion?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Because the authors like to torture students.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Because it is different from Newton’s laws and needs many pages to explain.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Because it is an example of Newton’s laws and needs many pages to explain.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33528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 harmonic motion has a characteristic time period T.   What determines T?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characteristics of the physical system.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initial displacements or velocities.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It is not possible to know T.</a:t>
            </a:r>
          </a:p>
        </p:txBody>
      </p:sp>
    </p:spTree>
    <p:extLst>
      <p:ext uri="{BB962C8B-B14F-4D97-AF65-F5344CB8AC3E}">
        <p14:creationId xmlns:p14="http://schemas.microsoft.com/office/powerpoint/2010/main" val="104650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990B-FEA2-4812-8B12-95F08DCC393B}" type="slidenum">
              <a:rPr lang="en-US"/>
              <a:pPr/>
              <a:t>4</a:t>
            </a:fld>
            <a:endParaRPr lang="en-US"/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81000" y="7620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Hooke’s law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51"/>
          <a:stretch>
            <a:fillRect/>
          </a:stretch>
        </p:blipFill>
        <p:spPr bwMode="auto">
          <a:xfrm>
            <a:off x="0" y="1371600"/>
            <a:ext cx="5105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514600" y="9906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F</a:t>
            </a:r>
            <a:r>
              <a:rPr lang="en-US" sz="2400" baseline="-25000"/>
              <a:t>s</a:t>
            </a:r>
            <a:r>
              <a:rPr lang="en-US" sz="2400"/>
              <a:t> = -k(x-x</a:t>
            </a:r>
            <a:r>
              <a:rPr lang="en-US" sz="2400" baseline="-25000"/>
              <a:t>0</a:t>
            </a:r>
            <a:r>
              <a:rPr lang="en-US" sz="2400"/>
              <a:t>)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962400" y="4572000"/>
            <a:ext cx="99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 x</a:t>
            </a:r>
            <a:r>
              <a:rPr lang="en-US" sz="2400" baseline="-25000" dirty="0" smtClean="0"/>
              <a:t>0 </a:t>
            </a:r>
            <a:r>
              <a:rPr lang="en-US" sz="2400" dirty="0" smtClean="0"/>
              <a:t>=0</a:t>
            </a:r>
            <a:endParaRPr lang="en-US" sz="2400" baseline="-25000" dirty="0"/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73" t="16644" r="15132" b="13454"/>
          <a:stretch>
            <a:fillRect/>
          </a:stretch>
        </p:blipFill>
        <p:spPr bwMode="auto">
          <a:xfrm>
            <a:off x="6019800" y="685800"/>
            <a:ext cx="20574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36" t="13315" r="14977" b="10124"/>
          <a:stretch>
            <a:fillRect/>
          </a:stretch>
        </p:blipFill>
        <p:spPr bwMode="auto">
          <a:xfrm>
            <a:off x="5867400" y="1981200"/>
            <a:ext cx="2209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867400" y="2286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Behavior of materials</a:t>
            </a:r>
            <a:r>
              <a:rPr lang="en-US" dirty="0"/>
              <a:t>: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410200" y="3657600"/>
            <a:ext cx="3124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Young’s modulus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graphicFrame>
        <p:nvGraphicFramePr>
          <p:cNvPr id="266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186385"/>
              </p:ext>
            </p:extLst>
          </p:nvPr>
        </p:nvGraphicFramePr>
        <p:xfrm>
          <a:off x="5511800" y="4171950"/>
          <a:ext cx="2679700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7" name="Equation" r:id="rId6" imgW="2679480" imgH="2273040" progId="Equation.3">
                  <p:embed/>
                </p:oleObj>
              </mc:Choice>
              <mc:Fallback>
                <p:oleObj name="Equation" r:id="rId6" imgW="2679480" imgH="227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4171950"/>
                        <a:ext cx="2679700" cy="227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83B47-CD26-4B93-A750-A87EAFCC8F12}" type="slidenum">
              <a:rPr lang="en-US"/>
              <a:pPr/>
              <a:t>5</a:t>
            </a:fld>
            <a:endParaRPr lang="en-US"/>
          </a:p>
        </p:txBody>
      </p:sp>
      <p:pic>
        <p:nvPicPr>
          <p:cNvPr id="35842" name="Picture 2" descr="F13_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838200"/>
            <a:ext cx="36576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3" name="Picture 3" descr="F13_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34290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4" name="Picture 4" descr="F13_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571"/>
          <a:stretch>
            <a:fillRect/>
          </a:stretch>
        </p:blipFill>
        <p:spPr bwMode="auto">
          <a:xfrm>
            <a:off x="1524000" y="3962400"/>
            <a:ext cx="16764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28600" y="0"/>
            <a:ext cx="4495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Microscopic picture of material with springs representing bonds between atoms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28600" y="3657600"/>
            <a:ext cx="449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Measurement</a:t>
            </a:r>
            <a:r>
              <a:rPr lang="en-US" dirty="0"/>
              <a:t> </a:t>
            </a:r>
            <a:r>
              <a:rPr lang="en-US" sz="2400" dirty="0"/>
              <a:t>of elastic response:</a:t>
            </a:r>
          </a:p>
        </p:txBody>
      </p:sp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5511800" y="4279900"/>
          <a:ext cx="2679700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51" name="Equation" r:id="rId6" imgW="2679480" imgH="2273040" progId="Equation.3">
                  <p:embed/>
                </p:oleObj>
              </mc:Choice>
              <mc:Fallback>
                <p:oleObj name="Equation" r:id="rId6" imgW="2679480" imgH="227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4279900"/>
                        <a:ext cx="2679700" cy="227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7315200" y="5334000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35849" name="AutoShape 9"/>
          <p:cNvSpPr>
            <a:spLocks/>
          </p:cNvSpPr>
          <p:nvPr/>
        </p:nvSpPr>
        <p:spPr bwMode="auto">
          <a:xfrm rot="5400000">
            <a:off x="7315200" y="5562600"/>
            <a:ext cx="228600" cy="381000"/>
          </a:xfrm>
          <a:prstGeom prst="leftBrace">
            <a:avLst>
              <a:gd name="adj1" fmla="val 13889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AA8DB-335A-4703-A60F-5ECF1EB3E6DD}" type="slidenum">
              <a:rPr lang="en-US"/>
              <a:pPr/>
              <a:t>6</a:t>
            </a:fld>
            <a:endParaRPr lang="en-US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14400"/>
            <a:ext cx="3276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2" name="Text Box 4"/>
          <p:cNvSpPr txBox="1">
            <a:spLocks noChangeArrowheads="1"/>
          </p:cNvSpPr>
          <p:nvPr/>
        </p:nvSpPr>
        <p:spPr bwMode="auto">
          <a:xfrm rot="16200000">
            <a:off x="228600" y="1524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</a:t>
            </a:r>
            <a:r>
              <a:rPr lang="en-US" baseline="-25000"/>
              <a:t>s </a:t>
            </a:r>
            <a:r>
              <a:rPr lang="en-US"/>
              <a:t>(N)</a:t>
            </a:r>
            <a:endParaRPr lang="en-US" baseline="-2500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828800" y="2667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914400"/>
            <a:ext cx="3276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5" name="Text Box 7"/>
          <p:cNvSpPr txBox="1">
            <a:spLocks noChangeArrowheads="1"/>
          </p:cNvSpPr>
          <p:nvPr/>
        </p:nvSpPr>
        <p:spPr bwMode="auto">
          <a:xfrm rot="16200000">
            <a:off x="4229100" y="16383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s</a:t>
            </a:r>
            <a:r>
              <a:rPr lang="en-US"/>
              <a:t> (J)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6096000" y="2743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819400" y="1295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</a:t>
            </a:r>
            <a:r>
              <a:rPr lang="en-US" baseline="-25000"/>
              <a:t>s</a:t>
            </a:r>
            <a:r>
              <a:rPr lang="en-US"/>
              <a:t> = -kx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5791200" y="11430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s</a:t>
            </a:r>
            <a:r>
              <a:rPr lang="en-US"/>
              <a:t> = ½ k x</a:t>
            </a:r>
            <a:r>
              <a:rPr lang="en-US" baseline="30000"/>
              <a:t>2</a:t>
            </a:r>
          </a:p>
        </p:txBody>
      </p:sp>
      <p:pic>
        <p:nvPicPr>
          <p:cNvPr id="2765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276600"/>
            <a:ext cx="34766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457200" y="3886200"/>
            <a:ext cx="533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General potential energy curve: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 rot="16200000">
            <a:off x="4076700" y="43815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 (J)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172200" y="5867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5181600" y="34290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U</a:t>
            </a:r>
            <a:r>
              <a:rPr lang="en-US" baseline="-25000">
                <a:solidFill>
                  <a:srgbClr val="009900"/>
                </a:solidFill>
              </a:rPr>
              <a:t>s</a:t>
            </a:r>
            <a:r>
              <a:rPr lang="en-US">
                <a:solidFill>
                  <a:srgbClr val="009900"/>
                </a:solidFill>
              </a:rPr>
              <a:t> = ½ k (x-1)</a:t>
            </a:r>
            <a:r>
              <a:rPr lang="en-US" baseline="30000">
                <a:solidFill>
                  <a:srgbClr val="009900"/>
                </a:solidFill>
              </a:rPr>
              <a:t>2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6781800" y="5257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U(x)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1524000" y="5021263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27666" name="Object 18"/>
          <p:cNvGraphicFramePr>
            <a:graphicFrameLocks noChangeAspect="1"/>
          </p:cNvGraphicFramePr>
          <p:nvPr/>
        </p:nvGraphicFramePr>
        <p:xfrm>
          <a:off x="4483100" y="2863850"/>
          <a:ext cx="177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92" name="Equation" r:id="rId6" imgW="177480" imgH="368280" progId="Equation.3">
                  <p:embed/>
                </p:oleObj>
              </mc:Choice>
              <mc:Fallback>
                <p:oleObj name="Equation" r:id="rId6" imgW="1774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2863850"/>
                        <a:ext cx="1778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7" name="Object 19"/>
          <p:cNvGraphicFramePr>
            <a:graphicFrameLocks noChangeAspect="1"/>
          </p:cNvGraphicFramePr>
          <p:nvPr/>
        </p:nvGraphicFramePr>
        <p:xfrm>
          <a:off x="1905000" y="4648200"/>
          <a:ext cx="1879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93" name="Equation" r:id="rId8" imgW="1879560" imgH="799920" progId="Equation.3">
                  <p:embed/>
                </p:oleObj>
              </mc:Choice>
              <mc:Fallback>
                <p:oleObj name="Equation" r:id="rId8" imgW="187956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648200"/>
                        <a:ext cx="18796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105400" y="152400"/>
            <a:ext cx="3581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/>
              <a:t>Potential energy </a:t>
            </a:r>
            <a:r>
              <a:rPr lang="en-US" sz="2400" dirty="0" smtClean="0"/>
              <a:t>associated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with Hooke’s law:</a:t>
            </a: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1143000" y="159603"/>
            <a:ext cx="3581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/>
              <a:t>Form of Hooke’s law for </a:t>
            </a:r>
          </a:p>
          <a:p>
            <a:r>
              <a:rPr lang="en-US" sz="2400" dirty="0" smtClean="0"/>
              <a:t>ideal system: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addition to the spring-mass system, Hooke’s law approximates many physical systems near equilibrium.</a:t>
            </a:r>
          </a:p>
        </p:txBody>
      </p:sp>
      <p:sp>
        <p:nvSpPr>
          <p:cNvPr id="6" name="Oval 5">
            <a:hlinkClick r:id="rId2"/>
          </p:cNvPr>
          <p:cNvSpPr/>
          <p:nvPr/>
        </p:nvSpPr>
        <p:spPr>
          <a:xfrm>
            <a:off x="2514600" y="23622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6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D513A-5071-4490-8CA4-0C592AA7D46D}" type="slidenum">
              <a:rPr lang="en-US"/>
              <a:pPr/>
              <a:t>8</a:t>
            </a:fld>
            <a:endParaRPr lang="en-US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81000" y="762000"/>
            <a:ext cx="8305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Motion associated with Hooke’s law forces</a:t>
            </a:r>
          </a:p>
          <a:p>
            <a:pPr>
              <a:spcBef>
                <a:spcPct val="50000"/>
              </a:spcBef>
            </a:pPr>
            <a:r>
              <a:rPr lang="en-US" sz="2400"/>
              <a:t>   Newton’s second law: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                   F = -k x = m a</a:t>
            </a:r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930147"/>
              </p:ext>
            </p:extLst>
          </p:nvPr>
        </p:nvGraphicFramePr>
        <p:xfrm>
          <a:off x="914400" y="2743200"/>
          <a:ext cx="20828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9" name="Equation" r:id="rId3" imgW="2082600" imgH="1676160" progId="Equation.3">
                  <p:embed/>
                </p:oleObj>
              </mc:Choice>
              <mc:Fallback>
                <p:oleObj name="Equation" r:id="rId3" imgW="2082600" imgH="1676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43200"/>
                        <a:ext cx="20828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743200" y="3810000"/>
            <a:ext cx="624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ym typeface="Wingdings" pitchFamily="2" charset="2"/>
              </a:rPr>
              <a:t> “second-order” linear differential equation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10/22/2012</a:t>
            </a:r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21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10BE-8A25-4B84-A950-1A349A6B0DAC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09600" y="5334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How to solve a second order linear differential equation: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38200" y="1676400"/>
            <a:ext cx="678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Earlier example – constant force F</a:t>
            </a:r>
            <a:r>
              <a:rPr lang="en-US" sz="2400" baseline="-25000"/>
              <a:t>0</a:t>
            </a:r>
            <a:r>
              <a:rPr lang="en-US" sz="2400"/>
              <a:t> </a:t>
            </a:r>
            <a:r>
              <a:rPr lang="en-US" sz="2400">
                <a:sym typeface="Wingdings" pitchFamily="2" charset="2"/>
              </a:rPr>
              <a:t> </a:t>
            </a:r>
            <a:r>
              <a:rPr lang="en-US" sz="2400"/>
              <a:t>acceleration a</a:t>
            </a:r>
            <a:r>
              <a:rPr lang="en-US" sz="2400" baseline="-25000"/>
              <a:t>0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320609"/>
              </p:ext>
            </p:extLst>
          </p:nvPr>
        </p:nvGraphicFramePr>
        <p:xfrm>
          <a:off x="1524000" y="2362200"/>
          <a:ext cx="17399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2" name="Equation" r:id="rId3" imgW="1739880" imgH="799920" progId="Equation.3">
                  <p:embed/>
                </p:oleObj>
              </mc:Choice>
              <mc:Fallback>
                <p:oleObj name="Equation" r:id="rId3" imgW="173988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362200"/>
                        <a:ext cx="17399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447800" y="3657600"/>
            <a:ext cx="640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x(t) = x</a:t>
            </a:r>
            <a:r>
              <a:rPr lang="en-US" sz="2400" baseline="-25000"/>
              <a:t>0</a:t>
            </a:r>
            <a:r>
              <a:rPr lang="en-US" sz="2400"/>
              <a:t> +v</a:t>
            </a:r>
            <a:r>
              <a:rPr lang="en-US" sz="2400" baseline="-25000"/>
              <a:t>0</a:t>
            </a:r>
            <a:r>
              <a:rPr lang="en-US" sz="2400"/>
              <a:t>t + ½ a</a:t>
            </a:r>
            <a:r>
              <a:rPr lang="en-US" sz="2400" baseline="-25000"/>
              <a:t>0</a:t>
            </a:r>
            <a:r>
              <a:rPr lang="en-US" sz="2400"/>
              <a:t> t</a:t>
            </a:r>
            <a:r>
              <a:rPr lang="en-US" sz="2400" baseline="30000"/>
              <a:t>2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286000" y="480060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2 constants (initial values)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 flipH="1" flipV="1">
            <a:off x="2362200" y="4038600"/>
            <a:ext cx="76200" cy="762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V="1">
            <a:off x="2514600" y="4038600"/>
            <a:ext cx="381000" cy="762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10521</TotalTime>
  <Words>824</Words>
  <Application>Microsoft Office PowerPoint</Application>
  <PresentationFormat>On-screen Show (4:3)</PresentationFormat>
  <Paragraphs>180</Paragraphs>
  <Slides>24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592</cp:revision>
  <cp:lastPrinted>2012-10-22T17:05:49Z</cp:lastPrinted>
  <dcterms:created xsi:type="dcterms:W3CDTF">2012-01-10T18:32:24Z</dcterms:created>
  <dcterms:modified xsi:type="dcterms:W3CDTF">2012-10-22T17:07:01Z</dcterms:modified>
</cp:coreProperties>
</file>