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27" r:id="rId3"/>
    <p:sldId id="351" r:id="rId4"/>
    <p:sldId id="345" r:id="rId5"/>
    <p:sldId id="348" r:id="rId6"/>
    <p:sldId id="349" r:id="rId7"/>
    <p:sldId id="340" r:id="rId8"/>
    <p:sldId id="34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12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coma_Narrows_Bridge_%281940%2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hyperlink" Target="file:///D:\Userdata\Userdata\Coursework\f12phy113\lecturenotes\Lecture21\AF_1516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229" y="381000"/>
            <a:ext cx="7467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22: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15 – Simple harmonic motion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Object attached to a spring and pendulum motion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Resonance phenomena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Note: We will not thoroughly cover damping and the analogy to circular motion.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14F-3E36-4FB5-A2A5-1056079C1C49}" type="slidenum">
              <a:rPr lang="en-US"/>
              <a:pPr/>
              <a:t>10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544286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notion of resonance: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 Suppose    F=-kx+F</a:t>
            </a:r>
            <a:r>
              <a:rPr lang="en-US" sz="2400" baseline="-25000"/>
              <a:t>0</a:t>
            </a:r>
            <a:r>
              <a:rPr lang="en-US" sz="2400"/>
              <a:t> sin(</a:t>
            </a:r>
            <a:r>
              <a:rPr lang="en-US" sz="2400">
                <a:latin typeface="Symbol" pitchFamily="18" charset="2"/>
              </a:rPr>
              <a:t>W</a:t>
            </a:r>
            <a:r>
              <a:rPr lang="en-US" sz="2400"/>
              <a:t>t)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 According to Newton: 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000250" y="2413000"/>
          <a:ext cx="5143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0" name="Equation" r:id="rId3" imgW="5143320" imgH="2031840" progId="Equation.3">
                  <p:embed/>
                </p:oleObj>
              </mc:Choice>
              <mc:Fallback>
                <p:oleObj name="Equation" r:id="rId3" imgW="514332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413000"/>
                        <a:ext cx="51435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057400" y="4876800"/>
          <a:ext cx="5232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1" name="Equation" r:id="rId5" imgW="5232240" imgH="1168200" progId="Equation.3">
                  <p:embed/>
                </p:oleObj>
              </mc:Choice>
              <mc:Fallback>
                <p:oleObj name="Equation" r:id="rId5" imgW="5232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5232400" cy="11684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69AC-EC04-4778-AF2F-08C6240C2A27}" type="slidenum">
              <a:rPr lang="en-US"/>
              <a:pPr/>
              <a:t>11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2843213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600200" y="2133600"/>
          <a:ext cx="5232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6" name="Equation" r:id="rId4" imgW="5232240" imgH="749160" progId="Equation.3">
                  <p:embed/>
                </p:oleObj>
              </mc:Choice>
              <mc:Fallback>
                <p:oleObj name="Equation" r:id="rId4" imgW="523224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2324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95400" y="533400"/>
          <a:ext cx="3111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7" name="Equation" r:id="rId6" imgW="3111480" imgH="799920" progId="Equation.3">
                  <p:embed/>
                </p:oleObj>
              </mc:Choice>
              <mc:Fallback>
                <p:oleObj name="Equation" r:id="rId6" imgW="3111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3111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Physics of a “driven” harmonic oscillator: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2971800" y="1066800"/>
            <a:ext cx="1143000" cy="457200"/>
          </a:xfrm>
          <a:prstGeom prst="line">
            <a:avLst/>
          </a:prstGeom>
          <a:noFill/>
          <a:ln w="508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191000" y="1447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66CC"/>
                </a:solidFill>
              </a:rPr>
              <a:t>“driving” frequency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352800" y="1828800"/>
            <a:ext cx="990600" cy="7620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5029200" y="2895600"/>
            <a:ext cx="1219200" cy="381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324600" y="3124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CCFF"/>
                </a:solidFill>
              </a:rPr>
              <a:t>“natural” frequency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Symbol" pitchFamily="18" charset="2"/>
              </a:rPr>
              <a:t>w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886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304800" y="3886200"/>
          <a:ext cx="1054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8" name="Equation" r:id="rId8" imgW="1054080" imgH="749160" progId="Equation.3">
                  <p:embed/>
                </p:oleObj>
              </mc:Choice>
              <mc:Fallback>
                <p:oleObj name="Equation" r:id="rId8" imgW="10540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1054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ymbol" pitchFamily="18" charset="2"/>
              </a:rPr>
              <a:t>(W</a:t>
            </a:r>
            <a:r>
              <a:rPr lang="en-US" sz="1800"/>
              <a:t>=2rad/s)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24000" y="3657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(mag)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A790-A651-4308-A271-029D1CF2466A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746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Examples: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Suppose a mass m=0.2 kg is attached to a spring with k=1.81N/m and an oscillating driving force as shown above. Find the steady-state displacement x(t).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6667" r="26250" b="61667"/>
          <a:stretch>
            <a:fillRect/>
          </a:stretch>
        </p:blipFill>
        <p:spPr bwMode="auto">
          <a:xfrm>
            <a:off x="1676400" y="457200"/>
            <a:ext cx="2819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038600" y="762000"/>
            <a:ext cx="914400" cy="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81600" y="762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</a:rPr>
              <a:t>F(t)=1 N sin (3t)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77850" y="3886200"/>
          <a:ext cx="7912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8" name="Equation" r:id="rId4" imgW="7912080" imgH="749160" progId="Equation.3">
                  <p:embed/>
                </p:oleObj>
              </mc:Choice>
              <mc:Fallback>
                <p:oleObj name="Equation" r:id="rId4" imgW="79120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886200"/>
                        <a:ext cx="7912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28171" y="5029200"/>
            <a:ext cx="8382000" cy="129266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Note:  If k=1.90 N/m then: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69706"/>
              </p:ext>
            </p:extLst>
          </p:nvPr>
        </p:nvGraphicFramePr>
        <p:xfrm>
          <a:off x="726621" y="5493624"/>
          <a:ext cx="7785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9" name="Equation" r:id="rId6" imgW="7785000" imgH="749160" progId="Equation.3">
                  <p:embed/>
                </p:oleObj>
              </mc:Choice>
              <mc:Fallback>
                <p:oleObj name="Equation" r:id="rId6" imgW="77850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21" y="5493624"/>
                        <a:ext cx="7785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Examples: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From Assignment 19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27544" r="3558" b="9899"/>
          <a:stretch/>
        </p:blipFill>
        <p:spPr bwMode="auto">
          <a:xfrm>
            <a:off x="0" y="1059599"/>
            <a:ext cx="9017808" cy="461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1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27544" r="3558" b="43364"/>
          <a:stretch/>
        </p:blipFill>
        <p:spPr bwMode="auto">
          <a:xfrm>
            <a:off x="-18143" y="152400"/>
            <a:ext cx="9017808" cy="214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39029" r="13259" b="17973"/>
          <a:stretch/>
        </p:blipFill>
        <p:spPr bwMode="auto">
          <a:xfrm>
            <a:off x="805543" y="2438400"/>
            <a:ext cx="7634514" cy="334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6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45145" r="3701" b="30766"/>
          <a:stretch/>
        </p:blipFill>
        <p:spPr bwMode="auto">
          <a:xfrm>
            <a:off x="167670" y="964522"/>
            <a:ext cx="8976330" cy="17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8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 examples: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From Assignment 20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26751" r="3806" b="34594"/>
          <a:stretch/>
        </p:blipFill>
        <p:spPr bwMode="auto">
          <a:xfrm>
            <a:off x="63916" y="2341500"/>
            <a:ext cx="9003884" cy="2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56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29833" r="4266" b="35083"/>
          <a:stretch/>
        </p:blipFill>
        <p:spPr bwMode="auto">
          <a:xfrm>
            <a:off x="139313" y="1143274"/>
            <a:ext cx="8852287" cy="259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8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Tacoma Narrows bridge resonance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Images from Wikipedia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8" name="Picture 2" descr="File:Tacoma Narrows Bridge 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6" y="13716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1219200"/>
            <a:ext cx="480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Rebuilt bridge in Tacoma WA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6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199682" name="Picture 2" descr="File:Opening day of the Tacoma Narrows Bridge, Tacoma, 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239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Bridge in July, 1940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 t="23875" r="32459" b="3865"/>
          <a:stretch/>
        </p:blipFill>
        <p:spPr bwMode="auto">
          <a:xfrm>
            <a:off x="1219200" y="304800"/>
            <a:ext cx="6564086" cy="591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52500" y="3454853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pic>
        <p:nvPicPr>
          <p:cNvPr id="200706" name="Picture 2" descr="File:TacomaNarrowsBridgeCollapse in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799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Collapse of bridge on Nov. 7, 1940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3" y="5695015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  <a:hlinkClick r:id="rId3"/>
              </a:rPr>
              <a:t>http://en.wikipedia.org/wiki/Tacoma_Narrows_Bridge_%281940%29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Comment on final exam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3178" r="10358" b="25963"/>
          <a:stretch/>
        </p:blipFill>
        <p:spPr bwMode="auto">
          <a:xfrm>
            <a:off x="280698" y="1524000"/>
            <a:ext cx="8354004" cy="234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3048000"/>
            <a:ext cx="19431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B3AE-E94E-4C14-A86B-F7465F018F9E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836929"/>
              </p:ext>
            </p:extLst>
          </p:nvPr>
        </p:nvGraphicFramePr>
        <p:xfrm>
          <a:off x="404813" y="160338"/>
          <a:ext cx="8213725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5" name="数式" r:id="rId3" imgW="3848040" imgH="1371600" progId="Equation.3">
                  <p:embed/>
                </p:oleObj>
              </mc:Choice>
              <mc:Fallback>
                <p:oleObj name="数式" r:id="rId3" imgW="38480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60338"/>
                        <a:ext cx="8213725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60110"/>
              </p:ext>
            </p:extLst>
          </p:nvPr>
        </p:nvGraphicFramePr>
        <p:xfrm>
          <a:off x="403225" y="4081463"/>
          <a:ext cx="8321675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6" name="数式" r:id="rId5" imgW="3898800" imgH="660240" progId="Equation.3">
                  <p:embed/>
                </p:oleObj>
              </mc:Choice>
              <mc:Fallback>
                <p:oleObj name="数式" r:id="rId5" imgW="389880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081463"/>
                        <a:ext cx="8321675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associated with simple harmonic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79292"/>
              </p:ext>
            </p:extLst>
          </p:nvPr>
        </p:nvGraphicFramePr>
        <p:xfrm>
          <a:off x="1066800" y="1143000"/>
          <a:ext cx="6778625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0" name="数式" r:id="rId3" imgW="3174840" imgH="1828800" progId="Equation.3">
                  <p:embed/>
                </p:oleObj>
              </mc:Choice>
              <mc:Fallback>
                <p:oleObj name="数式" r:id="rId3" imgW="317484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6778625" cy="390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2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diagram: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562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21336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U(x)=1/2 k x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19800" y="2364433"/>
            <a:ext cx="5334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258633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E=1/2 k 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9514" y="5773056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14572" y="5471886"/>
            <a:ext cx="0" cy="38323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3276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3165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90D0-ECE0-4026-94E0-83D47AF5AE07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Simple harmonic motion for a pendulum: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676400" y="15240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95600" y="32004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676400" y="1524000"/>
            <a:ext cx="1371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057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215621"/>
              </p:ext>
            </p:extLst>
          </p:nvPr>
        </p:nvGraphicFramePr>
        <p:xfrm>
          <a:off x="3155950" y="838200"/>
          <a:ext cx="5791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6" name="Equation" r:id="rId3" imgW="5790960" imgH="1676160" progId="Equation.3">
                  <p:embed/>
                </p:oleObj>
              </mc:Choice>
              <mc:Fallback>
                <p:oleObj name="Equation" r:id="rId3" imgW="57909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838200"/>
                        <a:ext cx="5791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0" y="2819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Approximation for small </a:t>
            </a:r>
            <a:r>
              <a:rPr lang="en-US" sz="2400">
                <a:latin typeface="Symbol" pitchFamily="18" charset="2"/>
              </a:rPr>
              <a:t>Q:</a:t>
            </a: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634812"/>
              </p:ext>
            </p:extLst>
          </p:nvPr>
        </p:nvGraphicFramePr>
        <p:xfrm>
          <a:off x="3962400" y="3581400"/>
          <a:ext cx="3695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7" name="Equation" r:id="rId5" imgW="3695400" imgH="2539800" progId="Equation.3">
                  <p:embed/>
                </p:oleObj>
              </mc:Choice>
              <mc:Fallback>
                <p:oleObj name="Equation" r:id="rId5" imgW="369540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81400"/>
                        <a:ext cx="3695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3D-55E0-4F21-9884-D48FFC961F63}" type="slidenum">
              <a:rPr lang="en-US"/>
              <a:pPr/>
              <a:t>8</a:t>
            </a:fld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Pendulum example: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676400" y="15240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895600" y="32004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676400" y="1524000"/>
            <a:ext cx="1371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8288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7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34056"/>
              </p:ext>
            </p:extLst>
          </p:nvPr>
        </p:nvGraphicFramePr>
        <p:xfrm>
          <a:off x="685800" y="5486400"/>
          <a:ext cx="3695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8" name="Equation" r:id="rId3" imgW="3695400" imgH="761760" progId="Equation.3">
                  <p:embed/>
                </p:oleObj>
              </mc:Choice>
              <mc:Fallback>
                <p:oleObj name="Equation" r:id="rId3" imgW="36954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6400"/>
                        <a:ext cx="3695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19600" y="838200"/>
            <a:ext cx="365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Suppose L=2m, what is the period of the pendulum?</a:t>
            </a: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93578"/>
              </p:ext>
            </p:extLst>
          </p:nvPr>
        </p:nvGraphicFramePr>
        <p:xfrm>
          <a:off x="3886200" y="2438400"/>
          <a:ext cx="49149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9" name="Equation" r:id="rId5" imgW="4914720" imgH="1625400" progId="Equation.3">
                  <p:embed/>
                </p:oleObj>
              </mc:Choice>
              <mc:Fallback>
                <p:oleObj name="Equation" r:id="rId5" imgW="491472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438400"/>
                        <a:ext cx="49149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hlinkClick r:id="rId7"/>
          </p:cNvPr>
          <p:cNvSpPr/>
          <p:nvPr/>
        </p:nvSpPr>
        <p:spPr>
          <a:xfrm>
            <a:off x="7467600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happens if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too large?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frequency of oscillation will no longer be constant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pendulum will no longer oscillate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will be lost even if air friction is negligible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U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1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10998</TotalTime>
  <Words>472</Words>
  <Application>Microsoft Office PowerPoint</Application>
  <PresentationFormat>On-screen Show (4:3)</PresentationFormat>
  <Paragraphs>115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605</cp:revision>
  <cp:lastPrinted>2012-10-22T17:05:49Z</cp:lastPrinted>
  <dcterms:created xsi:type="dcterms:W3CDTF">2012-01-10T18:32:24Z</dcterms:created>
  <dcterms:modified xsi:type="dcterms:W3CDTF">2012-10-24T12:48:57Z</dcterms:modified>
</cp:coreProperties>
</file>