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96" r:id="rId2"/>
    <p:sldId id="327" r:id="rId3"/>
    <p:sldId id="354" r:id="rId4"/>
    <p:sldId id="353" r:id="rId5"/>
    <p:sldId id="330" r:id="rId6"/>
    <p:sldId id="331" r:id="rId7"/>
    <p:sldId id="332" r:id="rId8"/>
    <p:sldId id="333" r:id="rId9"/>
    <p:sldId id="356" r:id="rId10"/>
    <p:sldId id="355" r:id="rId11"/>
    <p:sldId id="357" r:id="rId12"/>
    <p:sldId id="334" r:id="rId13"/>
    <p:sldId id="335" r:id="rId14"/>
    <p:sldId id="336" r:id="rId15"/>
    <p:sldId id="337" r:id="rId16"/>
    <p:sldId id="338" r:id="rId17"/>
    <p:sldId id="339" r:id="rId18"/>
    <p:sldId id="340" r:id="rId19"/>
    <p:sldId id="341" r:id="rId20"/>
    <p:sldId id="358" r:id="rId21"/>
    <p:sldId id="342" r:id="rId22"/>
    <p:sldId id="343" r:id="rId23"/>
    <p:sldId id="350" r:id="rId24"/>
    <p:sldId id="359" r:id="rId2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94660"/>
  </p:normalViewPr>
  <p:slideViewPr>
    <p:cSldViewPr>
      <p:cViewPr>
        <p:scale>
          <a:sx n="66" d="100"/>
          <a:sy n="66" d="100"/>
        </p:scale>
        <p:origin x="-2082" y="-480"/>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DD8B4634-319C-4D52-A3DC-5A5E909956FA}" type="datetimeFigureOut">
              <a:rPr lang="en-US" smtClean="0"/>
              <a:t>10/26/2012</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A3EE1BE6-0E97-4A6F-8F0E-2423A5ACA1CE}" type="slidenum">
              <a:rPr lang="en-US" smtClean="0"/>
              <a:t>‹#›</a:t>
            </a:fld>
            <a:endParaRPr lang="en-US"/>
          </a:p>
        </p:txBody>
      </p:sp>
    </p:spTree>
    <p:extLst>
      <p:ext uri="{BB962C8B-B14F-4D97-AF65-F5344CB8AC3E}">
        <p14:creationId xmlns:p14="http://schemas.microsoft.com/office/powerpoint/2010/main" val="35992245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10/26/2012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Problems</a:t>
            </a:r>
            <a:r>
              <a:rPr lang="en-US" baseline="0" smtClean="0"/>
              <a:t> 1.1,1.6,1.10,1.11</a:t>
            </a:r>
            <a:endParaRPr lang="en-US"/>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a:p>
        </p:txBody>
      </p:sp>
    </p:spTree>
    <p:extLst>
      <p:ext uri="{BB962C8B-B14F-4D97-AF65-F5344CB8AC3E}">
        <p14:creationId xmlns:p14="http://schemas.microsoft.com/office/powerpoint/2010/main" val="1858514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a:p>
        </p:txBody>
      </p:sp>
    </p:spTree>
    <p:extLst>
      <p:ext uri="{BB962C8B-B14F-4D97-AF65-F5344CB8AC3E}">
        <p14:creationId xmlns:p14="http://schemas.microsoft.com/office/powerpoint/2010/main" val="2434452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10/26/2012</a:t>
            </a:r>
            <a:endParaRPr lang="en-US"/>
          </a:p>
        </p:txBody>
      </p:sp>
      <p:sp>
        <p:nvSpPr>
          <p:cNvPr id="5" name="Footer Placeholder 4"/>
          <p:cNvSpPr>
            <a:spLocks noGrp="1"/>
          </p:cNvSpPr>
          <p:nvPr>
            <p:ph type="ftr" sz="quarter" idx="11"/>
          </p:nvPr>
        </p:nvSpPr>
        <p:spPr/>
        <p:txBody>
          <a:bodyPr/>
          <a:lstStyle/>
          <a:p>
            <a:r>
              <a:rPr lang="en-US" smtClean="0"/>
              <a:t>PHY 113 A  Fall 2012 -- Lecture 23</a:t>
            </a:r>
            <a:endParaRPr lang="en-US"/>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10/26/2012</a:t>
            </a:r>
            <a:endParaRPr lang="en-US"/>
          </a:p>
        </p:txBody>
      </p:sp>
      <p:sp>
        <p:nvSpPr>
          <p:cNvPr id="5" name="Footer Placeholder 4"/>
          <p:cNvSpPr>
            <a:spLocks noGrp="1"/>
          </p:cNvSpPr>
          <p:nvPr>
            <p:ph type="ftr" sz="quarter" idx="11"/>
          </p:nvPr>
        </p:nvSpPr>
        <p:spPr/>
        <p:txBody>
          <a:bodyPr/>
          <a:lstStyle/>
          <a:p>
            <a:r>
              <a:rPr lang="en-US" smtClean="0"/>
              <a:t>PHY 113 A  Fall 2012 -- Lecture 23</a:t>
            </a:r>
            <a:endParaRPr lang="en-US"/>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10/26/2012</a:t>
            </a:r>
            <a:endParaRPr lang="en-US"/>
          </a:p>
        </p:txBody>
      </p:sp>
      <p:sp>
        <p:nvSpPr>
          <p:cNvPr id="5" name="Footer Placeholder 4"/>
          <p:cNvSpPr>
            <a:spLocks noGrp="1"/>
          </p:cNvSpPr>
          <p:nvPr>
            <p:ph type="ftr" sz="quarter" idx="11"/>
          </p:nvPr>
        </p:nvSpPr>
        <p:spPr/>
        <p:txBody>
          <a:bodyPr/>
          <a:lstStyle/>
          <a:p>
            <a:r>
              <a:rPr lang="en-US" smtClean="0"/>
              <a:t>PHY 113 A  Fall 2012 -- Lecture 23</a:t>
            </a:r>
            <a:endParaRPr lang="en-US"/>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10/26/2012</a:t>
            </a:r>
            <a:endParaRPr lang="en-US"/>
          </a:p>
        </p:txBody>
      </p:sp>
      <p:sp>
        <p:nvSpPr>
          <p:cNvPr id="5" name="Footer Placeholder 4"/>
          <p:cNvSpPr>
            <a:spLocks noGrp="1"/>
          </p:cNvSpPr>
          <p:nvPr>
            <p:ph type="ftr" sz="quarter" idx="11"/>
          </p:nvPr>
        </p:nvSpPr>
        <p:spPr/>
        <p:txBody>
          <a:bodyPr/>
          <a:lstStyle/>
          <a:p>
            <a:r>
              <a:rPr lang="en-US" smtClean="0"/>
              <a:t>PHY 113 A  Fall 2012 -- Lecture 23</a:t>
            </a:r>
            <a:endParaRPr lang="en-US"/>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10/26/2012</a:t>
            </a:r>
            <a:endParaRPr lang="en-US"/>
          </a:p>
        </p:txBody>
      </p:sp>
      <p:sp>
        <p:nvSpPr>
          <p:cNvPr id="5" name="Footer Placeholder 4"/>
          <p:cNvSpPr>
            <a:spLocks noGrp="1"/>
          </p:cNvSpPr>
          <p:nvPr>
            <p:ph type="ftr" sz="quarter" idx="11"/>
          </p:nvPr>
        </p:nvSpPr>
        <p:spPr/>
        <p:txBody>
          <a:bodyPr/>
          <a:lstStyle/>
          <a:p>
            <a:r>
              <a:rPr lang="en-US" smtClean="0"/>
              <a:t>PHY 113 A  Fall 2012 -- Lecture 23</a:t>
            </a:r>
            <a:endParaRPr lang="en-US"/>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10/26/2012</a:t>
            </a:r>
            <a:endParaRPr lang="en-US"/>
          </a:p>
        </p:txBody>
      </p:sp>
      <p:sp>
        <p:nvSpPr>
          <p:cNvPr id="6" name="Footer Placeholder 5"/>
          <p:cNvSpPr>
            <a:spLocks noGrp="1"/>
          </p:cNvSpPr>
          <p:nvPr>
            <p:ph type="ftr" sz="quarter" idx="11"/>
          </p:nvPr>
        </p:nvSpPr>
        <p:spPr/>
        <p:txBody>
          <a:bodyPr/>
          <a:lstStyle/>
          <a:p>
            <a:r>
              <a:rPr lang="en-US" smtClean="0"/>
              <a:t>PHY 113 A  Fall 2012 -- Lecture 23</a:t>
            </a:r>
            <a:endParaRPr lang="en-US"/>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10/26/2012</a:t>
            </a:r>
            <a:endParaRPr lang="en-US"/>
          </a:p>
        </p:txBody>
      </p:sp>
      <p:sp>
        <p:nvSpPr>
          <p:cNvPr id="8" name="Footer Placeholder 7"/>
          <p:cNvSpPr>
            <a:spLocks noGrp="1"/>
          </p:cNvSpPr>
          <p:nvPr>
            <p:ph type="ftr" sz="quarter" idx="11"/>
          </p:nvPr>
        </p:nvSpPr>
        <p:spPr/>
        <p:txBody>
          <a:bodyPr/>
          <a:lstStyle/>
          <a:p>
            <a:r>
              <a:rPr lang="en-US" smtClean="0"/>
              <a:t>PHY 113 A  Fall 2012 -- Lecture 23</a:t>
            </a:r>
            <a:endParaRPr lang="en-US"/>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10/26/2012</a:t>
            </a:r>
            <a:endParaRPr lang="en-US"/>
          </a:p>
        </p:txBody>
      </p:sp>
      <p:sp>
        <p:nvSpPr>
          <p:cNvPr id="4" name="Footer Placeholder 3"/>
          <p:cNvSpPr>
            <a:spLocks noGrp="1"/>
          </p:cNvSpPr>
          <p:nvPr>
            <p:ph type="ftr" sz="quarter" idx="11"/>
          </p:nvPr>
        </p:nvSpPr>
        <p:spPr/>
        <p:txBody>
          <a:bodyPr/>
          <a:lstStyle/>
          <a:p>
            <a:r>
              <a:rPr lang="en-US" smtClean="0"/>
              <a:t>PHY 113 A  Fall 2012 -- Lecture 23</a:t>
            </a:r>
            <a:endParaRPr lang="en-US"/>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10/26/2012</a:t>
            </a:r>
            <a:endParaRPr lang="en-US"/>
          </a:p>
        </p:txBody>
      </p:sp>
      <p:sp>
        <p:nvSpPr>
          <p:cNvPr id="3" name="Footer Placeholder 2"/>
          <p:cNvSpPr>
            <a:spLocks noGrp="1"/>
          </p:cNvSpPr>
          <p:nvPr>
            <p:ph type="ftr" sz="quarter" idx="11"/>
          </p:nvPr>
        </p:nvSpPr>
        <p:spPr/>
        <p:txBody>
          <a:bodyPr/>
          <a:lstStyle/>
          <a:p>
            <a:r>
              <a:rPr lang="en-US" smtClean="0"/>
              <a:t>PHY 113 A  Fall 2012 -- Lecture 23</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10/26/2012</a:t>
            </a:r>
            <a:endParaRPr lang="en-US"/>
          </a:p>
        </p:txBody>
      </p:sp>
      <p:sp>
        <p:nvSpPr>
          <p:cNvPr id="6" name="Footer Placeholder 5"/>
          <p:cNvSpPr>
            <a:spLocks noGrp="1"/>
          </p:cNvSpPr>
          <p:nvPr>
            <p:ph type="ftr" sz="quarter" idx="11"/>
          </p:nvPr>
        </p:nvSpPr>
        <p:spPr/>
        <p:txBody>
          <a:bodyPr/>
          <a:lstStyle/>
          <a:p>
            <a:r>
              <a:rPr lang="en-US" smtClean="0"/>
              <a:t>PHY 113 A  Fall 2012 -- Lecture 23</a:t>
            </a:r>
            <a:endParaRPr lang="en-US"/>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10/26/2012</a:t>
            </a:r>
            <a:endParaRPr lang="en-US"/>
          </a:p>
        </p:txBody>
      </p:sp>
      <p:sp>
        <p:nvSpPr>
          <p:cNvPr id="6" name="Footer Placeholder 5"/>
          <p:cNvSpPr>
            <a:spLocks noGrp="1"/>
          </p:cNvSpPr>
          <p:nvPr>
            <p:ph type="ftr" sz="quarter" idx="11"/>
          </p:nvPr>
        </p:nvSpPr>
        <p:spPr/>
        <p:txBody>
          <a:bodyPr/>
          <a:lstStyle/>
          <a:p>
            <a:r>
              <a:rPr lang="en-US" smtClean="0"/>
              <a:t>PHY 113 A  Fall 2012 -- Lecture 23</a:t>
            </a:r>
            <a:endParaRPr lang="en-US"/>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10/26/2012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PHY 113 A  Fall 2012 -- Lecture 23</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3.wmf"/><Relationship Id="rId5" Type="http://schemas.openxmlformats.org/officeDocument/2006/relationships/oleObject" Target="../embeddings/oleObject10.bin"/><Relationship Id="rId4" Type="http://schemas.openxmlformats.org/officeDocument/2006/relationships/image" Target="../media/image1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8.png"/><Relationship Id="rId4" Type="http://schemas.openxmlformats.org/officeDocument/2006/relationships/image" Target="../media/image14.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8.png"/><Relationship Id="rId4" Type="http://schemas.openxmlformats.org/officeDocument/2006/relationships/image" Target="../media/image15.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3.bin"/><Relationship Id="rId7"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wmf"/><Relationship Id="rId5" Type="http://schemas.openxmlformats.org/officeDocument/2006/relationships/oleObject" Target="../embeddings/oleObject14.bin"/><Relationship Id="rId4" Type="http://schemas.openxmlformats.org/officeDocument/2006/relationships/image" Target="../media/image7.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16.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17.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19.wmf"/><Relationship Id="rId5" Type="http://schemas.openxmlformats.org/officeDocument/2006/relationships/oleObject" Target="../embeddings/oleObject18.bin"/><Relationship Id="rId4" Type="http://schemas.openxmlformats.org/officeDocument/2006/relationships/image" Target="../media/image18.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21.wmf"/><Relationship Id="rId5" Type="http://schemas.openxmlformats.org/officeDocument/2006/relationships/oleObject" Target="../embeddings/oleObject20.bin"/><Relationship Id="rId4" Type="http://schemas.openxmlformats.org/officeDocument/2006/relationships/image" Target="../media/image20.wmf"/></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22.wmf"/><Relationship Id="rId4" Type="http://schemas.openxmlformats.org/officeDocument/2006/relationships/oleObject" Target="../embeddings/oleObject21.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24.wmf"/><Relationship Id="rId5" Type="http://schemas.openxmlformats.org/officeDocument/2006/relationships/oleObject" Target="../embeddings/oleObject23.bin"/><Relationship Id="rId4" Type="http://schemas.openxmlformats.org/officeDocument/2006/relationships/image" Target="../media/image23.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7.vml"/><Relationship Id="rId4" Type="http://schemas.openxmlformats.org/officeDocument/2006/relationships/image" Target="../media/image25.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3.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9.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0.wmf"/></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10/26/2012</a:t>
            </a:r>
            <a:endParaRPr lang="en-US"/>
          </a:p>
        </p:txBody>
      </p:sp>
      <p:sp>
        <p:nvSpPr>
          <p:cNvPr id="3" name="Footer Placeholder 2"/>
          <p:cNvSpPr>
            <a:spLocks noGrp="1"/>
          </p:cNvSpPr>
          <p:nvPr>
            <p:ph type="ftr" sz="quarter" idx="11"/>
          </p:nvPr>
        </p:nvSpPr>
        <p:spPr/>
        <p:txBody>
          <a:bodyPr/>
          <a:lstStyle/>
          <a:p>
            <a:r>
              <a:rPr lang="en-US" smtClean="0"/>
              <a:t>PHY 113 A  Fall 2012 -- Lecture 23</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a:p>
        </p:txBody>
      </p:sp>
      <p:sp>
        <p:nvSpPr>
          <p:cNvPr id="5" name="TextBox 4"/>
          <p:cNvSpPr txBox="1"/>
          <p:nvPr/>
        </p:nvSpPr>
        <p:spPr>
          <a:xfrm>
            <a:off x="740229" y="381000"/>
            <a:ext cx="7467600" cy="6247864"/>
          </a:xfrm>
          <a:prstGeom prst="rect">
            <a:avLst/>
          </a:prstGeom>
          <a:noFill/>
        </p:spPr>
        <p:txBody>
          <a:bodyPr wrap="square" rtlCol="0">
            <a:spAutoFit/>
          </a:bodyPr>
          <a:lstStyle/>
          <a:p>
            <a:pPr algn="ctr"/>
            <a:r>
              <a:rPr lang="en-US" sz="3200" b="1" dirty="0" smtClean="0"/>
              <a:t>PHY 113 A General Physics I</a:t>
            </a:r>
          </a:p>
          <a:p>
            <a:pPr algn="ctr"/>
            <a:r>
              <a:rPr lang="en-US" sz="3200" b="1" dirty="0" smtClean="0"/>
              <a:t>9-9:50 AM  MWF  Olin 101</a:t>
            </a:r>
          </a:p>
          <a:p>
            <a:pPr algn="ctr"/>
            <a:endParaRPr lang="en-US" sz="3200" b="1" dirty="0"/>
          </a:p>
          <a:p>
            <a:pPr algn="ctr"/>
            <a:r>
              <a:rPr lang="en-US" sz="3200" b="1" dirty="0" smtClean="0"/>
              <a:t>Plan for Lecture 23:</a:t>
            </a:r>
          </a:p>
          <a:p>
            <a:pPr algn="ctr">
              <a:spcBef>
                <a:spcPct val="50000"/>
              </a:spcBef>
            </a:pPr>
            <a:r>
              <a:rPr lang="en-US" sz="3200" b="1" dirty="0" smtClean="0">
                <a:solidFill>
                  <a:schemeClr val="folHlink"/>
                </a:solidFill>
              </a:rPr>
              <a:t>Chapter 13 – Fundamental force of gravity</a:t>
            </a:r>
          </a:p>
          <a:p>
            <a:pPr marL="971550" lvl="1" indent="-514350">
              <a:buFont typeface="+mj-lt"/>
              <a:buAutoNum type="arabicPeriod"/>
            </a:pPr>
            <a:r>
              <a:rPr lang="en-US" sz="3200" b="1" dirty="0" smtClean="0">
                <a:solidFill>
                  <a:schemeClr val="folHlink"/>
                </a:solidFill>
              </a:rPr>
              <a:t>Relationship with g near earth’s surface</a:t>
            </a:r>
          </a:p>
          <a:p>
            <a:pPr marL="971550" lvl="1" indent="-514350">
              <a:buFont typeface="+mj-lt"/>
              <a:buAutoNum type="arabicPeriod"/>
            </a:pPr>
            <a:r>
              <a:rPr lang="en-US" sz="3200" b="1" dirty="0" smtClean="0">
                <a:solidFill>
                  <a:schemeClr val="folHlink"/>
                </a:solidFill>
              </a:rPr>
              <a:t>Orbital motion due to gravity</a:t>
            </a:r>
          </a:p>
          <a:p>
            <a:pPr marL="971550" lvl="1" indent="-514350">
              <a:buFont typeface="+mj-lt"/>
              <a:buAutoNum type="arabicPeriod"/>
            </a:pPr>
            <a:r>
              <a:rPr lang="en-US" sz="3200" b="1" dirty="0" err="1" smtClean="0">
                <a:solidFill>
                  <a:schemeClr val="folHlink"/>
                </a:solidFill>
              </a:rPr>
              <a:t>Kepler’s</a:t>
            </a:r>
            <a:r>
              <a:rPr lang="en-US" sz="3200" b="1" dirty="0" smtClean="0">
                <a:solidFill>
                  <a:schemeClr val="folHlink"/>
                </a:solidFill>
              </a:rPr>
              <a:t> orbital equation</a:t>
            </a:r>
          </a:p>
          <a:p>
            <a:pPr marL="971550" lvl="1" indent="-514350">
              <a:buFont typeface="+mj-lt"/>
              <a:buAutoNum type="arabicPeriod"/>
            </a:pPr>
            <a:r>
              <a:rPr lang="en-US" sz="3200" b="1" dirty="0" smtClean="0">
                <a:solidFill>
                  <a:schemeClr val="folHlink"/>
                </a:solidFill>
              </a:rPr>
              <a:t>Note:  We will probably not emphasize elliptical orbits in </a:t>
            </a:r>
            <a:r>
              <a:rPr lang="en-US" sz="3200" b="1" smtClean="0">
                <a:solidFill>
                  <a:schemeClr val="folHlink"/>
                </a:solidFill>
              </a:rPr>
              <a:t>this chapter.</a:t>
            </a:r>
            <a:endParaRPr lang="en-US" sz="3200" b="1" dirty="0" smtClean="0">
              <a:solidFill>
                <a:schemeClr val="folHlink"/>
              </a:solidFill>
            </a:endParaRPr>
          </a:p>
        </p:txBody>
      </p:sp>
    </p:spTree>
    <p:extLst>
      <p:ext uri="{BB962C8B-B14F-4D97-AF65-F5344CB8AC3E}">
        <p14:creationId xmlns:p14="http://schemas.microsoft.com/office/powerpoint/2010/main" val="3799874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10/26/2012</a:t>
            </a:r>
            <a:endParaRPr lang="en-US"/>
          </a:p>
        </p:txBody>
      </p:sp>
      <p:sp>
        <p:nvSpPr>
          <p:cNvPr id="3" name="Footer Placeholder 2"/>
          <p:cNvSpPr>
            <a:spLocks noGrp="1"/>
          </p:cNvSpPr>
          <p:nvPr>
            <p:ph type="ftr" sz="quarter" idx="11"/>
          </p:nvPr>
        </p:nvSpPr>
        <p:spPr/>
        <p:txBody>
          <a:bodyPr/>
          <a:lstStyle/>
          <a:p>
            <a:r>
              <a:rPr lang="en-US" smtClean="0"/>
              <a:t>PHY 113 A  Fall 2012 -- Lecture 23</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a:p>
        </p:txBody>
      </p:sp>
      <p:sp>
        <p:nvSpPr>
          <p:cNvPr id="5" name="TextBox 4"/>
          <p:cNvSpPr txBox="1"/>
          <p:nvPr/>
        </p:nvSpPr>
        <p:spPr>
          <a:xfrm>
            <a:off x="533400" y="381000"/>
            <a:ext cx="7924800" cy="461665"/>
          </a:xfrm>
          <a:prstGeom prst="rect">
            <a:avLst/>
          </a:prstGeom>
          <a:noFill/>
        </p:spPr>
        <p:txBody>
          <a:bodyPr wrap="square" rtlCol="0">
            <a:spAutoFit/>
          </a:bodyPr>
          <a:lstStyle/>
          <a:p>
            <a:r>
              <a:rPr lang="en-US" sz="2400" b="1" dirty="0" smtClean="0">
                <a:latin typeface="Arial" pitchFamily="34" charset="0"/>
                <a:cs typeface="Arial" pitchFamily="34" charset="0"/>
              </a:rPr>
              <a:t>Gravity on the surface of the moon</a:t>
            </a:r>
          </a:p>
        </p:txBody>
      </p:sp>
      <p:graphicFrame>
        <p:nvGraphicFramePr>
          <p:cNvPr id="6" name="Object 5"/>
          <p:cNvGraphicFramePr>
            <a:graphicFrameLocks noChangeAspect="1"/>
          </p:cNvGraphicFramePr>
          <p:nvPr>
            <p:extLst>
              <p:ext uri="{D42A27DB-BD31-4B8C-83A1-F6EECF244321}">
                <p14:modId xmlns:p14="http://schemas.microsoft.com/office/powerpoint/2010/main" val="3381449650"/>
              </p:ext>
            </p:extLst>
          </p:nvPr>
        </p:nvGraphicFramePr>
        <p:xfrm>
          <a:off x="1167341" y="1143000"/>
          <a:ext cx="6656917" cy="2349500"/>
        </p:xfrm>
        <a:graphic>
          <a:graphicData uri="http://schemas.openxmlformats.org/presentationml/2006/ole">
            <mc:AlternateContent xmlns:mc="http://schemas.openxmlformats.org/markup-compatibility/2006">
              <mc:Choice xmlns:v="urn:schemas-microsoft-com:vml" Requires="v">
                <p:oleObj spid="_x0000_s215068" name="数式" r:id="rId3" imgW="3238200" imgH="1143000" progId="Equation.3">
                  <p:embed/>
                </p:oleObj>
              </mc:Choice>
              <mc:Fallback>
                <p:oleObj name="数式" r:id="rId3" imgW="3238200" imgH="1143000" progId="Equation.3">
                  <p:embed/>
                  <p:pic>
                    <p:nvPicPr>
                      <p:cNvPr id="0" name="Object 3"/>
                      <p:cNvPicPr>
                        <a:picLocks noChangeAspect="1" noChangeArrowheads="1"/>
                      </p:cNvPicPr>
                      <p:nvPr/>
                    </p:nvPicPr>
                    <p:blipFill>
                      <a:blip r:embed="rId4"/>
                      <a:srcRect/>
                      <a:stretch>
                        <a:fillRect/>
                      </a:stretch>
                    </p:blipFill>
                    <p:spPr bwMode="auto">
                      <a:xfrm>
                        <a:off x="1167341" y="1143000"/>
                        <a:ext cx="6656917" cy="2349500"/>
                      </a:xfrm>
                      <a:prstGeom prst="rect">
                        <a:avLst/>
                      </a:prstGeom>
                      <a:noFill/>
                      <a:ln>
                        <a:noFill/>
                      </a:ln>
                      <a:effectLst/>
                    </p:spPr>
                  </p:pic>
                </p:oleObj>
              </mc:Fallback>
            </mc:AlternateContent>
          </a:graphicData>
        </a:graphic>
      </p:graphicFrame>
      <p:sp>
        <p:nvSpPr>
          <p:cNvPr id="7" name="TextBox 6"/>
          <p:cNvSpPr txBox="1"/>
          <p:nvPr/>
        </p:nvSpPr>
        <p:spPr>
          <a:xfrm>
            <a:off x="609600" y="3653135"/>
            <a:ext cx="7924800" cy="461665"/>
          </a:xfrm>
          <a:prstGeom prst="rect">
            <a:avLst/>
          </a:prstGeom>
          <a:noFill/>
        </p:spPr>
        <p:txBody>
          <a:bodyPr wrap="square" rtlCol="0">
            <a:spAutoFit/>
          </a:bodyPr>
          <a:lstStyle/>
          <a:p>
            <a:r>
              <a:rPr lang="en-US" sz="2400" b="1" dirty="0" smtClean="0">
                <a:latin typeface="Arial" pitchFamily="34" charset="0"/>
                <a:cs typeface="Arial" pitchFamily="34" charset="0"/>
              </a:rPr>
              <a:t>Gravity on the surface of mars</a:t>
            </a:r>
          </a:p>
        </p:txBody>
      </p:sp>
      <p:graphicFrame>
        <p:nvGraphicFramePr>
          <p:cNvPr id="8" name="Object 7"/>
          <p:cNvGraphicFramePr>
            <a:graphicFrameLocks noChangeAspect="1"/>
          </p:cNvGraphicFramePr>
          <p:nvPr>
            <p:extLst>
              <p:ext uri="{D42A27DB-BD31-4B8C-83A1-F6EECF244321}">
                <p14:modId xmlns:p14="http://schemas.microsoft.com/office/powerpoint/2010/main" val="1802059557"/>
              </p:ext>
            </p:extLst>
          </p:nvPr>
        </p:nvGraphicFramePr>
        <p:xfrm>
          <a:off x="485775" y="4267200"/>
          <a:ext cx="8172450" cy="1409700"/>
        </p:xfrm>
        <a:graphic>
          <a:graphicData uri="http://schemas.openxmlformats.org/presentationml/2006/ole">
            <mc:AlternateContent xmlns:mc="http://schemas.openxmlformats.org/markup-compatibility/2006">
              <mc:Choice xmlns:v="urn:schemas-microsoft-com:vml" Requires="v">
                <p:oleObj spid="_x0000_s215069" name="数式" r:id="rId5" imgW="3974760" imgH="685800" progId="Equation.3">
                  <p:embed/>
                </p:oleObj>
              </mc:Choice>
              <mc:Fallback>
                <p:oleObj name="数式" r:id="rId5" imgW="3974760" imgH="685800" progId="Equation.3">
                  <p:embed/>
                  <p:pic>
                    <p:nvPicPr>
                      <p:cNvPr id="0" name="Object 5"/>
                      <p:cNvPicPr>
                        <a:picLocks noChangeAspect="1" noChangeArrowheads="1"/>
                      </p:cNvPicPr>
                      <p:nvPr/>
                    </p:nvPicPr>
                    <p:blipFill>
                      <a:blip r:embed="rId6"/>
                      <a:srcRect/>
                      <a:stretch>
                        <a:fillRect/>
                      </a:stretch>
                    </p:blipFill>
                    <p:spPr bwMode="auto">
                      <a:xfrm>
                        <a:off x="485775" y="4267200"/>
                        <a:ext cx="81724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582254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10/26/2012</a:t>
            </a:r>
            <a:endParaRPr lang="en-US"/>
          </a:p>
        </p:txBody>
      </p:sp>
      <p:sp>
        <p:nvSpPr>
          <p:cNvPr id="3" name="Footer Placeholder 2"/>
          <p:cNvSpPr>
            <a:spLocks noGrp="1"/>
          </p:cNvSpPr>
          <p:nvPr>
            <p:ph type="ftr" sz="quarter" idx="11"/>
          </p:nvPr>
        </p:nvSpPr>
        <p:spPr/>
        <p:txBody>
          <a:bodyPr/>
          <a:lstStyle/>
          <a:p>
            <a:r>
              <a:rPr lang="en-US" smtClean="0"/>
              <a:t>PHY 113 A  Fall 2012 -- Lecture 23</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a:p>
        </p:txBody>
      </p:sp>
      <p:sp>
        <p:nvSpPr>
          <p:cNvPr id="5" name="TextBox 4"/>
          <p:cNvSpPr txBox="1"/>
          <p:nvPr/>
        </p:nvSpPr>
        <p:spPr>
          <a:xfrm>
            <a:off x="457200" y="533400"/>
            <a:ext cx="7848600" cy="4893647"/>
          </a:xfrm>
          <a:prstGeom prst="rect">
            <a:avLst/>
          </a:prstGeom>
          <a:noFill/>
        </p:spPr>
        <p:txBody>
          <a:bodyPr wrap="square" rtlCol="0">
            <a:spAutoFit/>
          </a:bodyPr>
          <a:lstStyle/>
          <a:p>
            <a:r>
              <a:rPr lang="en-US" sz="2400" b="1" i="1" dirty="0" err="1" smtClean="0">
                <a:solidFill>
                  <a:srgbClr val="FF0000"/>
                </a:solidFill>
                <a:latin typeface="Arial" pitchFamily="34" charset="0"/>
                <a:cs typeface="Arial" pitchFamily="34" charset="0"/>
              </a:rPr>
              <a:t>iclicker</a:t>
            </a:r>
            <a:r>
              <a:rPr lang="en-US" sz="2400" b="1" i="1" dirty="0" smtClean="0">
                <a:solidFill>
                  <a:srgbClr val="FF0000"/>
                </a:solidFill>
                <a:latin typeface="Arial" pitchFamily="34" charset="0"/>
                <a:cs typeface="Arial" pitchFamily="34" charset="0"/>
              </a:rPr>
              <a:t> question:</a:t>
            </a:r>
          </a:p>
          <a:p>
            <a:r>
              <a:rPr lang="en-US" sz="2400" b="1" dirty="0" smtClean="0">
                <a:latin typeface="Arial" pitchFamily="34" charset="0"/>
                <a:cs typeface="Arial" pitchFamily="34" charset="0"/>
              </a:rPr>
              <a:t>In estimating the gravitational acceleration near the surfaces of the Earth, Moon, or Mars, we used the full mass of the planet or moon, ignoring the shape of its distribution. This is a reasonable approximation because:</a:t>
            </a:r>
          </a:p>
          <a:p>
            <a:pPr marL="914400" lvl="1" indent="-457200">
              <a:buFont typeface="+mj-lt"/>
              <a:buAutoNum type="alphaUcPeriod"/>
            </a:pPr>
            <a:r>
              <a:rPr lang="en-US" sz="2400" b="1" dirty="0" smtClean="0">
                <a:latin typeface="Arial" pitchFamily="34" charset="0"/>
                <a:cs typeface="Arial" pitchFamily="34" charset="0"/>
              </a:rPr>
              <a:t>The special form of the gravitational force law makes this mathematically correct.</a:t>
            </a:r>
          </a:p>
          <a:p>
            <a:pPr marL="914400" lvl="1" indent="-457200">
              <a:buFont typeface="+mj-lt"/>
              <a:buAutoNum type="alphaUcPeriod"/>
            </a:pPr>
            <a:r>
              <a:rPr lang="en-US" sz="2400" b="1" dirty="0" smtClean="0">
                <a:latin typeface="Arial" pitchFamily="34" charset="0"/>
                <a:cs typeface="Arial" pitchFamily="34" charset="0"/>
              </a:rPr>
              <a:t>Most of the mass of the planets/moon is actually concentrated near the center of the planet/moon.</a:t>
            </a:r>
          </a:p>
          <a:p>
            <a:pPr marL="914400" lvl="1" indent="-457200">
              <a:buFont typeface="+mj-lt"/>
              <a:buAutoNum type="alphaUcPeriod"/>
            </a:pPr>
            <a:r>
              <a:rPr lang="en-US" sz="2400" b="1" dirty="0" smtClean="0">
                <a:latin typeface="Arial" pitchFamily="34" charset="0"/>
                <a:cs typeface="Arial" pitchFamily="34" charset="0"/>
              </a:rPr>
              <a:t>It is a very crude approximation.</a:t>
            </a:r>
          </a:p>
          <a:p>
            <a:pPr marL="914400" lvl="1" indent="-457200">
              <a:buFont typeface="+mj-lt"/>
              <a:buAutoNum type="alphaUcPeriod"/>
            </a:pPr>
            <a:endParaRPr lang="en-US" sz="2400" b="1" dirty="0" smtClean="0">
              <a:latin typeface="Arial" pitchFamily="34" charset="0"/>
              <a:cs typeface="Arial" pitchFamily="34" charset="0"/>
            </a:endParaRPr>
          </a:p>
        </p:txBody>
      </p:sp>
    </p:spTree>
    <p:extLst>
      <p:ext uri="{BB962C8B-B14F-4D97-AF65-F5344CB8AC3E}">
        <p14:creationId xmlns:p14="http://schemas.microsoft.com/office/powerpoint/2010/main" val="39158148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e Placeholder 1"/>
          <p:cNvSpPr>
            <a:spLocks noGrp="1"/>
          </p:cNvSpPr>
          <p:nvPr>
            <p:ph type="dt" sz="half" idx="10"/>
          </p:nvPr>
        </p:nvSpPr>
        <p:spPr/>
        <p:txBody>
          <a:bodyPr/>
          <a:lstStyle/>
          <a:p>
            <a:r>
              <a:rPr lang="en-US" smtClean="0"/>
              <a:t>10/26/2012</a:t>
            </a:r>
            <a:endParaRPr lang="en-US"/>
          </a:p>
        </p:txBody>
      </p:sp>
      <p:sp>
        <p:nvSpPr>
          <p:cNvPr id="18" name="Footer Placeholder 2"/>
          <p:cNvSpPr>
            <a:spLocks noGrp="1"/>
          </p:cNvSpPr>
          <p:nvPr>
            <p:ph type="ftr" sz="quarter" idx="11"/>
          </p:nvPr>
        </p:nvSpPr>
        <p:spPr/>
        <p:txBody>
          <a:bodyPr/>
          <a:lstStyle/>
          <a:p>
            <a:r>
              <a:rPr lang="en-US" smtClean="0"/>
              <a:t>PHY 113 A  Fall 2012 -- Lecture 23</a:t>
            </a:r>
            <a:endParaRPr lang="en-US"/>
          </a:p>
        </p:txBody>
      </p:sp>
      <p:sp>
        <p:nvSpPr>
          <p:cNvPr id="19" name="Slide Number Placeholder 3"/>
          <p:cNvSpPr>
            <a:spLocks noGrp="1"/>
          </p:cNvSpPr>
          <p:nvPr>
            <p:ph type="sldNum" sz="quarter" idx="12"/>
          </p:nvPr>
        </p:nvSpPr>
        <p:spPr/>
        <p:txBody>
          <a:bodyPr/>
          <a:lstStyle/>
          <a:p>
            <a:fld id="{847A58EA-AF02-4C0A-B537-588E09D6D34E}" type="slidenum">
              <a:rPr lang="en-US"/>
              <a:pPr/>
              <a:t>12</a:t>
            </a:fld>
            <a:endParaRPr lang="en-US"/>
          </a:p>
        </p:txBody>
      </p:sp>
      <p:graphicFrame>
        <p:nvGraphicFramePr>
          <p:cNvPr id="35842" name="Object 2"/>
          <p:cNvGraphicFramePr>
            <a:graphicFrameLocks noChangeAspect="1"/>
          </p:cNvGraphicFramePr>
          <p:nvPr>
            <p:extLst>
              <p:ext uri="{D42A27DB-BD31-4B8C-83A1-F6EECF244321}">
                <p14:modId xmlns:p14="http://schemas.microsoft.com/office/powerpoint/2010/main" val="952611953"/>
              </p:ext>
            </p:extLst>
          </p:nvPr>
        </p:nvGraphicFramePr>
        <p:xfrm>
          <a:off x="4572000" y="1676400"/>
          <a:ext cx="3898900" cy="4051300"/>
        </p:xfrm>
        <a:graphic>
          <a:graphicData uri="http://schemas.openxmlformats.org/presentationml/2006/ole">
            <mc:AlternateContent xmlns:mc="http://schemas.openxmlformats.org/markup-compatibility/2006">
              <mc:Choice xmlns:v="urn:schemas-microsoft-com:vml" Requires="v">
                <p:oleObj spid="_x0000_s198673" name="Equation" r:id="rId3" imgW="3898800" imgH="4051080" progId="Equation.3">
                  <p:embed/>
                </p:oleObj>
              </mc:Choice>
              <mc:Fallback>
                <p:oleObj name="Equation" r:id="rId3" imgW="3898800" imgH="40510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676400"/>
                        <a:ext cx="3898900" cy="405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843" name="Text Box 3"/>
          <p:cNvSpPr txBox="1">
            <a:spLocks noChangeArrowheads="1"/>
          </p:cNvSpPr>
          <p:nvPr/>
        </p:nvSpPr>
        <p:spPr bwMode="auto">
          <a:xfrm>
            <a:off x="533400" y="838200"/>
            <a:ext cx="8001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Stable circular orbit of two gravitationally attracted objects (such as the moon and the Earth)</a:t>
            </a:r>
          </a:p>
        </p:txBody>
      </p:sp>
      <p:sp>
        <p:nvSpPr>
          <p:cNvPr id="35844" name="Oval 4"/>
          <p:cNvSpPr>
            <a:spLocks noChangeArrowheads="1"/>
          </p:cNvSpPr>
          <p:nvPr/>
        </p:nvSpPr>
        <p:spPr bwMode="auto">
          <a:xfrm>
            <a:off x="3505200" y="3505200"/>
            <a:ext cx="304800" cy="304800"/>
          </a:xfrm>
          <a:prstGeom prst="ellipse">
            <a:avLst/>
          </a:prstGeom>
          <a:solidFill>
            <a:srgbClr val="99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nvGrpSpPr>
          <p:cNvPr id="35845" name="Group 5"/>
          <p:cNvGrpSpPr>
            <a:grpSpLocks/>
          </p:cNvGrpSpPr>
          <p:nvPr/>
        </p:nvGrpSpPr>
        <p:grpSpPr bwMode="auto">
          <a:xfrm>
            <a:off x="0" y="2057400"/>
            <a:ext cx="3657600" cy="3656013"/>
            <a:chOff x="1344" y="1296"/>
            <a:chExt cx="2304" cy="2303"/>
          </a:xfrm>
        </p:grpSpPr>
        <p:sp>
          <p:nvSpPr>
            <p:cNvPr id="35846" name="Oval 6"/>
            <p:cNvSpPr>
              <a:spLocks noChangeArrowheads="1"/>
            </p:cNvSpPr>
            <p:nvPr/>
          </p:nvSpPr>
          <p:spPr bwMode="auto">
            <a:xfrm>
              <a:off x="1344" y="1296"/>
              <a:ext cx="2304" cy="230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5847" name="Group 7"/>
            <p:cNvGrpSpPr>
              <a:grpSpLocks/>
            </p:cNvGrpSpPr>
            <p:nvPr/>
          </p:nvGrpSpPr>
          <p:grpSpPr bwMode="auto">
            <a:xfrm>
              <a:off x="2016" y="1728"/>
              <a:ext cx="1392" cy="1104"/>
              <a:chOff x="2016" y="1728"/>
              <a:chExt cx="1392" cy="1104"/>
            </a:xfrm>
          </p:grpSpPr>
          <p:pic>
            <p:nvPicPr>
              <p:cNvPr id="35848" name="Picture 8"/>
              <p:cNvPicPr>
                <a:picLocks noChangeAspect="1" noChangeArrowheads="1"/>
              </p:cNvPicPr>
              <p:nvPr/>
            </p:nvPicPr>
            <p:blipFill>
              <a:blip r:embed="rId5">
                <a:extLst>
                  <a:ext uri="{28A0092B-C50C-407E-A947-70E740481C1C}">
                    <a14:useLocalDpi xmlns:a14="http://schemas.microsoft.com/office/drawing/2010/main" val="0"/>
                  </a:ext>
                </a:extLst>
              </a:blip>
              <a:srcRect l="25000" t="10001" r="52499" b="58333"/>
              <a:stretch>
                <a:fillRect/>
              </a:stretch>
            </p:blipFill>
            <p:spPr bwMode="auto">
              <a:xfrm>
                <a:off x="2016" y="1920"/>
                <a:ext cx="864" cy="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849" name="Line 9"/>
              <p:cNvSpPr>
                <a:spLocks noChangeShapeType="1"/>
              </p:cNvSpPr>
              <p:nvPr/>
            </p:nvSpPr>
            <p:spPr bwMode="auto">
              <a:xfrm flipV="1">
                <a:off x="2448" y="1728"/>
                <a:ext cx="960" cy="6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0" name="Text Box 10"/>
              <p:cNvSpPr txBox="1">
                <a:spLocks noChangeArrowheads="1"/>
              </p:cNvSpPr>
              <p:nvPr/>
            </p:nvSpPr>
            <p:spPr bwMode="auto">
              <a:xfrm>
                <a:off x="2592" y="1776"/>
                <a:ext cx="57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R</a:t>
                </a:r>
                <a:r>
                  <a:rPr lang="en-US" baseline="-25000"/>
                  <a:t>EM</a:t>
                </a:r>
                <a:endParaRPr lang="en-US"/>
              </a:p>
            </p:txBody>
          </p:sp>
        </p:grpSp>
        <p:sp>
          <p:nvSpPr>
            <p:cNvPr id="35851" name="Line 11"/>
            <p:cNvSpPr>
              <a:spLocks noChangeShapeType="1"/>
            </p:cNvSpPr>
            <p:nvPr/>
          </p:nvSpPr>
          <p:spPr bwMode="auto">
            <a:xfrm flipH="1">
              <a:off x="3216" y="2304"/>
              <a:ext cx="432" cy="0"/>
            </a:xfrm>
            <a:prstGeom prst="line">
              <a:avLst/>
            </a:prstGeom>
            <a:noFill/>
            <a:ln w="25400">
              <a:solidFill>
                <a:srgbClr val="99FF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52" name="Text Box 12"/>
            <p:cNvSpPr txBox="1">
              <a:spLocks noChangeArrowheads="1"/>
            </p:cNvSpPr>
            <p:nvPr/>
          </p:nvSpPr>
          <p:spPr bwMode="auto">
            <a:xfrm>
              <a:off x="3264" y="1920"/>
              <a:ext cx="3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dirty="0">
                  <a:solidFill>
                    <a:srgbClr val="99FF33"/>
                  </a:solidFill>
                </a:rPr>
                <a:t>F</a:t>
              </a:r>
            </a:p>
          </p:txBody>
        </p:sp>
      </p:grpSp>
      <p:sp>
        <p:nvSpPr>
          <p:cNvPr id="35853" name="Line 13"/>
          <p:cNvSpPr>
            <a:spLocks noChangeShapeType="1"/>
          </p:cNvSpPr>
          <p:nvPr/>
        </p:nvSpPr>
        <p:spPr bwMode="auto">
          <a:xfrm flipH="1">
            <a:off x="3276600" y="3733800"/>
            <a:ext cx="381000" cy="0"/>
          </a:xfrm>
          <a:prstGeom prst="line">
            <a:avLst/>
          </a:prstGeom>
          <a:noFill/>
          <a:ln w="25400">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5854" name="Text Box 14"/>
          <p:cNvSpPr txBox="1">
            <a:spLocks noChangeArrowheads="1"/>
          </p:cNvSpPr>
          <p:nvPr/>
        </p:nvSpPr>
        <p:spPr bwMode="auto">
          <a:xfrm>
            <a:off x="3200400" y="3810000"/>
            <a:ext cx="30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solidFill>
                  <a:srgbClr val="FF0066"/>
                </a:solidFill>
              </a:rPr>
              <a:t>a</a:t>
            </a:r>
          </a:p>
        </p:txBody>
      </p:sp>
      <p:sp>
        <p:nvSpPr>
          <p:cNvPr id="35855" name="Line 15"/>
          <p:cNvSpPr>
            <a:spLocks noChangeShapeType="1"/>
          </p:cNvSpPr>
          <p:nvPr/>
        </p:nvSpPr>
        <p:spPr bwMode="auto">
          <a:xfrm flipH="1" flipV="1">
            <a:off x="3505200" y="3200400"/>
            <a:ext cx="92075"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5856" name="Text Box 16"/>
          <p:cNvSpPr txBox="1">
            <a:spLocks noChangeArrowheads="1"/>
          </p:cNvSpPr>
          <p:nvPr/>
        </p:nvSpPr>
        <p:spPr bwMode="auto">
          <a:xfrm>
            <a:off x="3810000" y="31242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v</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10/26/2012</a:t>
            </a:r>
            <a:endParaRPr lang="en-US"/>
          </a:p>
        </p:txBody>
      </p:sp>
      <p:sp>
        <p:nvSpPr>
          <p:cNvPr id="4" name="Footer Placeholder 2"/>
          <p:cNvSpPr>
            <a:spLocks noGrp="1"/>
          </p:cNvSpPr>
          <p:nvPr>
            <p:ph type="ftr" sz="quarter" idx="11"/>
          </p:nvPr>
        </p:nvSpPr>
        <p:spPr/>
        <p:txBody>
          <a:bodyPr/>
          <a:lstStyle/>
          <a:p>
            <a:r>
              <a:rPr lang="en-US" smtClean="0"/>
              <a:t>PHY 113 A  Fall 2012 -- Lecture 23</a:t>
            </a:r>
            <a:endParaRPr lang="en-US"/>
          </a:p>
        </p:txBody>
      </p:sp>
      <p:sp>
        <p:nvSpPr>
          <p:cNvPr id="5" name="Slide Number Placeholder 3"/>
          <p:cNvSpPr>
            <a:spLocks noGrp="1"/>
          </p:cNvSpPr>
          <p:nvPr>
            <p:ph type="sldNum" sz="quarter" idx="12"/>
          </p:nvPr>
        </p:nvSpPr>
        <p:spPr/>
        <p:txBody>
          <a:bodyPr/>
          <a:lstStyle/>
          <a:p>
            <a:fld id="{3AA926D8-77BC-4515-ACFA-842F5F591092}" type="slidenum">
              <a:rPr lang="en-US"/>
              <a:pPr/>
              <a:t>13</a:t>
            </a:fld>
            <a:endParaRPr lang="en-US"/>
          </a:p>
        </p:txBody>
      </p:sp>
      <p:sp>
        <p:nvSpPr>
          <p:cNvPr id="36866" name="Text Box 2"/>
          <p:cNvSpPr txBox="1">
            <a:spLocks noChangeArrowheads="1"/>
          </p:cNvSpPr>
          <p:nvPr/>
        </p:nvSpPr>
        <p:spPr bwMode="auto">
          <a:xfrm>
            <a:off x="457200" y="381000"/>
            <a:ext cx="8229600"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i="1" dirty="0" err="1" smtClean="0">
                <a:solidFill>
                  <a:srgbClr val="FF0000"/>
                </a:solidFill>
              </a:rPr>
              <a:t>iclicker</a:t>
            </a:r>
            <a:r>
              <a:rPr lang="en-US" sz="2400" b="1" i="1" dirty="0" smtClean="0">
                <a:solidFill>
                  <a:srgbClr val="FF0000"/>
                </a:solidFill>
              </a:rPr>
              <a:t> question:</a:t>
            </a:r>
            <a:endParaRPr lang="en-US" sz="2400" b="1" i="1" dirty="0">
              <a:solidFill>
                <a:srgbClr val="FF0000"/>
              </a:solidFill>
            </a:endParaRPr>
          </a:p>
          <a:p>
            <a:pPr>
              <a:spcBef>
                <a:spcPct val="50000"/>
              </a:spcBef>
            </a:pPr>
            <a:r>
              <a:rPr lang="en-US" sz="2400" dirty="0"/>
              <a:t>In the previous discussion, we saw how the moon orbits the Earth in a stable circular orbit because of the radial gravitational attraction of the moon and Newton’s second law:  F=ma, where a is the centripetal acceleration of the moon in its circular orbit.   Is this the same mechanism which stabilizes airplane travel?  Assume that a typical cruising altitude of an airplane is 11 km above the Earth’s surface and that the Earth’s radius is 6370 km.</a:t>
            </a:r>
          </a:p>
          <a:p>
            <a:pPr>
              <a:spcBef>
                <a:spcPct val="50000"/>
              </a:spcBef>
            </a:pPr>
            <a:endParaRPr lang="en-US" sz="2400" dirty="0"/>
          </a:p>
          <a:p>
            <a:pPr>
              <a:spcBef>
                <a:spcPct val="50000"/>
              </a:spcBef>
            </a:pPr>
            <a:r>
              <a:rPr lang="en-US" sz="2400" dirty="0"/>
              <a:t>(a) Yes             (b) No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1"/>
          <p:cNvSpPr>
            <a:spLocks noGrp="1"/>
          </p:cNvSpPr>
          <p:nvPr>
            <p:ph type="dt" sz="half" idx="10"/>
          </p:nvPr>
        </p:nvSpPr>
        <p:spPr/>
        <p:txBody>
          <a:bodyPr/>
          <a:lstStyle/>
          <a:p>
            <a:r>
              <a:rPr lang="en-US" smtClean="0"/>
              <a:t>10/26/2012</a:t>
            </a:r>
            <a:endParaRPr lang="en-US"/>
          </a:p>
        </p:txBody>
      </p:sp>
      <p:sp>
        <p:nvSpPr>
          <p:cNvPr id="17" name="Footer Placeholder 2"/>
          <p:cNvSpPr>
            <a:spLocks noGrp="1"/>
          </p:cNvSpPr>
          <p:nvPr>
            <p:ph type="ftr" sz="quarter" idx="11"/>
          </p:nvPr>
        </p:nvSpPr>
        <p:spPr/>
        <p:txBody>
          <a:bodyPr/>
          <a:lstStyle/>
          <a:p>
            <a:r>
              <a:rPr lang="en-US" smtClean="0"/>
              <a:t>PHY 113 A  Fall 2012 -- Lecture 23</a:t>
            </a:r>
            <a:endParaRPr lang="en-US"/>
          </a:p>
        </p:txBody>
      </p:sp>
      <p:sp>
        <p:nvSpPr>
          <p:cNvPr id="18" name="Slide Number Placeholder 3"/>
          <p:cNvSpPr>
            <a:spLocks noGrp="1"/>
          </p:cNvSpPr>
          <p:nvPr>
            <p:ph type="sldNum" sz="quarter" idx="12"/>
          </p:nvPr>
        </p:nvSpPr>
        <p:spPr/>
        <p:txBody>
          <a:bodyPr/>
          <a:lstStyle/>
          <a:p>
            <a:fld id="{6D69DCD8-77FD-44CD-B36D-1CF70D1DB42F}" type="slidenum">
              <a:rPr lang="en-US"/>
              <a:pPr/>
              <a:t>14</a:t>
            </a:fld>
            <a:endParaRPr lang="en-US"/>
          </a:p>
        </p:txBody>
      </p:sp>
      <p:graphicFrame>
        <p:nvGraphicFramePr>
          <p:cNvPr id="63490" name="Object 2"/>
          <p:cNvGraphicFramePr>
            <a:graphicFrameLocks noChangeAspect="1"/>
          </p:cNvGraphicFramePr>
          <p:nvPr>
            <p:extLst>
              <p:ext uri="{D42A27DB-BD31-4B8C-83A1-F6EECF244321}">
                <p14:modId xmlns:p14="http://schemas.microsoft.com/office/powerpoint/2010/main" val="3264636197"/>
              </p:ext>
            </p:extLst>
          </p:nvPr>
        </p:nvGraphicFramePr>
        <p:xfrm>
          <a:off x="4578350" y="1555750"/>
          <a:ext cx="3886200" cy="4292600"/>
        </p:xfrm>
        <a:graphic>
          <a:graphicData uri="http://schemas.openxmlformats.org/presentationml/2006/ole">
            <mc:AlternateContent xmlns:mc="http://schemas.openxmlformats.org/markup-compatibility/2006">
              <mc:Choice xmlns:v="urn:schemas-microsoft-com:vml" Requires="v">
                <p:oleObj spid="_x0000_s199698" name="Equation" r:id="rId3" imgW="3886200" imgH="4292280" progId="Equation.3">
                  <p:embed/>
                </p:oleObj>
              </mc:Choice>
              <mc:Fallback>
                <p:oleObj name="Equation" r:id="rId3" imgW="3886200" imgH="42922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8350" y="1555750"/>
                        <a:ext cx="3886200" cy="429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3491" name="Text Box 3"/>
          <p:cNvSpPr txBox="1">
            <a:spLocks noChangeArrowheads="1"/>
          </p:cNvSpPr>
          <p:nvPr/>
        </p:nvSpPr>
        <p:spPr bwMode="auto">
          <a:xfrm>
            <a:off x="533400" y="838200"/>
            <a:ext cx="8001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Stable (??) circular orbit of two gravitationally attracted objects (such as the airplane and the Earth)</a:t>
            </a:r>
          </a:p>
        </p:txBody>
      </p:sp>
      <p:sp>
        <p:nvSpPr>
          <p:cNvPr id="63492" name="Oval 4"/>
          <p:cNvSpPr>
            <a:spLocks noChangeArrowheads="1"/>
          </p:cNvSpPr>
          <p:nvPr/>
        </p:nvSpPr>
        <p:spPr bwMode="auto">
          <a:xfrm>
            <a:off x="3505200" y="3505200"/>
            <a:ext cx="304800" cy="304800"/>
          </a:xfrm>
          <a:prstGeom prst="ellipse">
            <a:avLst/>
          </a:prstGeom>
          <a:solidFill>
            <a:srgbClr val="99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63494" name="Oval 6"/>
          <p:cNvSpPr>
            <a:spLocks noChangeArrowheads="1"/>
          </p:cNvSpPr>
          <p:nvPr/>
        </p:nvSpPr>
        <p:spPr bwMode="auto">
          <a:xfrm>
            <a:off x="0" y="2057400"/>
            <a:ext cx="3657600" cy="36560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63496" name="Picture 8"/>
          <p:cNvPicPr>
            <a:picLocks noChangeAspect="1" noChangeArrowheads="1"/>
          </p:cNvPicPr>
          <p:nvPr/>
        </p:nvPicPr>
        <p:blipFill>
          <a:blip r:embed="rId5">
            <a:extLst>
              <a:ext uri="{28A0092B-C50C-407E-A947-70E740481C1C}">
                <a14:useLocalDpi xmlns:a14="http://schemas.microsoft.com/office/drawing/2010/main" val="0"/>
              </a:ext>
            </a:extLst>
          </a:blip>
          <a:srcRect l="25053" t="10001" r="52507" b="58408"/>
          <a:stretch>
            <a:fillRect/>
          </a:stretch>
        </p:blipFill>
        <p:spPr bwMode="auto">
          <a:xfrm>
            <a:off x="512763" y="2514600"/>
            <a:ext cx="2459037" cy="259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3497" name="Line 9"/>
          <p:cNvSpPr>
            <a:spLocks noChangeShapeType="1"/>
          </p:cNvSpPr>
          <p:nvPr/>
        </p:nvSpPr>
        <p:spPr bwMode="auto">
          <a:xfrm flipV="1">
            <a:off x="1752600" y="2743200"/>
            <a:ext cx="1524000" cy="1066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63498" name="Text Box 10"/>
          <p:cNvSpPr txBox="1">
            <a:spLocks noChangeArrowheads="1"/>
          </p:cNvSpPr>
          <p:nvPr/>
        </p:nvSpPr>
        <p:spPr bwMode="auto">
          <a:xfrm>
            <a:off x="1981200" y="28194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R</a:t>
            </a:r>
            <a:r>
              <a:rPr lang="en-US" sz="2400" baseline="-25000"/>
              <a:t>Ea</a:t>
            </a:r>
            <a:endParaRPr lang="en-US" sz="2400"/>
          </a:p>
        </p:txBody>
      </p:sp>
      <p:sp>
        <p:nvSpPr>
          <p:cNvPr id="63499" name="Line 11"/>
          <p:cNvSpPr>
            <a:spLocks noChangeShapeType="1"/>
          </p:cNvSpPr>
          <p:nvPr/>
        </p:nvSpPr>
        <p:spPr bwMode="auto">
          <a:xfrm flipH="1">
            <a:off x="2971800" y="3657600"/>
            <a:ext cx="685800" cy="0"/>
          </a:xfrm>
          <a:prstGeom prst="line">
            <a:avLst/>
          </a:prstGeom>
          <a:noFill/>
          <a:ln w="25400">
            <a:solidFill>
              <a:srgbClr val="99FF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63500" name="Text Box 12"/>
          <p:cNvSpPr txBox="1">
            <a:spLocks noChangeArrowheads="1"/>
          </p:cNvSpPr>
          <p:nvPr/>
        </p:nvSpPr>
        <p:spPr bwMode="auto">
          <a:xfrm>
            <a:off x="3048000" y="30480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dirty="0">
                <a:solidFill>
                  <a:srgbClr val="99FF33"/>
                </a:solidFill>
              </a:rPr>
              <a:t>F</a:t>
            </a:r>
          </a:p>
        </p:txBody>
      </p:sp>
      <p:sp>
        <p:nvSpPr>
          <p:cNvPr id="63501" name="Line 13"/>
          <p:cNvSpPr>
            <a:spLocks noChangeShapeType="1"/>
          </p:cNvSpPr>
          <p:nvPr/>
        </p:nvSpPr>
        <p:spPr bwMode="auto">
          <a:xfrm flipH="1">
            <a:off x="3276600" y="3733800"/>
            <a:ext cx="381000" cy="0"/>
          </a:xfrm>
          <a:prstGeom prst="line">
            <a:avLst/>
          </a:prstGeom>
          <a:noFill/>
          <a:ln w="25400">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63502" name="Text Box 14"/>
          <p:cNvSpPr txBox="1">
            <a:spLocks noChangeArrowheads="1"/>
          </p:cNvSpPr>
          <p:nvPr/>
        </p:nvSpPr>
        <p:spPr bwMode="auto">
          <a:xfrm>
            <a:off x="3200400" y="3810000"/>
            <a:ext cx="30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solidFill>
                  <a:srgbClr val="FF0066"/>
                </a:solidFill>
              </a:rPr>
              <a:t>a</a:t>
            </a:r>
          </a:p>
        </p:txBody>
      </p:sp>
      <p:sp>
        <p:nvSpPr>
          <p:cNvPr id="63503" name="Line 15"/>
          <p:cNvSpPr>
            <a:spLocks noChangeShapeType="1"/>
          </p:cNvSpPr>
          <p:nvPr/>
        </p:nvSpPr>
        <p:spPr bwMode="auto">
          <a:xfrm flipH="1" flipV="1">
            <a:off x="3505200" y="3200400"/>
            <a:ext cx="92075"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63504" name="Text Box 16"/>
          <p:cNvSpPr txBox="1">
            <a:spLocks noChangeArrowheads="1"/>
          </p:cNvSpPr>
          <p:nvPr/>
        </p:nvSpPr>
        <p:spPr bwMode="auto">
          <a:xfrm>
            <a:off x="3810000" y="31242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v</a:t>
            </a:r>
          </a:p>
        </p:txBody>
      </p:sp>
      <p:sp>
        <p:nvSpPr>
          <p:cNvPr id="63505" name="WordArt 17"/>
          <p:cNvSpPr>
            <a:spLocks noChangeArrowheads="1" noChangeShapeType="1" noTextEdit="1"/>
          </p:cNvSpPr>
          <p:nvPr/>
        </p:nvSpPr>
        <p:spPr bwMode="auto">
          <a:xfrm>
            <a:off x="3429000" y="1905000"/>
            <a:ext cx="5486400" cy="3962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3602"/>
              </a:avLst>
            </a:prstTxWarp>
          </a:bodyPr>
          <a:lstStyle/>
          <a:p>
            <a:pPr algn="ctr"/>
            <a:endParaRPr lang="en-US" sz="2400" kern="10" dirty="0">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nodePh="1">
                                  <p:stCondLst>
                                    <p:cond delay="0"/>
                                  </p:stCondLst>
                                  <p:endCondLst>
                                    <p:cond evt="begin" delay="0">
                                      <p:tn val="5"/>
                                    </p:cond>
                                  </p:endCondLst>
                                  <p:childTnLst>
                                    <p:set>
                                      <p:cBhvr>
                                        <p:cTn id="6" dur="1" fill="hold">
                                          <p:stCondLst>
                                            <p:cond delay="0"/>
                                          </p:stCondLst>
                                        </p:cTn>
                                        <p:tgtEl>
                                          <p:spTgt spid="63505"/>
                                        </p:tgtEl>
                                        <p:attrNameLst>
                                          <p:attrName>style.visibility</p:attrName>
                                        </p:attrNameLst>
                                      </p:cBhvr>
                                      <p:to>
                                        <p:strVal val="visible"/>
                                      </p:to>
                                    </p:set>
                                    <p:anim calcmode="lin" valueType="num">
                                      <p:cBhvr additive="base">
                                        <p:cTn id="7" dur="500" fill="hold"/>
                                        <p:tgtEl>
                                          <p:spTgt spid="63505"/>
                                        </p:tgtEl>
                                        <p:attrNameLst>
                                          <p:attrName>ppt_x</p:attrName>
                                        </p:attrNameLst>
                                      </p:cBhvr>
                                      <p:tavLst>
                                        <p:tav tm="0">
                                          <p:val>
                                            <p:strVal val="1+#ppt_w/2"/>
                                          </p:val>
                                        </p:tav>
                                        <p:tav tm="100000">
                                          <p:val>
                                            <p:strVal val="#ppt_x"/>
                                          </p:val>
                                        </p:tav>
                                      </p:tavLst>
                                    </p:anim>
                                    <p:anim calcmode="lin" valueType="num">
                                      <p:cBhvr additive="base">
                                        <p:cTn id="8" dur="500" fill="hold"/>
                                        <p:tgtEl>
                                          <p:spTgt spid="635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0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1"/>
          <p:cNvSpPr>
            <a:spLocks noGrp="1"/>
          </p:cNvSpPr>
          <p:nvPr>
            <p:ph type="dt" sz="half" idx="10"/>
          </p:nvPr>
        </p:nvSpPr>
        <p:spPr/>
        <p:txBody>
          <a:bodyPr/>
          <a:lstStyle/>
          <a:p>
            <a:r>
              <a:rPr lang="en-US" smtClean="0"/>
              <a:t>10/26/2012</a:t>
            </a:r>
            <a:endParaRPr lang="en-US"/>
          </a:p>
        </p:txBody>
      </p:sp>
      <p:sp>
        <p:nvSpPr>
          <p:cNvPr id="30" name="Footer Placeholder 2"/>
          <p:cNvSpPr>
            <a:spLocks noGrp="1"/>
          </p:cNvSpPr>
          <p:nvPr>
            <p:ph type="ftr" sz="quarter" idx="11"/>
          </p:nvPr>
        </p:nvSpPr>
        <p:spPr/>
        <p:txBody>
          <a:bodyPr/>
          <a:lstStyle/>
          <a:p>
            <a:r>
              <a:rPr lang="en-US" smtClean="0"/>
              <a:t>PHY 113 A  Fall 2012 -- Lecture 23</a:t>
            </a:r>
            <a:endParaRPr lang="en-US"/>
          </a:p>
        </p:txBody>
      </p:sp>
      <p:sp>
        <p:nvSpPr>
          <p:cNvPr id="31" name="Slide Number Placeholder 3"/>
          <p:cNvSpPr>
            <a:spLocks noGrp="1"/>
          </p:cNvSpPr>
          <p:nvPr>
            <p:ph type="sldNum" sz="quarter" idx="12"/>
          </p:nvPr>
        </p:nvSpPr>
        <p:spPr/>
        <p:txBody>
          <a:bodyPr/>
          <a:lstStyle/>
          <a:p>
            <a:fld id="{864BB5AF-550E-4537-B35F-BF2FCB8CAF49}" type="slidenum">
              <a:rPr lang="en-US"/>
              <a:pPr/>
              <a:t>15</a:t>
            </a:fld>
            <a:endParaRPr lang="en-US"/>
          </a:p>
        </p:txBody>
      </p:sp>
      <p:graphicFrame>
        <p:nvGraphicFramePr>
          <p:cNvPr id="39938" name="Object 2"/>
          <p:cNvGraphicFramePr>
            <a:graphicFrameLocks noChangeAspect="1"/>
          </p:cNvGraphicFramePr>
          <p:nvPr>
            <p:extLst>
              <p:ext uri="{D42A27DB-BD31-4B8C-83A1-F6EECF244321}">
                <p14:modId xmlns:p14="http://schemas.microsoft.com/office/powerpoint/2010/main" val="257907515"/>
              </p:ext>
            </p:extLst>
          </p:nvPr>
        </p:nvGraphicFramePr>
        <p:xfrm>
          <a:off x="914400" y="1371600"/>
          <a:ext cx="6591300" cy="1778000"/>
        </p:xfrm>
        <a:graphic>
          <a:graphicData uri="http://schemas.openxmlformats.org/presentationml/2006/ole">
            <mc:AlternateContent xmlns:mc="http://schemas.openxmlformats.org/markup-compatibility/2006">
              <mc:Choice xmlns:v="urn:schemas-microsoft-com:vml" Requires="v">
                <p:oleObj spid="_x0000_s200738" name="Equation" r:id="rId3" imgW="6591240" imgH="1777680" progId="Equation.3">
                  <p:embed/>
                </p:oleObj>
              </mc:Choice>
              <mc:Fallback>
                <p:oleObj name="Equation" r:id="rId3" imgW="6591240" imgH="17776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371600"/>
                        <a:ext cx="6591300" cy="177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39" name="Object 3"/>
          <p:cNvGraphicFramePr>
            <a:graphicFrameLocks noChangeAspect="1"/>
          </p:cNvGraphicFramePr>
          <p:nvPr>
            <p:extLst>
              <p:ext uri="{D42A27DB-BD31-4B8C-83A1-F6EECF244321}">
                <p14:modId xmlns:p14="http://schemas.microsoft.com/office/powerpoint/2010/main" val="1731431733"/>
              </p:ext>
            </p:extLst>
          </p:nvPr>
        </p:nvGraphicFramePr>
        <p:xfrm>
          <a:off x="4724400" y="381000"/>
          <a:ext cx="1905000" cy="812800"/>
        </p:xfrm>
        <a:graphic>
          <a:graphicData uri="http://schemas.openxmlformats.org/presentationml/2006/ole">
            <mc:AlternateContent xmlns:mc="http://schemas.openxmlformats.org/markup-compatibility/2006">
              <mc:Choice xmlns:v="urn:schemas-microsoft-com:vml" Requires="v">
                <p:oleObj spid="_x0000_s200739" name="Equation" r:id="rId5" imgW="1904760" imgH="812520" progId="Equation.3">
                  <p:embed/>
                </p:oleObj>
              </mc:Choice>
              <mc:Fallback>
                <p:oleObj name="Equation" r:id="rId5" imgW="1904760" imgH="81252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381000"/>
                        <a:ext cx="1905000" cy="81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9940" name="Text Box 4"/>
          <p:cNvSpPr txBox="1">
            <a:spLocks noChangeArrowheads="1"/>
          </p:cNvSpPr>
          <p:nvPr/>
        </p:nvSpPr>
        <p:spPr bwMode="auto">
          <a:xfrm>
            <a:off x="685800" y="381000"/>
            <a:ext cx="8458200" cy="350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smtClean="0"/>
              <a:t>Newton’s law of gravitation:</a:t>
            </a:r>
            <a:endParaRPr lang="en-US" sz="2400" dirty="0"/>
          </a:p>
          <a:p>
            <a:pPr>
              <a:spcBef>
                <a:spcPct val="50000"/>
              </a:spcBef>
            </a:pPr>
            <a:r>
              <a:rPr lang="en-US" sz="2400" dirty="0"/>
              <a:t>Earth’s gravity:</a:t>
            </a:r>
          </a:p>
          <a:p>
            <a:pPr>
              <a:spcBef>
                <a:spcPct val="50000"/>
              </a:spcBef>
            </a:pPr>
            <a:endParaRPr lang="en-US" dirty="0"/>
          </a:p>
          <a:p>
            <a:pPr>
              <a:spcBef>
                <a:spcPct val="50000"/>
              </a:spcBef>
            </a:pPr>
            <a:endParaRPr lang="en-US" sz="2400" dirty="0"/>
          </a:p>
          <a:p>
            <a:pPr>
              <a:spcBef>
                <a:spcPct val="50000"/>
              </a:spcBef>
            </a:pPr>
            <a:endParaRPr lang="en-US" dirty="0"/>
          </a:p>
          <a:p>
            <a:pPr>
              <a:spcBef>
                <a:spcPct val="50000"/>
              </a:spcBef>
            </a:pPr>
            <a:endParaRPr lang="en-US" sz="2400" dirty="0" smtClean="0"/>
          </a:p>
          <a:p>
            <a:pPr>
              <a:spcBef>
                <a:spcPct val="50000"/>
              </a:spcBef>
            </a:pPr>
            <a:r>
              <a:rPr lang="en-US" sz="2400" dirty="0" smtClean="0"/>
              <a:t>Stable </a:t>
            </a:r>
            <a:r>
              <a:rPr lang="en-US" sz="2400" dirty="0"/>
              <a:t>circular orbits of gravitational attracted objects:</a:t>
            </a:r>
          </a:p>
        </p:txBody>
      </p:sp>
      <p:grpSp>
        <p:nvGrpSpPr>
          <p:cNvPr id="39941" name="Group 5"/>
          <p:cNvGrpSpPr>
            <a:grpSpLocks/>
          </p:cNvGrpSpPr>
          <p:nvPr/>
        </p:nvGrpSpPr>
        <p:grpSpPr bwMode="auto">
          <a:xfrm>
            <a:off x="2819400" y="838200"/>
            <a:ext cx="1828800" cy="1447800"/>
            <a:chOff x="816" y="960"/>
            <a:chExt cx="1152" cy="912"/>
          </a:xfrm>
        </p:grpSpPr>
        <p:pic>
          <p:nvPicPr>
            <p:cNvPr id="39942" name="Picture 6"/>
            <p:cNvPicPr>
              <a:picLocks noChangeAspect="1" noChangeArrowheads="1"/>
            </p:cNvPicPr>
            <p:nvPr/>
          </p:nvPicPr>
          <p:blipFill>
            <a:blip r:embed="rId7">
              <a:extLst>
                <a:ext uri="{28A0092B-C50C-407E-A947-70E740481C1C}">
                  <a14:useLocalDpi xmlns:a14="http://schemas.microsoft.com/office/drawing/2010/main" val="0"/>
                </a:ext>
              </a:extLst>
            </a:blip>
            <a:srcRect l="25000" t="10001" r="52499" b="58333"/>
            <a:stretch>
              <a:fillRect/>
            </a:stretch>
          </p:blipFill>
          <p:spPr bwMode="auto">
            <a:xfrm>
              <a:off x="816" y="960"/>
              <a:ext cx="864" cy="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943" name="Oval 7"/>
            <p:cNvSpPr>
              <a:spLocks noChangeArrowheads="1"/>
            </p:cNvSpPr>
            <p:nvPr/>
          </p:nvSpPr>
          <p:spPr bwMode="auto">
            <a:xfrm>
              <a:off x="1632" y="1152"/>
              <a:ext cx="144" cy="144"/>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9944" name="Line 8"/>
            <p:cNvSpPr>
              <a:spLocks noChangeShapeType="1"/>
            </p:cNvSpPr>
            <p:nvPr/>
          </p:nvSpPr>
          <p:spPr bwMode="auto">
            <a:xfrm flipV="1">
              <a:off x="1296" y="1248"/>
              <a:ext cx="336" cy="144"/>
            </a:xfrm>
            <a:prstGeom prst="line">
              <a:avLst/>
            </a:prstGeom>
            <a:noFill/>
            <a:ln w="50800">
              <a:solidFill>
                <a:srgbClr val="99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9945" name="Text Box 9"/>
            <p:cNvSpPr txBox="1">
              <a:spLocks noChangeArrowheads="1"/>
            </p:cNvSpPr>
            <p:nvPr/>
          </p:nvSpPr>
          <p:spPr bwMode="auto">
            <a:xfrm>
              <a:off x="1200" y="960"/>
              <a:ext cx="5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solidFill>
                    <a:srgbClr val="99FF33"/>
                  </a:solidFill>
                </a:rPr>
                <a:t>R</a:t>
              </a:r>
              <a:r>
                <a:rPr lang="en-US" sz="2400" b="1" baseline="-25000">
                  <a:solidFill>
                    <a:srgbClr val="99FF33"/>
                  </a:solidFill>
                </a:rPr>
                <a:t>E</a:t>
              </a:r>
              <a:endParaRPr lang="en-US" sz="2400" b="1">
                <a:solidFill>
                  <a:srgbClr val="99FF33"/>
                </a:solidFill>
              </a:endParaRPr>
            </a:p>
          </p:txBody>
        </p:sp>
        <p:sp>
          <p:nvSpPr>
            <p:cNvPr id="39946" name="Text Box 10"/>
            <p:cNvSpPr txBox="1">
              <a:spLocks noChangeArrowheads="1"/>
            </p:cNvSpPr>
            <p:nvPr/>
          </p:nvSpPr>
          <p:spPr bwMode="auto">
            <a:xfrm>
              <a:off x="1728" y="1104"/>
              <a:ext cx="24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i="1"/>
                <a:t>m</a:t>
              </a:r>
            </a:p>
          </p:txBody>
        </p:sp>
      </p:grpSp>
      <p:grpSp>
        <p:nvGrpSpPr>
          <p:cNvPr id="39947" name="Group 11"/>
          <p:cNvGrpSpPr>
            <a:grpSpLocks/>
          </p:cNvGrpSpPr>
          <p:nvPr/>
        </p:nvGrpSpPr>
        <p:grpSpPr bwMode="auto">
          <a:xfrm>
            <a:off x="4953000" y="3581400"/>
            <a:ext cx="3733800" cy="2917825"/>
            <a:chOff x="3120" y="2256"/>
            <a:chExt cx="2352" cy="1838"/>
          </a:xfrm>
        </p:grpSpPr>
        <p:grpSp>
          <p:nvGrpSpPr>
            <p:cNvPr id="39948" name="Group 12"/>
            <p:cNvGrpSpPr>
              <a:grpSpLocks noChangeAspect="1"/>
            </p:cNvGrpSpPr>
            <p:nvPr/>
          </p:nvGrpSpPr>
          <p:grpSpPr bwMode="auto">
            <a:xfrm>
              <a:off x="3120" y="2256"/>
              <a:ext cx="2107" cy="1838"/>
              <a:chOff x="0" y="1296"/>
              <a:chExt cx="2640" cy="2303"/>
            </a:xfrm>
          </p:grpSpPr>
          <p:sp>
            <p:nvSpPr>
              <p:cNvPr id="39949" name="Line 13"/>
              <p:cNvSpPr>
                <a:spLocks noChangeAspect="1" noChangeShapeType="1"/>
              </p:cNvSpPr>
              <p:nvPr/>
            </p:nvSpPr>
            <p:spPr bwMode="auto">
              <a:xfrm flipH="1">
                <a:off x="2064" y="2352"/>
                <a:ext cx="240" cy="0"/>
              </a:xfrm>
              <a:prstGeom prst="line">
                <a:avLst/>
              </a:prstGeom>
              <a:noFill/>
              <a:ln w="25400">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9950" name="Group 14"/>
              <p:cNvGrpSpPr>
                <a:grpSpLocks noChangeAspect="1"/>
              </p:cNvGrpSpPr>
              <p:nvPr/>
            </p:nvGrpSpPr>
            <p:grpSpPr bwMode="auto">
              <a:xfrm>
                <a:off x="0" y="1296"/>
                <a:ext cx="2640" cy="2303"/>
                <a:chOff x="0" y="1296"/>
                <a:chExt cx="2640" cy="2303"/>
              </a:xfrm>
            </p:grpSpPr>
            <p:grpSp>
              <p:nvGrpSpPr>
                <p:cNvPr id="39951" name="Group 15"/>
                <p:cNvGrpSpPr>
                  <a:grpSpLocks noChangeAspect="1"/>
                </p:cNvGrpSpPr>
                <p:nvPr/>
              </p:nvGrpSpPr>
              <p:grpSpPr bwMode="auto">
                <a:xfrm>
                  <a:off x="0" y="1296"/>
                  <a:ext cx="2304" cy="2303"/>
                  <a:chOff x="1344" y="1296"/>
                  <a:chExt cx="2304" cy="2303"/>
                </a:xfrm>
              </p:grpSpPr>
              <p:sp>
                <p:nvSpPr>
                  <p:cNvPr id="39952" name="Oval 16"/>
                  <p:cNvSpPr>
                    <a:spLocks noChangeAspect="1" noChangeArrowheads="1"/>
                  </p:cNvSpPr>
                  <p:nvPr/>
                </p:nvSpPr>
                <p:spPr bwMode="auto">
                  <a:xfrm>
                    <a:off x="1344" y="1296"/>
                    <a:ext cx="2304" cy="230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9953" name="Group 17"/>
                  <p:cNvGrpSpPr>
                    <a:grpSpLocks noChangeAspect="1"/>
                  </p:cNvGrpSpPr>
                  <p:nvPr/>
                </p:nvGrpSpPr>
                <p:grpSpPr bwMode="auto">
                  <a:xfrm>
                    <a:off x="2016" y="1728"/>
                    <a:ext cx="1392" cy="1104"/>
                    <a:chOff x="2016" y="1728"/>
                    <a:chExt cx="1392" cy="1104"/>
                  </a:xfrm>
                </p:grpSpPr>
                <p:pic>
                  <p:nvPicPr>
                    <p:cNvPr id="39954" name="Picture 18"/>
                    <p:cNvPicPr>
                      <a:picLocks noChangeAspect="1" noChangeArrowheads="1"/>
                    </p:cNvPicPr>
                    <p:nvPr/>
                  </p:nvPicPr>
                  <p:blipFill>
                    <a:blip r:embed="rId7">
                      <a:extLst>
                        <a:ext uri="{28A0092B-C50C-407E-A947-70E740481C1C}">
                          <a14:useLocalDpi xmlns:a14="http://schemas.microsoft.com/office/drawing/2010/main" val="0"/>
                        </a:ext>
                      </a:extLst>
                    </a:blip>
                    <a:srcRect l="25000" t="10001" r="52499" b="58333"/>
                    <a:stretch>
                      <a:fillRect/>
                    </a:stretch>
                  </p:blipFill>
                  <p:spPr bwMode="auto">
                    <a:xfrm>
                      <a:off x="2016" y="1920"/>
                      <a:ext cx="864" cy="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955" name="Line 19"/>
                    <p:cNvSpPr>
                      <a:spLocks noChangeAspect="1" noChangeShapeType="1"/>
                    </p:cNvSpPr>
                    <p:nvPr/>
                  </p:nvSpPr>
                  <p:spPr bwMode="auto">
                    <a:xfrm flipV="1">
                      <a:off x="2448" y="1728"/>
                      <a:ext cx="960" cy="67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56" name="Text Box 20"/>
                    <p:cNvSpPr txBox="1">
                      <a:spLocks noChangeAspect="1" noChangeArrowheads="1"/>
                    </p:cNvSpPr>
                    <p:nvPr/>
                  </p:nvSpPr>
                  <p:spPr bwMode="auto">
                    <a:xfrm>
                      <a:off x="2592" y="1776"/>
                      <a:ext cx="575" cy="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R</a:t>
                      </a:r>
                      <a:r>
                        <a:rPr lang="en-US" baseline="-25000"/>
                        <a:t>EM</a:t>
                      </a:r>
                      <a:endParaRPr lang="en-US"/>
                    </a:p>
                  </p:txBody>
                </p:sp>
              </p:grpSp>
              <p:sp>
                <p:nvSpPr>
                  <p:cNvPr id="39957" name="Line 21"/>
                  <p:cNvSpPr>
                    <a:spLocks noChangeAspect="1" noChangeShapeType="1"/>
                  </p:cNvSpPr>
                  <p:nvPr/>
                </p:nvSpPr>
                <p:spPr bwMode="auto">
                  <a:xfrm flipH="1">
                    <a:off x="3216" y="2304"/>
                    <a:ext cx="432" cy="0"/>
                  </a:xfrm>
                  <a:prstGeom prst="line">
                    <a:avLst/>
                  </a:prstGeom>
                  <a:noFill/>
                  <a:ln w="25400">
                    <a:solidFill>
                      <a:srgbClr val="99FF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58" name="Text Box 22"/>
                  <p:cNvSpPr txBox="1">
                    <a:spLocks noChangeAspect="1" noChangeArrowheads="1"/>
                  </p:cNvSpPr>
                  <p:nvPr/>
                </p:nvSpPr>
                <p:spPr bwMode="auto">
                  <a:xfrm>
                    <a:off x="3265" y="1920"/>
                    <a:ext cx="336" cy="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solidFill>
                          <a:srgbClr val="99FF33"/>
                        </a:solidFill>
                      </a:rPr>
                      <a:t>F</a:t>
                    </a:r>
                  </a:p>
                </p:txBody>
              </p:sp>
            </p:grpSp>
            <p:grpSp>
              <p:nvGrpSpPr>
                <p:cNvPr id="39959" name="Group 23"/>
                <p:cNvGrpSpPr>
                  <a:grpSpLocks noChangeAspect="1"/>
                </p:cNvGrpSpPr>
                <p:nvPr/>
              </p:nvGrpSpPr>
              <p:grpSpPr bwMode="auto">
                <a:xfrm>
                  <a:off x="2016" y="1968"/>
                  <a:ext cx="624" cy="793"/>
                  <a:chOff x="2016" y="1968"/>
                  <a:chExt cx="624" cy="793"/>
                </a:xfrm>
              </p:grpSpPr>
              <p:sp>
                <p:nvSpPr>
                  <p:cNvPr id="39960" name="Oval 24"/>
                  <p:cNvSpPr>
                    <a:spLocks noChangeAspect="1" noChangeArrowheads="1"/>
                  </p:cNvSpPr>
                  <p:nvPr/>
                </p:nvSpPr>
                <p:spPr bwMode="auto">
                  <a:xfrm>
                    <a:off x="2208" y="2208"/>
                    <a:ext cx="192" cy="192"/>
                  </a:xfrm>
                  <a:prstGeom prst="ellipse">
                    <a:avLst/>
                  </a:prstGeom>
                  <a:solidFill>
                    <a:srgbClr val="99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961" name="Text Box 25"/>
                  <p:cNvSpPr txBox="1">
                    <a:spLocks noChangeAspect="1" noChangeArrowheads="1"/>
                  </p:cNvSpPr>
                  <p:nvPr/>
                </p:nvSpPr>
                <p:spPr bwMode="auto">
                  <a:xfrm>
                    <a:off x="2016" y="2400"/>
                    <a:ext cx="192" cy="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solidFill>
                          <a:srgbClr val="FF0066"/>
                        </a:solidFill>
                      </a:rPr>
                      <a:t>a</a:t>
                    </a:r>
                  </a:p>
                </p:txBody>
              </p:sp>
              <p:sp>
                <p:nvSpPr>
                  <p:cNvPr id="39962" name="Line 26"/>
                  <p:cNvSpPr>
                    <a:spLocks noChangeAspect="1" noChangeShapeType="1"/>
                  </p:cNvSpPr>
                  <p:nvPr/>
                </p:nvSpPr>
                <p:spPr bwMode="auto">
                  <a:xfrm flipH="1" flipV="1">
                    <a:off x="2208" y="2016"/>
                    <a:ext cx="58"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63" name="Text Box 27"/>
                  <p:cNvSpPr txBox="1">
                    <a:spLocks noChangeAspect="1" noChangeArrowheads="1"/>
                  </p:cNvSpPr>
                  <p:nvPr/>
                </p:nvSpPr>
                <p:spPr bwMode="auto">
                  <a:xfrm>
                    <a:off x="2399" y="1968"/>
                    <a:ext cx="241" cy="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v</a:t>
                    </a:r>
                  </a:p>
                </p:txBody>
              </p:sp>
            </p:grpSp>
          </p:grpSp>
        </p:grpSp>
        <p:sp>
          <p:nvSpPr>
            <p:cNvPr id="39964" name="Text Box 28"/>
            <p:cNvSpPr txBox="1">
              <a:spLocks noChangeArrowheads="1"/>
            </p:cNvSpPr>
            <p:nvPr/>
          </p:nvSpPr>
          <p:spPr bwMode="auto">
            <a:xfrm>
              <a:off x="4944" y="3024"/>
              <a:ext cx="52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i="1"/>
                <a:t>M</a:t>
              </a:r>
              <a:r>
                <a:rPr lang="en-US" sz="2400" b="1" i="1" baseline="-25000"/>
                <a:t>M</a:t>
              </a:r>
              <a:endParaRPr lang="en-US" sz="2400" b="1" i="1"/>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1"/>
          <p:cNvSpPr>
            <a:spLocks noGrp="1"/>
          </p:cNvSpPr>
          <p:nvPr>
            <p:ph type="dt" sz="half" idx="10"/>
          </p:nvPr>
        </p:nvSpPr>
        <p:spPr/>
        <p:txBody>
          <a:bodyPr/>
          <a:lstStyle/>
          <a:p>
            <a:r>
              <a:rPr lang="en-US" smtClean="0"/>
              <a:t>10/26/2012</a:t>
            </a:r>
            <a:endParaRPr lang="en-US"/>
          </a:p>
        </p:txBody>
      </p:sp>
      <p:sp>
        <p:nvSpPr>
          <p:cNvPr id="10" name="Footer Placeholder 2"/>
          <p:cNvSpPr>
            <a:spLocks noGrp="1"/>
          </p:cNvSpPr>
          <p:nvPr>
            <p:ph type="ftr" sz="quarter" idx="11"/>
          </p:nvPr>
        </p:nvSpPr>
        <p:spPr/>
        <p:txBody>
          <a:bodyPr/>
          <a:lstStyle/>
          <a:p>
            <a:r>
              <a:rPr lang="en-US" smtClean="0"/>
              <a:t>PHY 113 A  Fall 2012 -- Lecture 23</a:t>
            </a:r>
            <a:endParaRPr lang="en-US"/>
          </a:p>
        </p:txBody>
      </p:sp>
      <p:sp>
        <p:nvSpPr>
          <p:cNvPr id="11" name="Slide Number Placeholder 3"/>
          <p:cNvSpPr>
            <a:spLocks noGrp="1"/>
          </p:cNvSpPr>
          <p:nvPr>
            <p:ph type="sldNum" sz="quarter" idx="12"/>
          </p:nvPr>
        </p:nvSpPr>
        <p:spPr/>
        <p:txBody>
          <a:bodyPr/>
          <a:lstStyle/>
          <a:p>
            <a:fld id="{CEA94E6F-CE78-483F-A934-AE9CAE63BE29}" type="slidenum">
              <a:rPr lang="en-US"/>
              <a:pPr/>
              <a:t>16</a:t>
            </a:fld>
            <a:endParaRPr lang="en-US"/>
          </a:p>
        </p:txBody>
      </p:sp>
      <p:sp>
        <p:nvSpPr>
          <p:cNvPr id="37890" name="Text Box 2"/>
          <p:cNvSpPr txBox="1">
            <a:spLocks noChangeArrowheads="1"/>
          </p:cNvSpPr>
          <p:nvPr/>
        </p:nvSpPr>
        <p:spPr bwMode="auto">
          <a:xfrm>
            <a:off x="762000" y="533400"/>
            <a:ext cx="74676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More details</a:t>
            </a:r>
          </a:p>
          <a:p>
            <a:pPr>
              <a:spcBef>
                <a:spcPct val="50000"/>
              </a:spcBef>
            </a:pPr>
            <a:r>
              <a:rPr lang="en-US" sz="2400"/>
              <a:t>If we examine the circular orbit more carefully, we find that the correct analysis is that the stable circular orbit of two gravitationally attracted masses is about their center of mass.</a:t>
            </a:r>
          </a:p>
        </p:txBody>
      </p:sp>
      <p:grpSp>
        <p:nvGrpSpPr>
          <p:cNvPr id="12" name="Group 2"/>
          <p:cNvGrpSpPr>
            <a:grpSpLocks/>
          </p:cNvGrpSpPr>
          <p:nvPr/>
        </p:nvGrpSpPr>
        <p:grpSpPr bwMode="auto">
          <a:xfrm>
            <a:off x="2592387" y="2438400"/>
            <a:ext cx="3732213" cy="3656013"/>
            <a:chOff x="192" y="336"/>
            <a:chExt cx="2351" cy="2303"/>
          </a:xfrm>
        </p:grpSpPr>
        <p:grpSp>
          <p:nvGrpSpPr>
            <p:cNvPr id="13" name="Group 3"/>
            <p:cNvGrpSpPr>
              <a:grpSpLocks/>
            </p:cNvGrpSpPr>
            <p:nvPr/>
          </p:nvGrpSpPr>
          <p:grpSpPr bwMode="auto">
            <a:xfrm>
              <a:off x="240" y="336"/>
              <a:ext cx="2303" cy="2303"/>
              <a:chOff x="240" y="336"/>
              <a:chExt cx="2303" cy="2303"/>
            </a:xfrm>
          </p:grpSpPr>
          <p:grpSp>
            <p:nvGrpSpPr>
              <p:cNvPr id="18" name="Group 4"/>
              <p:cNvGrpSpPr>
                <a:grpSpLocks/>
              </p:cNvGrpSpPr>
              <p:nvPr/>
            </p:nvGrpSpPr>
            <p:grpSpPr bwMode="auto">
              <a:xfrm>
                <a:off x="240" y="336"/>
                <a:ext cx="2303" cy="2303"/>
                <a:chOff x="240" y="336"/>
                <a:chExt cx="2303" cy="2303"/>
              </a:xfrm>
            </p:grpSpPr>
            <p:sp>
              <p:nvSpPr>
                <p:cNvPr id="20" name="Oval 5"/>
                <p:cNvSpPr>
                  <a:spLocks noChangeAspect="1" noChangeArrowheads="1"/>
                </p:cNvSpPr>
                <p:nvPr/>
              </p:nvSpPr>
              <p:spPr bwMode="auto">
                <a:xfrm>
                  <a:off x="355" y="1987"/>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21" name="Oval 6"/>
                <p:cNvSpPr>
                  <a:spLocks noChangeAspect="1" noChangeArrowheads="1"/>
                </p:cNvSpPr>
                <p:nvPr/>
              </p:nvSpPr>
              <p:spPr bwMode="auto">
                <a:xfrm>
                  <a:off x="1622" y="1142"/>
                  <a:ext cx="291" cy="291"/>
                </a:xfrm>
                <a:prstGeom prst="ellipse">
                  <a:avLst/>
                </a:prstGeom>
                <a:solidFill>
                  <a:srgbClr val="8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22" name="Line 7"/>
                <p:cNvSpPr>
                  <a:spLocks noChangeAspect="1" noChangeShapeType="1"/>
                </p:cNvSpPr>
                <p:nvPr/>
              </p:nvSpPr>
              <p:spPr bwMode="auto">
                <a:xfrm flipV="1">
                  <a:off x="432" y="1258"/>
                  <a:ext cx="1344" cy="8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23" name="Oval 8"/>
                <p:cNvSpPr>
                  <a:spLocks noChangeAspect="1" noChangeArrowheads="1"/>
                </p:cNvSpPr>
                <p:nvPr/>
              </p:nvSpPr>
              <p:spPr bwMode="auto">
                <a:xfrm>
                  <a:off x="893" y="1027"/>
                  <a:ext cx="921" cy="922"/>
                </a:xfrm>
                <a:prstGeom prst="ellipse">
                  <a:avLst/>
                </a:prstGeom>
                <a:noFill/>
                <a:ln w="952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24" name="Oval 9"/>
                <p:cNvSpPr>
                  <a:spLocks noChangeAspect="1" noChangeArrowheads="1"/>
                </p:cNvSpPr>
                <p:nvPr/>
              </p:nvSpPr>
              <p:spPr bwMode="auto">
                <a:xfrm>
                  <a:off x="240" y="336"/>
                  <a:ext cx="2303" cy="2303"/>
                </a:xfrm>
                <a:prstGeom prst="ellipse">
                  <a:avLst/>
                </a:prstGeom>
                <a:noFill/>
                <a:ln w="952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sp>
            <p:nvSpPr>
              <p:cNvPr id="19" name="Oval 10"/>
              <p:cNvSpPr>
                <a:spLocks noChangeArrowheads="1"/>
              </p:cNvSpPr>
              <p:nvPr/>
            </p:nvSpPr>
            <p:spPr bwMode="auto">
              <a:xfrm>
                <a:off x="1353" y="1485"/>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sp>
          <p:nvSpPr>
            <p:cNvPr id="14" name="Text Box 11"/>
            <p:cNvSpPr txBox="1">
              <a:spLocks noChangeArrowheads="1"/>
            </p:cNvSpPr>
            <p:nvPr/>
          </p:nvSpPr>
          <p:spPr bwMode="auto">
            <a:xfrm>
              <a:off x="192" y="2160"/>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a:t>
              </a:r>
              <a:r>
                <a:rPr lang="en-US" sz="2400" baseline="-25000"/>
                <a:t>1</a:t>
              </a:r>
              <a:endParaRPr lang="en-US" sz="2400"/>
            </a:p>
          </p:txBody>
        </p:sp>
        <p:sp>
          <p:nvSpPr>
            <p:cNvPr id="15" name="Text Box 12"/>
            <p:cNvSpPr txBox="1">
              <a:spLocks noChangeArrowheads="1"/>
            </p:cNvSpPr>
            <p:nvPr/>
          </p:nvSpPr>
          <p:spPr bwMode="auto">
            <a:xfrm>
              <a:off x="1296" y="1152"/>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R</a:t>
              </a:r>
              <a:r>
                <a:rPr lang="en-US" sz="2400" baseline="-25000"/>
                <a:t>2</a:t>
              </a:r>
              <a:endParaRPr lang="en-US" sz="2400"/>
            </a:p>
          </p:txBody>
        </p:sp>
        <p:sp>
          <p:nvSpPr>
            <p:cNvPr id="16" name="Text Box 13"/>
            <p:cNvSpPr txBox="1">
              <a:spLocks noChangeArrowheads="1"/>
            </p:cNvSpPr>
            <p:nvPr/>
          </p:nvSpPr>
          <p:spPr bwMode="auto">
            <a:xfrm>
              <a:off x="624" y="1584"/>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R</a:t>
              </a:r>
              <a:r>
                <a:rPr lang="en-US" sz="2400" baseline="-25000"/>
                <a:t>1</a:t>
              </a:r>
              <a:endParaRPr lang="en-US" sz="2400"/>
            </a:p>
          </p:txBody>
        </p:sp>
        <p:sp>
          <p:nvSpPr>
            <p:cNvPr id="17" name="Text Box 14"/>
            <p:cNvSpPr txBox="1">
              <a:spLocks noChangeArrowheads="1"/>
            </p:cNvSpPr>
            <p:nvPr/>
          </p:nvSpPr>
          <p:spPr bwMode="auto">
            <a:xfrm>
              <a:off x="1872" y="1056"/>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a:t>
              </a:r>
              <a:r>
                <a:rPr lang="en-US" sz="2400" baseline="-25000"/>
                <a:t>2</a:t>
              </a:r>
              <a:endParaRPr lang="en-US" sz="2400"/>
            </a:p>
          </p:txBody>
        </p:sp>
      </p:grpSp>
      <p:cxnSp>
        <p:nvCxnSpPr>
          <p:cNvPr id="3" name="Straight Arrow Connector 2"/>
          <p:cNvCxnSpPr/>
          <p:nvPr/>
        </p:nvCxnSpPr>
        <p:spPr>
          <a:xfrm>
            <a:off x="4511675" y="4343400"/>
            <a:ext cx="2193925" cy="0"/>
          </a:xfrm>
          <a:prstGeom prst="straightConnector1">
            <a:avLst/>
          </a:prstGeom>
          <a:ln w="63500">
            <a:solidFill>
              <a:srgbClr val="DA32AA"/>
            </a:solidFill>
            <a:headEnd type="triangle" w="lg" len="med"/>
            <a:tailEnd type="none"/>
          </a:ln>
        </p:spPr>
        <p:style>
          <a:lnRef idx="1">
            <a:schemeClr val="accent1"/>
          </a:lnRef>
          <a:fillRef idx="0">
            <a:schemeClr val="accent1"/>
          </a:fillRef>
          <a:effectRef idx="0">
            <a:schemeClr val="accent1"/>
          </a:effectRef>
          <a:fontRef idx="minor">
            <a:schemeClr val="tx1"/>
          </a:fontRef>
        </p:style>
      </p:cxnSp>
      <p:graphicFrame>
        <p:nvGraphicFramePr>
          <p:cNvPr id="5" name="Object 4"/>
          <p:cNvGraphicFramePr>
            <a:graphicFrameLocks noChangeAspect="1"/>
          </p:cNvGraphicFramePr>
          <p:nvPr>
            <p:extLst>
              <p:ext uri="{D42A27DB-BD31-4B8C-83A1-F6EECF244321}">
                <p14:modId xmlns:p14="http://schemas.microsoft.com/office/powerpoint/2010/main" val="4125863774"/>
              </p:ext>
            </p:extLst>
          </p:nvPr>
        </p:nvGraphicFramePr>
        <p:xfrm>
          <a:off x="6400800" y="3733800"/>
          <a:ext cx="2330824" cy="990600"/>
        </p:xfrm>
        <a:graphic>
          <a:graphicData uri="http://schemas.openxmlformats.org/presentationml/2006/ole">
            <mc:AlternateContent xmlns:mc="http://schemas.openxmlformats.org/markup-compatibility/2006">
              <mc:Choice xmlns:v="urn:schemas-microsoft-com:vml" Requires="v">
                <p:oleObj spid="_x0000_s217097" name="数式" r:id="rId3" imgW="1015920" imgH="431640" progId="Equation.3">
                  <p:embed/>
                </p:oleObj>
              </mc:Choice>
              <mc:Fallback>
                <p:oleObj name="数式" r:id="rId3" imgW="1015920" imgH="431640" progId="Equation.3">
                  <p:embed/>
                  <p:pic>
                    <p:nvPicPr>
                      <p:cNvPr id="0" name="Object 16"/>
                      <p:cNvPicPr>
                        <a:picLocks noChangeAspect="1" noChangeArrowheads="1"/>
                      </p:cNvPicPr>
                      <p:nvPr/>
                    </p:nvPicPr>
                    <p:blipFill>
                      <a:blip r:embed="rId4"/>
                      <a:srcRect/>
                      <a:stretch>
                        <a:fillRect/>
                      </a:stretch>
                    </p:blipFill>
                    <p:spPr bwMode="auto">
                      <a:xfrm>
                        <a:off x="6400800" y="3733800"/>
                        <a:ext cx="2330824" cy="990600"/>
                      </a:xfrm>
                      <a:prstGeom prst="rect">
                        <a:avLst/>
                      </a:prstGeom>
                      <a:noFill/>
                      <a:ln>
                        <a:noFill/>
                      </a:ln>
                      <a:effec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1"/>
          <p:cNvSpPr>
            <a:spLocks noGrp="1"/>
          </p:cNvSpPr>
          <p:nvPr>
            <p:ph type="dt" sz="half" idx="10"/>
          </p:nvPr>
        </p:nvSpPr>
        <p:spPr/>
        <p:txBody>
          <a:bodyPr/>
          <a:lstStyle/>
          <a:p>
            <a:r>
              <a:rPr lang="en-US" smtClean="0"/>
              <a:t>10/26/2012</a:t>
            </a:r>
            <a:endParaRPr lang="en-US"/>
          </a:p>
        </p:txBody>
      </p:sp>
      <p:sp>
        <p:nvSpPr>
          <p:cNvPr id="21" name="Footer Placeholder 2"/>
          <p:cNvSpPr>
            <a:spLocks noGrp="1"/>
          </p:cNvSpPr>
          <p:nvPr>
            <p:ph type="ftr" sz="quarter" idx="11"/>
          </p:nvPr>
        </p:nvSpPr>
        <p:spPr/>
        <p:txBody>
          <a:bodyPr/>
          <a:lstStyle/>
          <a:p>
            <a:r>
              <a:rPr lang="en-US" smtClean="0"/>
              <a:t>PHY 113 A  Fall 2012 -- Lecture 23</a:t>
            </a:r>
            <a:endParaRPr lang="en-US"/>
          </a:p>
        </p:txBody>
      </p:sp>
      <p:sp>
        <p:nvSpPr>
          <p:cNvPr id="22" name="Slide Number Placeholder 3"/>
          <p:cNvSpPr>
            <a:spLocks noGrp="1"/>
          </p:cNvSpPr>
          <p:nvPr>
            <p:ph type="sldNum" sz="quarter" idx="12"/>
          </p:nvPr>
        </p:nvSpPr>
        <p:spPr/>
        <p:txBody>
          <a:bodyPr/>
          <a:lstStyle/>
          <a:p>
            <a:fld id="{A49D1551-2E95-407D-AB28-0F6CB50721CB}" type="slidenum">
              <a:rPr lang="en-US"/>
              <a:pPr/>
              <a:t>17</a:t>
            </a:fld>
            <a:endParaRPr lang="en-US"/>
          </a:p>
        </p:txBody>
      </p:sp>
      <p:grpSp>
        <p:nvGrpSpPr>
          <p:cNvPr id="41986" name="Group 2"/>
          <p:cNvGrpSpPr>
            <a:grpSpLocks/>
          </p:cNvGrpSpPr>
          <p:nvPr/>
        </p:nvGrpSpPr>
        <p:grpSpPr bwMode="auto">
          <a:xfrm>
            <a:off x="304800" y="533400"/>
            <a:ext cx="3732213" cy="3656013"/>
            <a:chOff x="192" y="336"/>
            <a:chExt cx="2351" cy="2303"/>
          </a:xfrm>
        </p:grpSpPr>
        <p:grpSp>
          <p:nvGrpSpPr>
            <p:cNvPr id="41987" name="Group 3"/>
            <p:cNvGrpSpPr>
              <a:grpSpLocks/>
            </p:cNvGrpSpPr>
            <p:nvPr/>
          </p:nvGrpSpPr>
          <p:grpSpPr bwMode="auto">
            <a:xfrm>
              <a:off x="240" y="336"/>
              <a:ext cx="2303" cy="2303"/>
              <a:chOff x="240" y="336"/>
              <a:chExt cx="2303" cy="2303"/>
            </a:xfrm>
          </p:grpSpPr>
          <p:grpSp>
            <p:nvGrpSpPr>
              <p:cNvPr id="41988" name="Group 4"/>
              <p:cNvGrpSpPr>
                <a:grpSpLocks/>
              </p:cNvGrpSpPr>
              <p:nvPr/>
            </p:nvGrpSpPr>
            <p:grpSpPr bwMode="auto">
              <a:xfrm>
                <a:off x="240" y="336"/>
                <a:ext cx="2303" cy="2303"/>
                <a:chOff x="240" y="336"/>
                <a:chExt cx="2303" cy="2303"/>
              </a:xfrm>
            </p:grpSpPr>
            <p:sp>
              <p:nvSpPr>
                <p:cNvPr id="41989" name="Oval 5"/>
                <p:cNvSpPr>
                  <a:spLocks noChangeAspect="1" noChangeArrowheads="1"/>
                </p:cNvSpPr>
                <p:nvPr/>
              </p:nvSpPr>
              <p:spPr bwMode="auto">
                <a:xfrm>
                  <a:off x="355" y="1987"/>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1990" name="Oval 6"/>
                <p:cNvSpPr>
                  <a:spLocks noChangeAspect="1" noChangeArrowheads="1"/>
                </p:cNvSpPr>
                <p:nvPr/>
              </p:nvSpPr>
              <p:spPr bwMode="auto">
                <a:xfrm>
                  <a:off x="1622" y="1142"/>
                  <a:ext cx="291" cy="291"/>
                </a:xfrm>
                <a:prstGeom prst="ellipse">
                  <a:avLst/>
                </a:prstGeom>
                <a:solidFill>
                  <a:srgbClr val="8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1991" name="Line 7"/>
                <p:cNvSpPr>
                  <a:spLocks noChangeAspect="1" noChangeShapeType="1"/>
                </p:cNvSpPr>
                <p:nvPr/>
              </p:nvSpPr>
              <p:spPr bwMode="auto">
                <a:xfrm flipV="1">
                  <a:off x="432" y="1258"/>
                  <a:ext cx="1344" cy="8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1992" name="Oval 8"/>
                <p:cNvSpPr>
                  <a:spLocks noChangeAspect="1" noChangeArrowheads="1"/>
                </p:cNvSpPr>
                <p:nvPr/>
              </p:nvSpPr>
              <p:spPr bwMode="auto">
                <a:xfrm>
                  <a:off x="893" y="1027"/>
                  <a:ext cx="921" cy="922"/>
                </a:xfrm>
                <a:prstGeom prst="ellipse">
                  <a:avLst/>
                </a:prstGeom>
                <a:noFill/>
                <a:ln w="952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1993" name="Oval 9"/>
                <p:cNvSpPr>
                  <a:spLocks noChangeAspect="1" noChangeArrowheads="1"/>
                </p:cNvSpPr>
                <p:nvPr/>
              </p:nvSpPr>
              <p:spPr bwMode="auto">
                <a:xfrm>
                  <a:off x="240" y="336"/>
                  <a:ext cx="2303" cy="2303"/>
                </a:xfrm>
                <a:prstGeom prst="ellipse">
                  <a:avLst/>
                </a:prstGeom>
                <a:noFill/>
                <a:ln w="952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sp>
            <p:nvSpPr>
              <p:cNvPr id="41994" name="Oval 10"/>
              <p:cNvSpPr>
                <a:spLocks noChangeArrowheads="1"/>
              </p:cNvSpPr>
              <p:nvPr/>
            </p:nvSpPr>
            <p:spPr bwMode="auto">
              <a:xfrm>
                <a:off x="1353" y="1485"/>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sp>
          <p:nvSpPr>
            <p:cNvPr id="41995" name="Text Box 11"/>
            <p:cNvSpPr txBox="1">
              <a:spLocks noChangeArrowheads="1"/>
            </p:cNvSpPr>
            <p:nvPr/>
          </p:nvSpPr>
          <p:spPr bwMode="auto">
            <a:xfrm>
              <a:off x="192" y="2160"/>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a:t>
              </a:r>
              <a:r>
                <a:rPr lang="en-US" sz="2400" baseline="-25000"/>
                <a:t>1</a:t>
              </a:r>
              <a:endParaRPr lang="en-US" sz="2400"/>
            </a:p>
          </p:txBody>
        </p:sp>
        <p:sp>
          <p:nvSpPr>
            <p:cNvPr id="41996" name="Text Box 12"/>
            <p:cNvSpPr txBox="1">
              <a:spLocks noChangeArrowheads="1"/>
            </p:cNvSpPr>
            <p:nvPr/>
          </p:nvSpPr>
          <p:spPr bwMode="auto">
            <a:xfrm>
              <a:off x="1296" y="1152"/>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R</a:t>
              </a:r>
              <a:r>
                <a:rPr lang="en-US" sz="2400" baseline="-25000"/>
                <a:t>2</a:t>
              </a:r>
              <a:endParaRPr lang="en-US" sz="2400"/>
            </a:p>
          </p:txBody>
        </p:sp>
        <p:sp>
          <p:nvSpPr>
            <p:cNvPr id="41997" name="Text Box 13"/>
            <p:cNvSpPr txBox="1">
              <a:spLocks noChangeArrowheads="1"/>
            </p:cNvSpPr>
            <p:nvPr/>
          </p:nvSpPr>
          <p:spPr bwMode="auto">
            <a:xfrm>
              <a:off x="624" y="1584"/>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R</a:t>
              </a:r>
              <a:r>
                <a:rPr lang="en-US" sz="2400" baseline="-25000"/>
                <a:t>1</a:t>
              </a:r>
              <a:endParaRPr lang="en-US" sz="2400"/>
            </a:p>
          </p:txBody>
        </p:sp>
        <p:sp>
          <p:nvSpPr>
            <p:cNvPr id="41998" name="Text Box 14"/>
            <p:cNvSpPr txBox="1">
              <a:spLocks noChangeArrowheads="1"/>
            </p:cNvSpPr>
            <p:nvPr/>
          </p:nvSpPr>
          <p:spPr bwMode="auto">
            <a:xfrm>
              <a:off x="1872" y="1056"/>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a:t>
              </a:r>
              <a:r>
                <a:rPr lang="en-US" sz="2400" baseline="-25000"/>
                <a:t>2</a:t>
              </a:r>
              <a:endParaRPr lang="en-US" sz="2400"/>
            </a:p>
          </p:txBody>
        </p:sp>
      </p:grpSp>
      <p:sp>
        <p:nvSpPr>
          <p:cNvPr id="41999" name="Text Box 15"/>
          <p:cNvSpPr txBox="1">
            <a:spLocks noChangeArrowheads="1"/>
          </p:cNvSpPr>
          <p:nvPr/>
        </p:nvSpPr>
        <p:spPr bwMode="auto">
          <a:xfrm>
            <a:off x="4724400" y="533400"/>
            <a:ext cx="419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Radial forces on m</a:t>
            </a:r>
            <a:r>
              <a:rPr lang="en-US" sz="2400" baseline="-25000"/>
              <a:t>1</a:t>
            </a:r>
            <a:r>
              <a:rPr lang="en-US" sz="2400"/>
              <a:t>:</a:t>
            </a:r>
          </a:p>
        </p:txBody>
      </p:sp>
      <p:graphicFrame>
        <p:nvGraphicFramePr>
          <p:cNvPr id="42000" name="Object 16"/>
          <p:cNvGraphicFramePr>
            <a:graphicFrameLocks noChangeAspect="1"/>
          </p:cNvGraphicFramePr>
          <p:nvPr>
            <p:extLst>
              <p:ext uri="{D42A27DB-BD31-4B8C-83A1-F6EECF244321}">
                <p14:modId xmlns:p14="http://schemas.microsoft.com/office/powerpoint/2010/main" val="2619063982"/>
              </p:ext>
            </p:extLst>
          </p:nvPr>
        </p:nvGraphicFramePr>
        <p:xfrm>
          <a:off x="4762500" y="1143000"/>
          <a:ext cx="3886200" cy="2768600"/>
        </p:xfrm>
        <a:graphic>
          <a:graphicData uri="http://schemas.openxmlformats.org/presentationml/2006/ole">
            <mc:AlternateContent xmlns:mc="http://schemas.openxmlformats.org/markup-compatibility/2006">
              <mc:Choice xmlns:v="urn:schemas-microsoft-com:vml" Requires="v">
                <p:oleObj spid="_x0000_s201749" name="Equation" r:id="rId3" imgW="3886200" imgH="2768400" progId="Equation.3">
                  <p:embed/>
                </p:oleObj>
              </mc:Choice>
              <mc:Fallback>
                <p:oleObj name="Equation" r:id="rId3" imgW="3886200" imgH="2768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2500" y="1143000"/>
                        <a:ext cx="3886200" cy="276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2001" name="Text Box 17"/>
          <p:cNvSpPr txBox="1">
            <a:spLocks noChangeArrowheads="1"/>
          </p:cNvSpPr>
          <p:nvPr/>
        </p:nvSpPr>
        <p:spPr bwMode="auto">
          <a:xfrm>
            <a:off x="5105400" y="4648200"/>
            <a:ext cx="3352800" cy="457200"/>
          </a:xfrm>
          <a:prstGeom prst="rect">
            <a:avLst/>
          </a:prstGeom>
          <a:solidFill>
            <a:srgbClr val="00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i="1"/>
              <a:t>T</a:t>
            </a:r>
            <a:r>
              <a:rPr lang="en-US" sz="2400" i="1" baseline="-25000"/>
              <a:t>2</a:t>
            </a:r>
            <a:r>
              <a:rPr lang="en-US" sz="2400"/>
              <a:t>  ?</a:t>
            </a:r>
          </a:p>
        </p:txBody>
      </p:sp>
      <p:sp>
        <p:nvSpPr>
          <p:cNvPr id="42002" name="Text Box 18"/>
          <p:cNvSpPr txBox="1">
            <a:spLocks noChangeArrowheads="1"/>
          </p:cNvSpPr>
          <p:nvPr/>
        </p:nvSpPr>
        <p:spPr bwMode="auto">
          <a:xfrm>
            <a:off x="4648200" y="5334000"/>
            <a:ext cx="365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4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1"/>
          <p:cNvSpPr>
            <a:spLocks noGrp="1"/>
          </p:cNvSpPr>
          <p:nvPr>
            <p:ph type="dt" sz="half" idx="10"/>
          </p:nvPr>
        </p:nvSpPr>
        <p:spPr/>
        <p:txBody>
          <a:bodyPr/>
          <a:lstStyle/>
          <a:p>
            <a:r>
              <a:rPr lang="en-US" smtClean="0"/>
              <a:t>10/26/2012</a:t>
            </a:r>
            <a:endParaRPr lang="en-US"/>
          </a:p>
        </p:txBody>
      </p:sp>
      <p:sp>
        <p:nvSpPr>
          <p:cNvPr id="17" name="Footer Placeholder 2"/>
          <p:cNvSpPr>
            <a:spLocks noGrp="1"/>
          </p:cNvSpPr>
          <p:nvPr>
            <p:ph type="ftr" sz="quarter" idx="11"/>
          </p:nvPr>
        </p:nvSpPr>
        <p:spPr/>
        <p:txBody>
          <a:bodyPr/>
          <a:lstStyle/>
          <a:p>
            <a:r>
              <a:rPr lang="en-US" smtClean="0"/>
              <a:t>PHY 113 A  Fall 2012 -- Lecture 23</a:t>
            </a:r>
            <a:endParaRPr lang="en-US"/>
          </a:p>
        </p:txBody>
      </p:sp>
      <p:sp>
        <p:nvSpPr>
          <p:cNvPr id="18" name="Slide Number Placeholder 3"/>
          <p:cNvSpPr>
            <a:spLocks noGrp="1"/>
          </p:cNvSpPr>
          <p:nvPr>
            <p:ph type="sldNum" sz="quarter" idx="12"/>
          </p:nvPr>
        </p:nvSpPr>
        <p:spPr/>
        <p:txBody>
          <a:bodyPr/>
          <a:lstStyle/>
          <a:p>
            <a:fld id="{717FEEA7-863D-436F-B130-0784AB4151DF}" type="slidenum">
              <a:rPr lang="en-US"/>
              <a:pPr/>
              <a:t>18</a:t>
            </a:fld>
            <a:endParaRPr lang="en-US"/>
          </a:p>
        </p:txBody>
      </p:sp>
      <p:sp>
        <p:nvSpPr>
          <p:cNvPr id="43010" name="Text Box 2"/>
          <p:cNvSpPr txBox="1">
            <a:spLocks noChangeArrowheads="1"/>
          </p:cNvSpPr>
          <p:nvPr/>
        </p:nvSpPr>
        <p:spPr bwMode="auto">
          <a:xfrm>
            <a:off x="990600" y="762000"/>
            <a:ext cx="72390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i="1" dirty="0" err="1" smtClean="0">
                <a:solidFill>
                  <a:srgbClr val="FF0000"/>
                </a:solidFill>
              </a:rPr>
              <a:t>iclicker</a:t>
            </a:r>
            <a:r>
              <a:rPr lang="en-US" sz="2400" b="1" i="1" dirty="0" smtClean="0">
                <a:solidFill>
                  <a:srgbClr val="FF0000"/>
                </a:solidFill>
              </a:rPr>
              <a:t> question:</a:t>
            </a:r>
            <a:endParaRPr lang="en-US" sz="2400" b="1" i="1" dirty="0">
              <a:solidFill>
                <a:srgbClr val="FF0000"/>
              </a:solidFill>
            </a:endParaRPr>
          </a:p>
          <a:p>
            <a:pPr>
              <a:spcBef>
                <a:spcPct val="50000"/>
              </a:spcBef>
            </a:pPr>
            <a:r>
              <a:rPr lang="en-US" sz="2400" dirty="0"/>
              <a:t>What is the relationship between the periods T</a:t>
            </a:r>
            <a:r>
              <a:rPr lang="en-US" sz="2400" baseline="-25000" dirty="0"/>
              <a:t>1</a:t>
            </a:r>
            <a:r>
              <a:rPr lang="en-US" sz="2400" dirty="0"/>
              <a:t> and T</a:t>
            </a:r>
            <a:r>
              <a:rPr lang="en-US" sz="2400" baseline="-25000" dirty="0"/>
              <a:t>2</a:t>
            </a:r>
            <a:r>
              <a:rPr lang="en-US" sz="2400" dirty="0"/>
              <a:t> of the two gravitationally attracted objects rotating about their center of mass?    (Assume that m</a:t>
            </a:r>
            <a:r>
              <a:rPr lang="en-US" sz="2400" baseline="-25000" dirty="0"/>
              <a:t>1</a:t>
            </a:r>
            <a:r>
              <a:rPr lang="en-US" sz="2400" dirty="0"/>
              <a:t> &lt; m</a:t>
            </a:r>
            <a:r>
              <a:rPr lang="en-US" sz="2400" baseline="-25000" dirty="0"/>
              <a:t>2</a:t>
            </a:r>
            <a:r>
              <a:rPr lang="en-US" sz="2400" dirty="0"/>
              <a:t>.)</a:t>
            </a:r>
          </a:p>
          <a:p>
            <a:pPr>
              <a:spcBef>
                <a:spcPct val="50000"/>
              </a:spcBef>
            </a:pPr>
            <a:r>
              <a:rPr lang="en-US" sz="2400" dirty="0"/>
              <a:t>                                     (A) T</a:t>
            </a:r>
            <a:r>
              <a:rPr lang="en-US" sz="2400" baseline="-25000" dirty="0"/>
              <a:t>1</a:t>
            </a:r>
            <a:r>
              <a:rPr lang="en-US" sz="2400" dirty="0"/>
              <a:t>=T</a:t>
            </a:r>
            <a:r>
              <a:rPr lang="en-US" sz="2400" baseline="-25000" dirty="0"/>
              <a:t>2</a:t>
            </a:r>
            <a:r>
              <a:rPr lang="en-US" sz="2400" dirty="0"/>
              <a:t>   (B) T</a:t>
            </a:r>
            <a:r>
              <a:rPr lang="en-US" sz="2400" baseline="-25000" dirty="0"/>
              <a:t>1</a:t>
            </a:r>
            <a:r>
              <a:rPr lang="en-US" sz="2400" dirty="0"/>
              <a:t>&lt;T</a:t>
            </a:r>
            <a:r>
              <a:rPr lang="en-US" sz="2400" baseline="-25000" dirty="0"/>
              <a:t>2</a:t>
            </a:r>
            <a:r>
              <a:rPr lang="en-US" sz="2400" dirty="0"/>
              <a:t>   (C) T</a:t>
            </a:r>
            <a:r>
              <a:rPr lang="en-US" sz="2400" baseline="-25000" dirty="0"/>
              <a:t>1</a:t>
            </a:r>
            <a:r>
              <a:rPr lang="en-US" sz="2400" dirty="0"/>
              <a:t>&gt;T</a:t>
            </a:r>
            <a:r>
              <a:rPr lang="en-US" sz="2400" baseline="-25000" dirty="0"/>
              <a:t>2</a:t>
            </a:r>
            <a:r>
              <a:rPr lang="en-US" sz="2400" dirty="0"/>
              <a:t> </a:t>
            </a:r>
          </a:p>
        </p:txBody>
      </p:sp>
      <p:grpSp>
        <p:nvGrpSpPr>
          <p:cNvPr id="43011" name="Group 3"/>
          <p:cNvGrpSpPr>
            <a:grpSpLocks/>
          </p:cNvGrpSpPr>
          <p:nvPr/>
        </p:nvGrpSpPr>
        <p:grpSpPr bwMode="auto">
          <a:xfrm>
            <a:off x="685800" y="2743200"/>
            <a:ext cx="3732213" cy="3656013"/>
            <a:chOff x="192" y="336"/>
            <a:chExt cx="2351" cy="2303"/>
          </a:xfrm>
        </p:grpSpPr>
        <p:grpSp>
          <p:nvGrpSpPr>
            <p:cNvPr id="43012" name="Group 4"/>
            <p:cNvGrpSpPr>
              <a:grpSpLocks/>
            </p:cNvGrpSpPr>
            <p:nvPr/>
          </p:nvGrpSpPr>
          <p:grpSpPr bwMode="auto">
            <a:xfrm>
              <a:off x="240" y="336"/>
              <a:ext cx="2303" cy="2303"/>
              <a:chOff x="240" y="336"/>
              <a:chExt cx="2303" cy="2303"/>
            </a:xfrm>
          </p:grpSpPr>
          <p:grpSp>
            <p:nvGrpSpPr>
              <p:cNvPr id="43013" name="Group 5"/>
              <p:cNvGrpSpPr>
                <a:grpSpLocks/>
              </p:cNvGrpSpPr>
              <p:nvPr/>
            </p:nvGrpSpPr>
            <p:grpSpPr bwMode="auto">
              <a:xfrm>
                <a:off x="240" y="336"/>
                <a:ext cx="2303" cy="2303"/>
                <a:chOff x="240" y="336"/>
                <a:chExt cx="2303" cy="2303"/>
              </a:xfrm>
            </p:grpSpPr>
            <p:sp>
              <p:nvSpPr>
                <p:cNvPr id="43014" name="Oval 6"/>
                <p:cNvSpPr>
                  <a:spLocks noChangeAspect="1" noChangeArrowheads="1"/>
                </p:cNvSpPr>
                <p:nvPr/>
              </p:nvSpPr>
              <p:spPr bwMode="auto">
                <a:xfrm>
                  <a:off x="355" y="1987"/>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3015" name="Oval 7"/>
                <p:cNvSpPr>
                  <a:spLocks noChangeAspect="1" noChangeArrowheads="1"/>
                </p:cNvSpPr>
                <p:nvPr/>
              </p:nvSpPr>
              <p:spPr bwMode="auto">
                <a:xfrm>
                  <a:off x="1622" y="1142"/>
                  <a:ext cx="291" cy="291"/>
                </a:xfrm>
                <a:prstGeom prst="ellipse">
                  <a:avLst/>
                </a:prstGeom>
                <a:solidFill>
                  <a:srgbClr val="8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3016" name="Line 8"/>
                <p:cNvSpPr>
                  <a:spLocks noChangeAspect="1" noChangeShapeType="1"/>
                </p:cNvSpPr>
                <p:nvPr/>
              </p:nvSpPr>
              <p:spPr bwMode="auto">
                <a:xfrm flipV="1">
                  <a:off x="432" y="1258"/>
                  <a:ext cx="1344" cy="8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3017" name="Oval 9"/>
                <p:cNvSpPr>
                  <a:spLocks noChangeAspect="1" noChangeArrowheads="1"/>
                </p:cNvSpPr>
                <p:nvPr/>
              </p:nvSpPr>
              <p:spPr bwMode="auto">
                <a:xfrm>
                  <a:off x="893" y="1027"/>
                  <a:ext cx="921" cy="922"/>
                </a:xfrm>
                <a:prstGeom prst="ellipse">
                  <a:avLst/>
                </a:prstGeom>
                <a:noFill/>
                <a:ln w="952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3018" name="Oval 10"/>
                <p:cNvSpPr>
                  <a:spLocks noChangeAspect="1" noChangeArrowheads="1"/>
                </p:cNvSpPr>
                <p:nvPr/>
              </p:nvSpPr>
              <p:spPr bwMode="auto">
                <a:xfrm>
                  <a:off x="240" y="336"/>
                  <a:ext cx="2303" cy="2303"/>
                </a:xfrm>
                <a:prstGeom prst="ellipse">
                  <a:avLst/>
                </a:prstGeom>
                <a:noFill/>
                <a:ln w="952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sp>
            <p:nvSpPr>
              <p:cNvPr id="43019" name="Oval 11"/>
              <p:cNvSpPr>
                <a:spLocks noChangeArrowheads="1"/>
              </p:cNvSpPr>
              <p:nvPr/>
            </p:nvSpPr>
            <p:spPr bwMode="auto">
              <a:xfrm>
                <a:off x="1353" y="1485"/>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sp>
          <p:nvSpPr>
            <p:cNvPr id="43020" name="Text Box 12"/>
            <p:cNvSpPr txBox="1">
              <a:spLocks noChangeArrowheads="1"/>
            </p:cNvSpPr>
            <p:nvPr/>
          </p:nvSpPr>
          <p:spPr bwMode="auto">
            <a:xfrm>
              <a:off x="192" y="2160"/>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a:t>
              </a:r>
              <a:r>
                <a:rPr lang="en-US" sz="2400" baseline="-25000"/>
                <a:t>1</a:t>
              </a:r>
              <a:endParaRPr lang="en-US" sz="2400"/>
            </a:p>
          </p:txBody>
        </p:sp>
        <p:sp>
          <p:nvSpPr>
            <p:cNvPr id="43021" name="Text Box 13"/>
            <p:cNvSpPr txBox="1">
              <a:spLocks noChangeArrowheads="1"/>
            </p:cNvSpPr>
            <p:nvPr/>
          </p:nvSpPr>
          <p:spPr bwMode="auto">
            <a:xfrm>
              <a:off x="1296" y="1152"/>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R</a:t>
              </a:r>
              <a:r>
                <a:rPr lang="en-US" sz="2400" baseline="-25000"/>
                <a:t>2</a:t>
              </a:r>
              <a:endParaRPr lang="en-US" sz="2400"/>
            </a:p>
          </p:txBody>
        </p:sp>
        <p:sp>
          <p:nvSpPr>
            <p:cNvPr id="43022" name="Text Box 14"/>
            <p:cNvSpPr txBox="1">
              <a:spLocks noChangeArrowheads="1"/>
            </p:cNvSpPr>
            <p:nvPr/>
          </p:nvSpPr>
          <p:spPr bwMode="auto">
            <a:xfrm>
              <a:off x="624" y="1584"/>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R</a:t>
              </a:r>
              <a:r>
                <a:rPr lang="en-US" sz="2400" baseline="-25000"/>
                <a:t>1</a:t>
              </a:r>
              <a:endParaRPr lang="en-US" sz="2400"/>
            </a:p>
          </p:txBody>
        </p:sp>
        <p:sp>
          <p:nvSpPr>
            <p:cNvPr id="43023" name="Text Box 15"/>
            <p:cNvSpPr txBox="1">
              <a:spLocks noChangeArrowheads="1"/>
            </p:cNvSpPr>
            <p:nvPr/>
          </p:nvSpPr>
          <p:spPr bwMode="auto">
            <a:xfrm>
              <a:off x="1872" y="1056"/>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a:t>
              </a:r>
              <a:r>
                <a:rPr lang="en-US" sz="2400" baseline="-25000"/>
                <a:t>2</a:t>
              </a:r>
              <a:endParaRPr lang="en-US" sz="2400"/>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528" name="Object 16"/>
          <p:cNvGraphicFramePr>
            <a:graphicFrameLocks noChangeAspect="1"/>
          </p:cNvGraphicFramePr>
          <p:nvPr>
            <p:extLst>
              <p:ext uri="{D42A27DB-BD31-4B8C-83A1-F6EECF244321}">
                <p14:modId xmlns:p14="http://schemas.microsoft.com/office/powerpoint/2010/main" val="3058320450"/>
              </p:ext>
            </p:extLst>
          </p:nvPr>
        </p:nvGraphicFramePr>
        <p:xfrm>
          <a:off x="3928156" y="266700"/>
          <a:ext cx="5213684" cy="2971800"/>
        </p:xfrm>
        <a:graphic>
          <a:graphicData uri="http://schemas.openxmlformats.org/presentationml/2006/ole">
            <mc:AlternateContent xmlns:mc="http://schemas.openxmlformats.org/markup-compatibility/2006">
              <mc:Choice xmlns:v="urn:schemas-microsoft-com:vml" Requires="v">
                <p:oleObj spid="_x0000_s202790" name="数式" r:id="rId3" imgW="2539800" imgH="1447560" progId="Equation.3">
                  <p:embed/>
                </p:oleObj>
              </mc:Choice>
              <mc:Fallback>
                <p:oleObj name="数式" r:id="rId3" imgW="2539800" imgH="1447560" progId="Equation.3">
                  <p:embed/>
                  <p:pic>
                    <p:nvPicPr>
                      <p:cNvPr id="0" name=""/>
                      <p:cNvPicPr>
                        <a:picLocks noChangeAspect="1" noChangeArrowheads="1"/>
                      </p:cNvPicPr>
                      <p:nvPr/>
                    </p:nvPicPr>
                    <p:blipFill>
                      <a:blip r:embed="rId4"/>
                      <a:srcRect/>
                      <a:stretch>
                        <a:fillRect/>
                      </a:stretch>
                    </p:blipFill>
                    <p:spPr bwMode="auto">
                      <a:xfrm>
                        <a:off x="3928156" y="266700"/>
                        <a:ext cx="5213684" cy="2971800"/>
                      </a:xfrm>
                      <a:prstGeom prst="rect">
                        <a:avLst/>
                      </a:prstGeom>
                      <a:noFill/>
                      <a:ln>
                        <a:noFill/>
                      </a:ln>
                      <a:effectLst/>
                      <a:extLst/>
                    </p:spPr>
                  </p:pic>
                </p:oleObj>
              </mc:Fallback>
            </mc:AlternateContent>
          </a:graphicData>
        </a:graphic>
      </p:graphicFrame>
      <p:sp>
        <p:nvSpPr>
          <p:cNvPr id="17" name="Date Placeholder 1"/>
          <p:cNvSpPr>
            <a:spLocks noGrp="1"/>
          </p:cNvSpPr>
          <p:nvPr>
            <p:ph type="dt" sz="half" idx="10"/>
          </p:nvPr>
        </p:nvSpPr>
        <p:spPr/>
        <p:txBody>
          <a:bodyPr/>
          <a:lstStyle/>
          <a:p>
            <a:r>
              <a:rPr lang="en-US" smtClean="0"/>
              <a:t>10/26/2012</a:t>
            </a:r>
            <a:endParaRPr lang="en-US"/>
          </a:p>
        </p:txBody>
      </p:sp>
      <p:sp>
        <p:nvSpPr>
          <p:cNvPr id="18" name="Footer Placeholder 2"/>
          <p:cNvSpPr>
            <a:spLocks noGrp="1"/>
          </p:cNvSpPr>
          <p:nvPr>
            <p:ph type="ftr" sz="quarter" idx="11"/>
          </p:nvPr>
        </p:nvSpPr>
        <p:spPr/>
        <p:txBody>
          <a:bodyPr/>
          <a:lstStyle/>
          <a:p>
            <a:r>
              <a:rPr lang="en-US" smtClean="0"/>
              <a:t>PHY 113 A  Fall 2012 -- Lecture 23</a:t>
            </a:r>
            <a:endParaRPr lang="en-US"/>
          </a:p>
        </p:txBody>
      </p:sp>
      <p:sp>
        <p:nvSpPr>
          <p:cNvPr id="19" name="Slide Number Placeholder 3"/>
          <p:cNvSpPr>
            <a:spLocks noGrp="1"/>
          </p:cNvSpPr>
          <p:nvPr>
            <p:ph type="sldNum" sz="quarter" idx="12"/>
          </p:nvPr>
        </p:nvSpPr>
        <p:spPr/>
        <p:txBody>
          <a:bodyPr/>
          <a:lstStyle/>
          <a:p>
            <a:fld id="{CFDA9B13-20DA-45BB-BC4D-C8CB2738DE47}" type="slidenum">
              <a:rPr lang="en-US"/>
              <a:pPr/>
              <a:t>19</a:t>
            </a:fld>
            <a:endParaRPr lang="en-US"/>
          </a:p>
        </p:txBody>
      </p:sp>
      <p:sp>
        <p:nvSpPr>
          <p:cNvPr id="64529" name="Rectangle 17"/>
          <p:cNvSpPr>
            <a:spLocks noChangeArrowheads="1"/>
          </p:cNvSpPr>
          <p:nvPr/>
        </p:nvSpPr>
        <p:spPr bwMode="auto">
          <a:xfrm>
            <a:off x="3900942" y="2120106"/>
            <a:ext cx="3429000" cy="1066800"/>
          </a:xfrm>
          <a:prstGeom prst="rect">
            <a:avLst/>
          </a:prstGeom>
          <a:solidFill>
            <a:srgbClr val="CC99FF">
              <a:alpha val="25000"/>
            </a:srgbClr>
          </a:solidFill>
          <a:ln w="9525">
            <a:solidFill>
              <a:schemeClr val="tx1"/>
            </a:solidFill>
            <a:miter lim="800000"/>
            <a:headEnd/>
            <a:tailEnd/>
          </a:ln>
          <a:effectLst/>
          <a:extLst/>
        </p:spPr>
        <p:txBody>
          <a:bodyPr wrap="none" anchor="ctr"/>
          <a:lstStyle/>
          <a:p>
            <a:endParaRPr lang="en-US"/>
          </a:p>
        </p:txBody>
      </p:sp>
      <p:grpSp>
        <p:nvGrpSpPr>
          <p:cNvPr id="64515" name="Group 3"/>
          <p:cNvGrpSpPr>
            <a:grpSpLocks/>
          </p:cNvGrpSpPr>
          <p:nvPr/>
        </p:nvGrpSpPr>
        <p:grpSpPr bwMode="auto">
          <a:xfrm>
            <a:off x="228600" y="609600"/>
            <a:ext cx="3732213" cy="3656013"/>
            <a:chOff x="192" y="336"/>
            <a:chExt cx="2351" cy="2303"/>
          </a:xfrm>
        </p:grpSpPr>
        <p:grpSp>
          <p:nvGrpSpPr>
            <p:cNvPr id="64516" name="Group 4"/>
            <p:cNvGrpSpPr>
              <a:grpSpLocks/>
            </p:cNvGrpSpPr>
            <p:nvPr/>
          </p:nvGrpSpPr>
          <p:grpSpPr bwMode="auto">
            <a:xfrm>
              <a:off x="240" y="336"/>
              <a:ext cx="2303" cy="2303"/>
              <a:chOff x="240" y="336"/>
              <a:chExt cx="2303" cy="2303"/>
            </a:xfrm>
          </p:grpSpPr>
          <p:grpSp>
            <p:nvGrpSpPr>
              <p:cNvPr id="64517" name="Group 5"/>
              <p:cNvGrpSpPr>
                <a:grpSpLocks/>
              </p:cNvGrpSpPr>
              <p:nvPr/>
            </p:nvGrpSpPr>
            <p:grpSpPr bwMode="auto">
              <a:xfrm>
                <a:off x="240" y="336"/>
                <a:ext cx="2303" cy="2303"/>
                <a:chOff x="240" y="336"/>
                <a:chExt cx="2303" cy="2303"/>
              </a:xfrm>
            </p:grpSpPr>
            <p:sp>
              <p:nvSpPr>
                <p:cNvPr id="64518" name="Oval 6"/>
                <p:cNvSpPr>
                  <a:spLocks noChangeAspect="1" noChangeArrowheads="1"/>
                </p:cNvSpPr>
                <p:nvPr/>
              </p:nvSpPr>
              <p:spPr bwMode="auto">
                <a:xfrm>
                  <a:off x="355" y="1987"/>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64519" name="Oval 7"/>
                <p:cNvSpPr>
                  <a:spLocks noChangeAspect="1" noChangeArrowheads="1"/>
                </p:cNvSpPr>
                <p:nvPr/>
              </p:nvSpPr>
              <p:spPr bwMode="auto">
                <a:xfrm>
                  <a:off x="1622" y="1142"/>
                  <a:ext cx="291" cy="291"/>
                </a:xfrm>
                <a:prstGeom prst="ellipse">
                  <a:avLst/>
                </a:prstGeom>
                <a:solidFill>
                  <a:srgbClr val="8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64520" name="Line 8"/>
                <p:cNvSpPr>
                  <a:spLocks noChangeAspect="1" noChangeShapeType="1"/>
                </p:cNvSpPr>
                <p:nvPr/>
              </p:nvSpPr>
              <p:spPr bwMode="auto">
                <a:xfrm flipV="1">
                  <a:off x="432" y="1258"/>
                  <a:ext cx="1344" cy="8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64521" name="Oval 9"/>
                <p:cNvSpPr>
                  <a:spLocks noChangeAspect="1" noChangeArrowheads="1"/>
                </p:cNvSpPr>
                <p:nvPr/>
              </p:nvSpPr>
              <p:spPr bwMode="auto">
                <a:xfrm>
                  <a:off x="893" y="1027"/>
                  <a:ext cx="921" cy="922"/>
                </a:xfrm>
                <a:prstGeom prst="ellipse">
                  <a:avLst/>
                </a:prstGeom>
                <a:noFill/>
                <a:ln w="952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64522" name="Oval 10"/>
                <p:cNvSpPr>
                  <a:spLocks noChangeAspect="1" noChangeArrowheads="1"/>
                </p:cNvSpPr>
                <p:nvPr/>
              </p:nvSpPr>
              <p:spPr bwMode="auto">
                <a:xfrm>
                  <a:off x="240" y="336"/>
                  <a:ext cx="2303" cy="2303"/>
                </a:xfrm>
                <a:prstGeom prst="ellipse">
                  <a:avLst/>
                </a:prstGeom>
                <a:noFill/>
                <a:ln w="952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sp>
            <p:nvSpPr>
              <p:cNvPr id="64523" name="Oval 11"/>
              <p:cNvSpPr>
                <a:spLocks noChangeArrowheads="1"/>
              </p:cNvSpPr>
              <p:nvPr/>
            </p:nvSpPr>
            <p:spPr bwMode="auto">
              <a:xfrm>
                <a:off x="1353" y="1485"/>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sp>
          <p:nvSpPr>
            <p:cNvPr id="64524" name="Text Box 12"/>
            <p:cNvSpPr txBox="1">
              <a:spLocks noChangeArrowheads="1"/>
            </p:cNvSpPr>
            <p:nvPr/>
          </p:nvSpPr>
          <p:spPr bwMode="auto">
            <a:xfrm>
              <a:off x="192" y="2160"/>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a:t>
              </a:r>
              <a:r>
                <a:rPr lang="en-US" sz="2400" baseline="-25000"/>
                <a:t>1</a:t>
              </a:r>
              <a:endParaRPr lang="en-US" sz="2400"/>
            </a:p>
          </p:txBody>
        </p:sp>
        <p:sp>
          <p:nvSpPr>
            <p:cNvPr id="64525" name="Text Box 13"/>
            <p:cNvSpPr txBox="1">
              <a:spLocks noChangeArrowheads="1"/>
            </p:cNvSpPr>
            <p:nvPr/>
          </p:nvSpPr>
          <p:spPr bwMode="auto">
            <a:xfrm>
              <a:off x="1296" y="1152"/>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R</a:t>
              </a:r>
              <a:r>
                <a:rPr lang="en-US" sz="2400" baseline="-25000"/>
                <a:t>2</a:t>
              </a:r>
              <a:endParaRPr lang="en-US" sz="2400"/>
            </a:p>
          </p:txBody>
        </p:sp>
        <p:sp>
          <p:nvSpPr>
            <p:cNvPr id="64526" name="Text Box 14"/>
            <p:cNvSpPr txBox="1">
              <a:spLocks noChangeArrowheads="1"/>
            </p:cNvSpPr>
            <p:nvPr/>
          </p:nvSpPr>
          <p:spPr bwMode="auto">
            <a:xfrm>
              <a:off x="624" y="1584"/>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R</a:t>
              </a:r>
              <a:r>
                <a:rPr lang="en-US" sz="2400" baseline="-25000"/>
                <a:t>1</a:t>
              </a:r>
              <a:endParaRPr lang="en-US" sz="2400"/>
            </a:p>
          </p:txBody>
        </p:sp>
        <p:sp>
          <p:nvSpPr>
            <p:cNvPr id="64527" name="Text Box 15"/>
            <p:cNvSpPr txBox="1">
              <a:spLocks noChangeArrowheads="1"/>
            </p:cNvSpPr>
            <p:nvPr/>
          </p:nvSpPr>
          <p:spPr bwMode="auto">
            <a:xfrm>
              <a:off x="1872" y="1056"/>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a:t>
              </a:r>
              <a:r>
                <a:rPr lang="en-US" sz="2400" baseline="-25000"/>
                <a:t>2</a:t>
              </a:r>
              <a:endParaRPr lang="en-US" sz="2400"/>
            </a:p>
          </p:txBody>
        </p:sp>
      </p:grpSp>
      <p:graphicFrame>
        <p:nvGraphicFramePr>
          <p:cNvPr id="2" name="Object 1"/>
          <p:cNvGraphicFramePr>
            <a:graphicFrameLocks noChangeAspect="1"/>
          </p:cNvGraphicFramePr>
          <p:nvPr>
            <p:extLst>
              <p:ext uri="{D42A27DB-BD31-4B8C-83A1-F6EECF244321}">
                <p14:modId xmlns:p14="http://schemas.microsoft.com/office/powerpoint/2010/main" val="1156385931"/>
              </p:ext>
            </p:extLst>
          </p:nvPr>
        </p:nvGraphicFramePr>
        <p:xfrm>
          <a:off x="3875542" y="3382963"/>
          <a:ext cx="4476750" cy="2182694"/>
        </p:xfrm>
        <a:graphic>
          <a:graphicData uri="http://schemas.openxmlformats.org/presentationml/2006/ole">
            <mc:AlternateContent xmlns:mc="http://schemas.openxmlformats.org/markup-compatibility/2006">
              <mc:Choice xmlns:v="urn:schemas-microsoft-com:vml" Requires="v">
                <p:oleObj spid="_x0000_s202791" name="数式" r:id="rId5" imgW="2552400" imgH="1244520" progId="Equation.3">
                  <p:embed/>
                </p:oleObj>
              </mc:Choice>
              <mc:Fallback>
                <p:oleObj name="数式" r:id="rId5" imgW="2552400" imgH="1244520" progId="Equation.3">
                  <p:embed/>
                  <p:pic>
                    <p:nvPicPr>
                      <p:cNvPr id="0" name="Object 16"/>
                      <p:cNvPicPr>
                        <a:picLocks noChangeAspect="1" noChangeArrowheads="1"/>
                      </p:cNvPicPr>
                      <p:nvPr/>
                    </p:nvPicPr>
                    <p:blipFill>
                      <a:blip r:embed="rId6"/>
                      <a:srcRect/>
                      <a:stretch>
                        <a:fillRect/>
                      </a:stretch>
                    </p:blipFill>
                    <p:spPr bwMode="auto">
                      <a:xfrm>
                        <a:off x="3875542" y="3382963"/>
                        <a:ext cx="4476750" cy="2182694"/>
                      </a:xfrm>
                      <a:prstGeom prst="rect">
                        <a:avLst/>
                      </a:prstGeom>
                      <a:noFill/>
                      <a:ln>
                        <a:noFill/>
                      </a:ln>
                      <a:effec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81000" y="6454775"/>
            <a:ext cx="2133600" cy="365125"/>
          </a:xfrm>
        </p:spPr>
        <p:txBody>
          <a:bodyPr/>
          <a:lstStyle/>
          <a:p>
            <a:r>
              <a:rPr lang="en-US" dirty="0" smtClean="0"/>
              <a:t>10/26/2012</a:t>
            </a:r>
            <a:endParaRPr lang="en-US" dirty="0"/>
          </a:p>
        </p:txBody>
      </p:sp>
      <p:sp>
        <p:nvSpPr>
          <p:cNvPr id="3" name="Footer Placeholder 2"/>
          <p:cNvSpPr>
            <a:spLocks noGrp="1"/>
          </p:cNvSpPr>
          <p:nvPr>
            <p:ph type="ftr" sz="quarter" idx="11"/>
          </p:nvPr>
        </p:nvSpPr>
        <p:spPr/>
        <p:txBody>
          <a:bodyPr/>
          <a:lstStyle/>
          <a:p>
            <a:r>
              <a:rPr lang="en-US" smtClean="0"/>
              <a:t>PHY 113 A  Fall 2012 -- Lecture 23</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a:p>
        </p:txBody>
      </p:sp>
      <p:pic>
        <p:nvPicPr>
          <p:cNvPr id="16998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1054" t="23875" r="32459" b="3865"/>
          <a:stretch/>
        </p:blipFill>
        <p:spPr bwMode="auto">
          <a:xfrm>
            <a:off x="1219200" y="304800"/>
            <a:ext cx="6564086" cy="5919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ight Arrow 4"/>
          <p:cNvSpPr/>
          <p:nvPr/>
        </p:nvSpPr>
        <p:spPr>
          <a:xfrm>
            <a:off x="952500" y="3720192"/>
            <a:ext cx="5334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59448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10/26/2012</a:t>
            </a:r>
            <a:endParaRPr lang="en-US"/>
          </a:p>
        </p:txBody>
      </p:sp>
      <p:sp>
        <p:nvSpPr>
          <p:cNvPr id="3" name="Footer Placeholder 2"/>
          <p:cNvSpPr>
            <a:spLocks noGrp="1"/>
          </p:cNvSpPr>
          <p:nvPr>
            <p:ph type="ftr" sz="quarter" idx="11"/>
          </p:nvPr>
        </p:nvSpPr>
        <p:spPr/>
        <p:txBody>
          <a:bodyPr/>
          <a:lstStyle/>
          <a:p>
            <a:r>
              <a:rPr lang="en-US" smtClean="0"/>
              <a:t>PHY 113 A  Fall 2012 -- Lecture 23</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a:p>
        </p:txBody>
      </p:sp>
      <p:sp>
        <p:nvSpPr>
          <p:cNvPr id="5" name="TextBox 4"/>
          <p:cNvSpPr txBox="1"/>
          <p:nvPr/>
        </p:nvSpPr>
        <p:spPr>
          <a:xfrm>
            <a:off x="616857" y="1664064"/>
            <a:ext cx="7543800" cy="2677656"/>
          </a:xfrm>
          <a:prstGeom prst="rect">
            <a:avLst/>
          </a:prstGeom>
          <a:noFill/>
        </p:spPr>
        <p:txBody>
          <a:bodyPr wrap="square" rtlCol="0">
            <a:spAutoFit/>
          </a:bodyPr>
          <a:lstStyle/>
          <a:p>
            <a:r>
              <a:rPr lang="en-US" sz="2400" b="1" i="1" dirty="0" err="1" smtClean="0">
                <a:solidFill>
                  <a:srgbClr val="FF0000"/>
                </a:solidFill>
                <a:latin typeface="Arial" pitchFamily="34" charset="0"/>
                <a:cs typeface="Arial" pitchFamily="34" charset="0"/>
              </a:rPr>
              <a:t>iclicker</a:t>
            </a:r>
            <a:r>
              <a:rPr lang="en-US" sz="2400" b="1" i="1" dirty="0" smtClean="0">
                <a:solidFill>
                  <a:srgbClr val="FF0000"/>
                </a:solidFill>
                <a:latin typeface="Arial" pitchFamily="34" charset="0"/>
                <a:cs typeface="Arial" pitchFamily="34" charset="0"/>
              </a:rPr>
              <a:t> questions:</a:t>
            </a:r>
          </a:p>
          <a:p>
            <a:r>
              <a:rPr lang="en-US" sz="2400" b="1" dirty="0" smtClean="0">
                <a:latin typeface="Arial" pitchFamily="34" charset="0"/>
                <a:cs typeface="Arial" pitchFamily="34" charset="0"/>
              </a:rPr>
              <a:t>How is it possible that all of these relations are equal?</a:t>
            </a:r>
          </a:p>
          <a:p>
            <a:pPr marL="914400" lvl="1" indent="-457200">
              <a:buFont typeface="+mj-lt"/>
              <a:buAutoNum type="alphaUcPeriod"/>
            </a:pPr>
            <a:r>
              <a:rPr lang="en-US" sz="2400" b="1" dirty="0" smtClean="0">
                <a:latin typeface="Arial" pitchFamily="34" charset="0"/>
                <a:cs typeface="Arial" pitchFamily="34" charset="0"/>
              </a:rPr>
              <a:t>Magic.</a:t>
            </a:r>
          </a:p>
          <a:p>
            <a:pPr marL="914400" lvl="1" indent="-457200">
              <a:buFont typeface="+mj-lt"/>
              <a:buAutoNum type="alphaUcPeriod"/>
            </a:pPr>
            <a:r>
              <a:rPr lang="en-US" sz="2400" b="1" dirty="0" smtClean="0">
                <a:latin typeface="Arial" pitchFamily="34" charset="0"/>
                <a:cs typeface="Arial" pitchFamily="34" charset="0"/>
              </a:rPr>
              <a:t>Trick.</a:t>
            </a:r>
          </a:p>
          <a:p>
            <a:pPr marL="914400" lvl="1" indent="-457200">
              <a:buFont typeface="+mj-lt"/>
              <a:buAutoNum type="alphaUcPeriod"/>
            </a:pPr>
            <a:r>
              <a:rPr lang="en-US" sz="2400" b="1" dirty="0" smtClean="0">
                <a:latin typeface="Arial" pitchFamily="34" charset="0"/>
                <a:cs typeface="Arial" pitchFamily="34" charset="0"/>
              </a:rPr>
              <a:t>Algebra.</a:t>
            </a:r>
          </a:p>
          <a:p>
            <a:pPr marL="914400" lvl="1" indent="-457200">
              <a:buFont typeface="+mj-lt"/>
              <a:buAutoNum type="alphaUcPeriod"/>
            </a:pPr>
            <a:endParaRPr lang="en-US" sz="2400" b="1" dirty="0" smtClean="0">
              <a:latin typeface="Arial" pitchFamily="34" charset="0"/>
              <a:cs typeface="Arial" pitchFamily="34"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141228826"/>
              </p:ext>
            </p:extLst>
          </p:nvPr>
        </p:nvGraphicFramePr>
        <p:xfrm>
          <a:off x="381000" y="4191000"/>
          <a:ext cx="8564562" cy="1760538"/>
        </p:xfrm>
        <a:graphic>
          <a:graphicData uri="http://schemas.openxmlformats.org/presentationml/2006/ole">
            <mc:AlternateContent xmlns:mc="http://schemas.openxmlformats.org/markup-compatibility/2006">
              <mc:Choice xmlns:v="urn:schemas-microsoft-com:vml" Requires="v">
                <p:oleObj spid="_x0000_s218137" name="数式" r:id="rId3" imgW="4076640" imgH="838080" progId="Equation.3">
                  <p:embed/>
                </p:oleObj>
              </mc:Choice>
              <mc:Fallback>
                <p:oleObj name="数式" r:id="rId3" imgW="4076640" imgH="838080" progId="Equation.3">
                  <p:embed/>
                  <p:pic>
                    <p:nvPicPr>
                      <p:cNvPr id="0" name="Object 1"/>
                      <p:cNvPicPr>
                        <a:picLocks noChangeAspect="1" noChangeArrowheads="1"/>
                      </p:cNvPicPr>
                      <p:nvPr/>
                    </p:nvPicPr>
                    <p:blipFill>
                      <a:blip r:embed="rId4"/>
                      <a:srcRect/>
                      <a:stretch>
                        <a:fillRect/>
                      </a:stretch>
                    </p:blipFill>
                    <p:spPr bwMode="auto">
                      <a:xfrm>
                        <a:off x="381000" y="4191000"/>
                        <a:ext cx="8564562" cy="1760538"/>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911077707"/>
              </p:ext>
            </p:extLst>
          </p:nvPr>
        </p:nvGraphicFramePr>
        <p:xfrm>
          <a:off x="685800" y="457200"/>
          <a:ext cx="7789863" cy="1065212"/>
        </p:xfrm>
        <a:graphic>
          <a:graphicData uri="http://schemas.openxmlformats.org/presentationml/2006/ole">
            <mc:AlternateContent xmlns:mc="http://schemas.openxmlformats.org/markup-compatibility/2006">
              <mc:Choice xmlns:v="urn:schemas-microsoft-com:vml" Requires="v">
                <p:oleObj spid="_x0000_s218138" name="数式" r:id="rId5" imgW="3708360" imgH="507960" progId="Equation.3">
                  <p:embed/>
                </p:oleObj>
              </mc:Choice>
              <mc:Fallback>
                <p:oleObj name="数式" r:id="rId5" imgW="3708360" imgH="507960" progId="Equation.3">
                  <p:embed/>
                  <p:pic>
                    <p:nvPicPr>
                      <p:cNvPr id="0" name="Object 5"/>
                      <p:cNvPicPr>
                        <a:picLocks noChangeAspect="1" noChangeArrowheads="1"/>
                      </p:cNvPicPr>
                      <p:nvPr/>
                    </p:nvPicPr>
                    <p:blipFill>
                      <a:blip r:embed="rId6"/>
                      <a:srcRect/>
                      <a:stretch>
                        <a:fillRect/>
                      </a:stretch>
                    </p:blipFill>
                    <p:spPr bwMode="auto">
                      <a:xfrm>
                        <a:off x="685800" y="457200"/>
                        <a:ext cx="7789863" cy="106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4188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10/26/2012</a:t>
            </a:r>
            <a:endParaRPr lang="en-US"/>
          </a:p>
        </p:txBody>
      </p:sp>
      <p:sp>
        <p:nvSpPr>
          <p:cNvPr id="5" name="Footer Placeholder 2"/>
          <p:cNvSpPr>
            <a:spLocks noGrp="1"/>
          </p:cNvSpPr>
          <p:nvPr>
            <p:ph type="ftr" sz="quarter" idx="11"/>
          </p:nvPr>
        </p:nvSpPr>
        <p:spPr/>
        <p:txBody>
          <a:bodyPr/>
          <a:lstStyle/>
          <a:p>
            <a:r>
              <a:rPr lang="en-US" smtClean="0"/>
              <a:t>PHY 113 A  Fall 2012 -- Lecture 23</a:t>
            </a:r>
            <a:endParaRPr lang="en-US"/>
          </a:p>
        </p:txBody>
      </p:sp>
      <p:sp>
        <p:nvSpPr>
          <p:cNvPr id="6" name="Slide Number Placeholder 3"/>
          <p:cNvSpPr>
            <a:spLocks noGrp="1"/>
          </p:cNvSpPr>
          <p:nvPr>
            <p:ph type="sldNum" sz="quarter" idx="12"/>
          </p:nvPr>
        </p:nvSpPr>
        <p:spPr/>
        <p:txBody>
          <a:bodyPr/>
          <a:lstStyle/>
          <a:p>
            <a:fld id="{C483AE37-2A94-4E6D-9D1A-CE29CE274A3A}" type="slidenum">
              <a:rPr lang="en-US"/>
              <a:pPr/>
              <a:t>21</a:t>
            </a:fld>
            <a:endParaRPr lang="en-US"/>
          </a:p>
        </p:txBody>
      </p:sp>
      <p:sp>
        <p:nvSpPr>
          <p:cNvPr id="40962" name="Text Box 2"/>
          <p:cNvSpPr txBox="1">
            <a:spLocks noChangeArrowheads="1"/>
          </p:cNvSpPr>
          <p:nvPr/>
        </p:nvSpPr>
        <p:spPr bwMode="auto">
          <a:xfrm>
            <a:off x="152400" y="152400"/>
            <a:ext cx="8610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fontAlgn="base">
              <a:spcBef>
                <a:spcPct val="0"/>
              </a:spcBef>
              <a:spcAft>
                <a:spcPct val="0"/>
              </a:spcAft>
              <a:defRPr sz="2400">
                <a:solidFill>
                  <a:schemeClr val="tx1"/>
                </a:solidFill>
                <a:latin typeface="Times New Roman" pitchFamily="18" charset="0"/>
              </a:defRPr>
            </a:lvl6pPr>
            <a:lvl7pPr marL="3200400" indent="-457200" fontAlgn="base">
              <a:spcBef>
                <a:spcPct val="0"/>
              </a:spcBef>
              <a:spcAft>
                <a:spcPct val="0"/>
              </a:spcAft>
              <a:defRPr sz="2400">
                <a:solidFill>
                  <a:schemeClr val="tx1"/>
                </a:solidFill>
                <a:latin typeface="Times New Roman" pitchFamily="18" charset="0"/>
              </a:defRPr>
            </a:lvl7pPr>
            <a:lvl8pPr marL="3657600" indent="-457200" fontAlgn="base">
              <a:spcBef>
                <a:spcPct val="0"/>
              </a:spcBef>
              <a:spcAft>
                <a:spcPct val="0"/>
              </a:spcAft>
              <a:defRPr sz="2400">
                <a:solidFill>
                  <a:schemeClr val="tx1"/>
                </a:solidFill>
                <a:latin typeface="Times New Roman" pitchFamily="18" charset="0"/>
              </a:defRPr>
            </a:lvl8pPr>
            <a:lvl9pPr marL="4114800" indent="-457200" fontAlgn="base">
              <a:spcBef>
                <a:spcPct val="0"/>
              </a:spcBef>
              <a:spcAft>
                <a:spcPct val="0"/>
              </a:spcAft>
              <a:defRPr sz="2400">
                <a:solidFill>
                  <a:schemeClr val="tx1"/>
                </a:solidFill>
                <a:latin typeface="Times New Roman" pitchFamily="18" charset="0"/>
              </a:defRPr>
            </a:lvl9pPr>
          </a:lstStyle>
          <a:p>
            <a:pPr>
              <a:spcBef>
                <a:spcPct val="50000"/>
              </a:spcBef>
            </a:pPr>
            <a:r>
              <a:rPr lang="en-US" dirty="0"/>
              <a:t>What is the physical basis for stable circular orbits?</a:t>
            </a:r>
          </a:p>
          <a:p>
            <a:pPr>
              <a:spcBef>
                <a:spcPct val="50000"/>
              </a:spcBef>
              <a:buFontTx/>
              <a:buAutoNum type="arabicPeriod"/>
            </a:pPr>
            <a:r>
              <a:rPr lang="en-US" dirty="0"/>
              <a:t>Newton’s second law?</a:t>
            </a:r>
          </a:p>
          <a:p>
            <a:pPr>
              <a:spcBef>
                <a:spcPct val="50000"/>
              </a:spcBef>
              <a:buFontTx/>
              <a:buAutoNum type="arabicPeriod"/>
            </a:pPr>
            <a:r>
              <a:rPr lang="en-US" dirty="0" smtClean="0"/>
              <a:t>Conservation </a:t>
            </a:r>
            <a:r>
              <a:rPr lang="en-US" dirty="0"/>
              <a:t>of angular momentum? </a:t>
            </a:r>
            <a:r>
              <a:rPr lang="en-US" b="1" dirty="0"/>
              <a:t>L</a:t>
            </a:r>
            <a:r>
              <a:rPr lang="en-US" dirty="0"/>
              <a:t> = (</a:t>
            </a:r>
            <a:r>
              <a:rPr lang="en-US" dirty="0" err="1"/>
              <a:t>const</a:t>
            </a:r>
            <a:r>
              <a:rPr lang="en-US" dirty="0"/>
              <a:t>)</a:t>
            </a:r>
          </a:p>
        </p:txBody>
      </p:sp>
      <p:sp>
        <p:nvSpPr>
          <p:cNvPr id="2" name="TextBox 1"/>
          <p:cNvSpPr txBox="1"/>
          <p:nvPr/>
        </p:nvSpPr>
        <p:spPr>
          <a:xfrm>
            <a:off x="533400" y="1900535"/>
            <a:ext cx="7543800" cy="461665"/>
          </a:xfrm>
          <a:prstGeom prst="rect">
            <a:avLst/>
          </a:prstGeom>
          <a:noFill/>
        </p:spPr>
        <p:txBody>
          <a:bodyPr wrap="square" rtlCol="0">
            <a:spAutoFit/>
          </a:bodyPr>
          <a:lstStyle/>
          <a:p>
            <a:r>
              <a:rPr lang="en-US" sz="2400" b="1" dirty="0" smtClean="0">
                <a:latin typeface="Arial" pitchFamily="34" charset="0"/>
                <a:cs typeface="Arial" pitchFamily="34" charset="0"/>
              </a:rPr>
              <a:t>Note:    Gravitational forces exert no torque</a:t>
            </a:r>
          </a:p>
        </p:txBody>
      </p:sp>
      <p:pic>
        <p:nvPicPr>
          <p:cNvPr id="8" name="Picture 2" descr="E:\Media\Image_Library\chapter13\1302.jpg"/>
          <p:cNvPicPr>
            <a:picLocks noChangeAspect="1" noChangeArrowheads="1"/>
          </p:cNvPicPr>
          <p:nvPr/>
        </p:nvPicPr>
        <p:blipFill rotWithShape="1">
          <a:blip r:embed="rId3">
            <a:extLst>
              <a:ext uri="{28A0092B-C50C-407E-A947-70E740481C1C}">
                <a14:useLocalDpi xmlns:a14="http://schemas.microsoft.com/office/drawing/2010/main" val="0"/>
              </a:ext>
            </a:extLst>
          </a:blip>
          <a:srcRect t="25244"/>
          <a:stretch/>
        </p:blipFill>
        <p:spPr bwMode="auto">
          <a:xfrm>
            <a:off x="762000" y="2786742"/>
            <a:ext cx="4482353" cy="373956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rot="1995289">
            <a:off x="3637687" y="2400474"/>
            <a:ext cx="533400" cy="7451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1995289">
            <a:off x="1818231" y="2583098"/>
            <a:ext cx="533400" cy="1510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903547960"/>
              </p:ext>
            </p:extLst>
          </p:nvPr>
        </p:nvGraphicFramePr>
        <p:xfrm>
          <a:off x="5791200" y="2875020"/>
          <a:ext cx="2698750" cy="2763780"/>
        </p:xfrm>
        <a:graphic>
          <a:graphicData uri="http://schemas.openxmlformats.org/presentationml/2006/ole">
            <mc:AlternateContent xmlns:mc="http://schemas.openxmlformats.org/markup-compatibility/2006">
              <mc:Choice xmlns:v="urn:schemas-microsoft-com:vml" Requires="v">
                <p:oleObj spid="_x0000_s203795" name="数式" r:id="rId4" imgW="1054080" imgH="1079280" progId="Equation.3">
                  <p:embed/>
                </p:oleObj>
              </mc:Choice>
              <mc:Fallback>
                <p:oleObj name="数式" r:id="rId4" imgW="1054080" imgH="1079280" progId="Equation.3">
                  <p:embed/>
                  <p:pic>
                    <p:nvPicPr>
                      <p:cNvPr id="0" name="Object 5"/>
                      <p:cNvPicPr>
                        <a:picLocks noChangeAspect="1" noChangeArrowheads="1"/>
                      </p:cNvPicPr>
                      <p:nvPr/>
                    </p:nvPicPr>
                    <p:blipFill>
                      <a:blip r:embed="rId5"/>
                      <a:srcRect/>
                      <a:stretch>
                        <a:fillRect/>
                      </a:stretch>
                    </p:blipFill>
                    <p:spPr bwMode="auto">
                      <a:xfrm>
                        <a:off x="5791200" y="2875020"/>
                        <a:ext cx="2698750" cy="2763780"/>
                      </a:xfrm>
                      <a:prstGeom prst="rect">
                        <a:avLst/>
                      </a:prstGeom>
                      <a:noFill/>
                      <a:ln>
                        <a:noFill/>
                      </a:ln>
                      <a:effectLst/>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1"/>
          <p:cNvSpPr>
            <a:spLocks noGrp="1"/>
          </p:cNvSpPr>
          <p:nvPr>
            <p:ph type="dt" sz="half" idx="10"/>
          </p:nvPr>
        </p:nvSpPr>
        <p:spPr/>
        <p:txBody>
          <a:bodyPr/>
          <a:lstStyle/>
          <a:p>
            <a:r>
              <a:rPr lang="en-US" smtClean="0"/>
              <a:t>10/26/2012</a:t>
            </a:r>
            <a:endParaRPr lang="en-US"/>
          </a:p>
        </p:txBody>
      </p:sp>
      <p:sp>
        <p:nvSpPr>
          <p:cNvPr id="23" name="Footer Placeholder 2"/>
          <p:cNvSpPr>
            <a:spLocks noGrp="1"/>
          </p:cNvSpPr>
          <p:nvPr>
            <p:ph type="ftr" sz="quarter" idx="11"/>
          </p:nvPr>
        </p:nvSpPr>
        <p:spPr/>
        <p:txBody>
          <a:bodyPr/>
          <a:lstStyle/>
          <a:p>
            <a:r>
              <a:rPr lang="en-US" smtClean="0"/>
              <a:t>PHY 113 A  Fall 2012 -- Lecture 23</a:t>
            </a:r>
            <a:endParaRPr lang="en-US"/>
          </a:p>
        </p:txBody>
      </p:sp>
      <p:sp>
        <p:nvSpPr>
          <p:cNvPr id="24" name="Slide Number Placeholder 3"/>
          <p:cNvSpPr>
            <a:spLocks noGrp="1"/>
          </p:cNvSpPr>
          <p:nvPr>
            <p:ph type="sldNum" sz="quarter" idx="12"/>
          </p:nvPr>
        </p:nvSpPr>
        <p:spPr/>
        <p:txBody>
          <a:bodyPr/>
          <a:lstStyle/>
          <a:p>
            <a:fld id="{D76B53C4-BE57-48FC-A7C2-18B4BF2D5D5D}" type="slidenum">
              <a:rPr lang="en-US"/>
              <a:pPr/>
              <a:t>22</a:t>
            </a:fld>
            <a:endParaRPr lang="en-US"/>
          </a:p>
        </p:txBody>
      </p:sp>
      <p:graphicFrame>
        <p:nvGraphicFramePr>
          <p:cNvPr id="44034" name="Object 2"/>
          <p:cNvGraphicFramePr>
            <a:graphicFrameLocks noChangeAspect="1"/>
          </p:cNvGraphicFramePr>
          <p:nvPr>
            <p:extLst>
              <p:ext uri="{D42A27DB-BD31-4B8C-83A1-F6EECF244321}">
                <p14:modId xmlns:p14="http://schemas.microsoft.com/office/powerpoint/2010/main" val="3455708970"/>
              </p:ext>
            </p:extLst>
          </p:nvPr>
        </p:nvGraphicFramePr>
        <p:xfrm>
          <a:off x="914400" y="609600"/>
          <a:ext cx="1727200" cy="1168400"/>
        </p:xfrm>
        <a:graphic>
          <a:graphicData uri="http://schemas.openxmlformats.org/presentationml/2006/ole">
            <mc:AlternateContent xmlns:mc="http://schemas.openxmlformats.org/markup-compatibility/2006">
              <mc:Choice xmlns:v="urn:schemas-microsoft-com:vml" Requires="v">
                <p:oleObj spid="_x0000_s204829" name="Equation" r:id="rId3" imgW="1726920" imgH="1168200" progId="Equation.3">
                  <p:embed/>
                </p:oleObj>
              </mc:Choice>
              <mc:Fallback>
                <p:oleObj name="Equation" r:id="rId3" imgW="1726920" imgH="1168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609600"/>
                        <a:ext cx="1727200" cy="116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4035" name="Group 3"/>
          <p:cNvGrpSpPr>
            <a:grpSpLocks/>
          </p:cNvGrpSpPr>
          <p:nvPr/>
        </p:nvGrpSpPr>
        <p:grpSpPr bwMode="auto">
          <a:xfrm>
            <a:off x="4267200" y="228600"/>
            <a:ext cx="3732213" cy="3656013"/>
            <a:chOff x="192" y="336"/>
            <a:chExt cx="2351" cy="2303"/>
          </a:xfrm>
        </p:grpSpPr>
        <p:grpSp>
          <p:nvGrpSpPr>
            <p:cNvPr id="44036" name="Group 4"/>
            <p:cNvGrpSpPr>
              <a:grpSpLocks/>
            </p:cNvGrpSpPr>
            <p:nvPr/>
          </p:nvGrpSpPr>
          <p:grpSpPr bwMode="auto">
            <a:xfrm>
              <a:off x="240" y="336"/>
              <a:ext cx="2303" cy="2303"/>
              <a:chOff x="240" y="336"/>
              <a:chExt cx="2303" cy="2303"/>
            </a:xfrm>
          </p:grpSpPr>
          <p:grpSp>
            <p:nvGrpSpPr>
              <p:cNvPr id="44037" name="Group 5"/>
              <p:cNvGrpSpPr>
                <a:grpSpLocks/>
              </p:cNvGrpSpPr>
              <p:nvPr/>
            </p:nvGrpSpPr>
            <p:grpSpPr bwMode="auto">
              <a:xfrm>
                <a:off x="240" y="336"/>
                <a:ext cx="2303" cy="2303"/>
                <a:chOff x="240" y="336"/>
                <a:chExt cx="2303" cy="2303"/>
              </a:xfrm>
            </p:grpSpPr>
            <p:sp>
              <p:nvSpPr>
                <p:cNvPr id="44038" name="Oval 6"/>
                <p:cNvSpPr>
                  <a:spLocks noChangeAspect="1" noChangeArrowheads="1"/>
                </p:cNvSpPr>
                <p:nvPr/>
              </p:nvSpPr>
              <p:spPr bwMode="auto">
                <a:xfrm>
                  <a:off x="355" y="1987"/>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039" name="Oval 7"/>
                <p:cNvSpPr>
                  <a:spLocks noChangeAspect="1" noChangeArrowheads="1"/>
                </p:cNvSpPr>
                <p:nvPr/>
              </p:nvSpPr>
              <p:spPr bwMode="auto">
                <a:xfrm>
                  <a:off x="1622" y="1142"/>
                  <a:ext cx="291" cy="291"/>
                </a:xfrm>
                <a:prstGeom prst="ellipse">
                  <a:avLst/>
                </a:prstGeom>
                <a:solidFill>
                  <a:srgbClr val="8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040" name="Line 8"/>
                <p:cNvSpPr>
                  <a:spLocks noChangeAspect="1" noChangeShapeType="1"/>
                </p:cNvSpPr>
                <p:nvPr/>
              </p:nvSpPr>
              <p:spPr bwMode="auto">
                <a:xfrm flipV="1">
                  <a:off x="432" y="1258"/>
                  <a:ext cx="1344" cy="8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041" name="Oval 9"/>
                <p:cNvSpPr>
                  <a:spLocks noChangeAspect="1" noChangeArrowheads="1"/>
                </p:cNvSpPr>
                <p:nvPr/>
              </p:nvSpPr>
              <p:spPr bwMode="auto">
                <a:xfrm>
                  <a:off x="893" y="1027"/>
                  <a:ext cx="921" cy="922"/>
                </a:xfrm>
                <a:prstGeom prst="ellipse">
                  <a:avLst/>
                </a:prstGeom>
                <a:noFill/>
                <a:ln w="952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44042" name="Oval 10"/>
                <p:cNvSpPr>
                  <a:spLocks noChangeAspect="1" noChangeArrowheads="1"/>
                </p:cNvSpPr>
                <p:nvPr/>
              </p:nvSpPr>
              <p:spPr bwMode="auto">
                <a:xfrm>
                  <a:off x="240" y="336"/>
                  <a:ext cx="2303" cy="2303"/>
                </a:xfrm>
                <a:prstGeom prst="ellipse">
                  <a:avLst/>
                </a:prstGeom>
                <a:noFill/>
                <a:ln w="952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sp>
            <p:nvSpPr>
              <p:cNvPr id="44043" name="Oval 11"/>
              <p:cNvSpPr>
                <a:spLocks noChangeArrowheads="1"/>
              </p:cNvSpPr>
              <p:nvPr/>
            </p:nvSpPr>
            <p:spPr bwMode="auto">
              <a:xfrm>
                <a:off x="1353" y="1485"/>
                <a:ext cx="48" cy="4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grpSp>
        <p:sp>
          <p:nvSpPr>
            <p:cNvPr id="44044" name="Text Box 12"/>
            <p:cNvSpPr txBox="1">
              <a:spLocks noChangeArrowheads="1"/>
            </p:cNvSpPr>
            <p:nvPr/>
          </p:nvSpPr>
          <p:spPr bwMode="auto">
            <a:xfrm>
              <a:off x="192" y="2160"/>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a:t>
              </a:r>
              <a:r>
                <a:rPr lang="en-US" sz="2400" baseline="-25000"/>
                <a:t>1</a:t>
              </a:r>
              <a:endParaRPr lang="en-US" sz="2400"/>
            </a:p>
          </p:txBody>
        </p:sp>
        <p:sp>
          <p:nvSpPr>
            <p:cNvPr id="44045" name="Text Box 13"/>
            <p:cNvSpPr txBox="1">
              <a:spLocks noChangeArrowheads="1"/>
            </p:cNvSpPr>
            <p:nvPr/>
          </p:nvSpPr>
          <p:spPr bwMode="auto">
            <a:xfrm>
              <a:off x="1296" y="1152"/>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R</a:t>
              </a:r>
              <a:r>
                <a:rPr lang="en-US" sz="2400" baseline="-25000"/>
                <a:t>2</a:t>
              </a:r>
              <a:endParaRPr lang="en-US" sz="2400"/>
            </a:p>
          </p:txBody>
        </p:sp>
        <p:sp>
          <p:nvSpPr>
            <p:cNvPr id="44046" name="Text Box 14"/>
            <p:cNvSpPr txBox="1">
              <a:spLocks noChangeArrowheads="1"/>
            </p:cNvSpPr>
            <p:nvPr/>
          </p:nvSpPr>
          <p:spPr bwMode="auto">
            <a:xfrm>
              <a:off x="624" y="1584"/>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R</a:t>
              </a:r>
              <a:r>
                <a:rPr lang="en-US" sz="2400" baseline="-25000"/>
                <a:t>1</a:t>
              </a:r>
              <a:endParaRPr lang="en-US" sz="2400"/>
            </a:p>
          </p:txBody>
        </p:sp>
        <p:sp>
          <p:nvSpPr>
            <p:cNvPr id="44047" name="Text Box 15"/>
            <p:cNvSpPr txBox="1">
              <a:spLocks noChangeArrowheads="1"/>
            </p:cNvSpPr>
            <p:nvPr/>
          </p:nvSpPr>
          <p:spPr bwMode="auto">
            <a:xfrm>
              <a:off x="1872" y="1056"/>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a:t>
              </a:r>
              <a:r>
                <a:rPr lang="en-US" sz="2400" baseline="-25000"/>
                <a:t>2</a:t>
              </a:r>
              <a:endParaRPr lang="en-US" sz="2400"/>
            </a:p>
          </p:txBody>
        </p:sp>
      </p:grpSp>
      <p:sp>
        <p:nvSpPr>
          <p:cNvPr id="44048" name="Line 16"/>
          <p:cNvSpPr>
            <a:spLocks noChangeShapeType="1"/>
          </p:cNvSpPr>
          <p:nvPr/>
        </p:nvSpPr>
        <p:spPr bwMode="auto">
          <a:xfrm>
            <a:off x="4648200" y="3048000"/>
            <a:ext cx="304800" cy="381000"/>
          </a:xfrm>
          <a:prstGeom prst="line">
            <a:avLst/>
          </a:prstGeom>
          <a:noFill/>
          <a:ln w="254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049" name="Text Box 17"/>
          <p:cNvSpPr txBox="1">
            <a:spLocks noChangeArrowheads="1"/>
          </p:cNvSpPr>
          <p:nvPr/>
        </p:nvSpPr>
        <p:spPr bwMode="auto">
          <a:xfrm>
            <a:off x="5029200" y="29718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solidFill>
                  <a:schemeClr val="accent1"/>
                </a:solidFill>
              </a:rPr>
              <a:t>v</a:t>
            </a:r>
            <a:r>
              <a:rPr lang="en-US" sz="2400" baseline="-25000">
                <a:solidFill>
                  <a:schemeClr val="accent1"/>
                </a:solidFill>
              </a:rPr>
              <a:t>1</a:t>
            </a:r>
            <a:endParaRPr lang="en-US" sz="2400">
              <a:solidFill>
                <a:schemeClr val="accent1"/>
              </a:solidFill>
            </a:endParaRPr>
          </a:p>
        </p:txBody>
      </p:sp>
      <p:sp>
        <p:nvSpPr>
          <p:cNvPr id="44050" name="Line 18"/>
          <p:cNvSpPr>
            <a:spLocks noChangeShapeType="1"/>
          </p:cNvSpPr>
          <p:nvPr/>
        </p:nvSpPr>
        <p:spPr bwMode="auto">
          <a:xfrm flipH="1" flipV="1">
            <a:off x="6477000" y="1295400"/>
            <a:ext cx="228600" cy="381000"/>
          </a:xfrm>
          <a:prstGeom prst="line">
            <a:avLst/>
          </a:prstGeom>
          <a:noFill/>
          <a:ln w="254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44051" name="Text Box 19"/>
          <p:cNvSpPr txBox="1">
            <a:spLocks noChangeArrowheads="1"/>
          </p:cNvSpPr>
          <p:nvPr/>
        </p:nvSpPr>
        <p:spPr bwMode="auto">
          <a:xfrm>
            <a:off x="6477000" y="10668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solidFill>
                  <a:srgbClr val="336600"/>
                </a:solidFill>
              </a:rPr>
              <a:t>v</a:t>
            </a:r>
            <a:r>
              <a:rPr lang="en-US" sz="2400" baseline="-25000">
                <a:solidFill>
                  <a:srgbClr val="336600"/>
                </a:solidFill>
              </a:rPr>
              <a:t>2</a:t>
            </a:r>
            <a:endParaRPr lang="en-US" sz="2400">
              <a:solidFill>
                <a:srgbClr val="336600"/>
              </a:solidFill>
            </a:endParaRPr>
          </a:p>
        </p:txBody>
      </p:sp>
      <p:sp>
        <p:nvSpPr>
          <p:cNvPr id="44052" name="Text Box 20"/>
          <p:cNvSpPr txBox="1">
            <a:spLocks noChangeArrowheads="1"/>
          </p:cNvSpPr>
          <p:nvPr/>
        </p:nvSpPr>
        <p:spPr bwMode="auto">
          <a:xfrm>
            <a:off x="685800" y="2362200"/>
            <a:ext cx="2133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L</a:t>
            </a:r>
            <a:r>
              <a:rPr lang="en-US" sz="2400" baseline="-25000"/>
              <a:t>1</a:t>
            </a:r>
            <a:r>
              <a:rPr lang="en-US" sz="2400"/>
              <a:t>=m</a:t>
            </a:r>
            <a:r>
              <a:rPr lang="en-US" sz="2400" baseline="-25000"/>
              <a:t>1</a:t>
            </a:r>
            <a:r>
              <a:rPr lang="en-US" sz="2400"/>
              <a:t>v</a:t>
            </a:r>
            <a:r>
              <a:rPr lang="en-US" sz="2400" baseline="-25000"/>
              <a:t>1</a:t>
            </a:r>
            <a:r>
              <a:rPr lang="en-US" sz="2400"/>
              <a:t>R</a:t>
            </a:r>
            <a:r>
              <a:rPr lang="en-US" sz="2400" baseline="-25000"/>
              <a:t>1</a:t>
            </a:r>
            <a:endParaRPr lang="en-US" sz="2400"/>
          </a:p>
          <a:p>
            <a:pPr>
              <a:spcBef>
                <a:spcPct val="50000"/>
              </a:spcBef>
            </a:pPr>
            <a:r>
              <a:rPr lang="en-US" sz="2400"/>
              <a:t>L</a:t>
            </a:r>
            <a:r>
              <a:rPr lang="en-US" sz="2400" baseline="-25000"/>
              <a:t>2</a:t>
            </a:r>
            <a:r>
              <a:rPr lang="en-US" sz="2400"/>
              <a:t>=m</a:t>
            </a:r>
            <a:r>
              <a:rPr lang="en-US" sz="2400" baseline="-25000"/>
              <a:t>2</a:t>
            </a:r>
            <a:r>
              <a:rPr lang="en-US" sz="2400"/>
              <a:t>v</a:t>
            </a:r>
            <a:r>
              <a:rPr lang="en-US" sz="2400" baseline="-25000"/>
              <a:t>2</a:t>
            </a:r>
            <a:r>
              <a:rPr lang="en-US" sz="2400"/>
              <a:t>R</a:t>
            </a:r>
            <a:r>
              <a:rPr lang="en-US" sz="2400" baseline="-25000"/>
              <a:t>2</a:t>
            </a:r>
            <a:endParaRPr lang="en-US" sz="2400"/>
          </a:p>
          <a:p>
            <a:pPr>
              <a:spcBef>
                <a:spcPct val="50000"/>
              </a:spcBef>
            </a:pPr>
            <a:endParaRPr lang="en-US" sz="2400"/>
          </a:p>
        </p:txBody>
      </p:sp>
      <p:sp>
        <p:nvSpPr>
          <p:cNvPr id="44053" name="Text Box 21"/>
          <p:cNvSpPr txBox="1">
            <a:spLocks noChangeArrowheads="1"/>
          </p:cNvSpPr>
          <p:nvPr/>
        </p:nvSpPr>
        <p:spPr bwMode="auto">
          <a:xfrm>
            <a:off x="609600" y="3886200"/>
            <a:ext cx="4114800" cy="1384995"/>
          </a:xfrm>
          <a:prstGeom prst="rect">
            <a:avLst/>
          </a:prstGeom>
          <a:solidFill>
            <a:srgbClr val="00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Question:</a:t>
            </a:r>
          </a:p>
          <a:p>
            <a:pPr>
              <a:spcBef>
                <a:spcPct val="50000"/>
              </a:spcBef>
            </a:pPr>
            <a:r>
              <a:rPr lang="en-US" sz="2400"/>
              <a:t>      How are the magnitudes of L</a:t>
            </a:r>
            <a:r>
              <a:rPr lang="en-US" sz="2400" baseline="-25000"/>
              <a:t>1 </a:t>
            </a:r>
            <a:r>
              <a:rPr lang="en-US" sz="2400"/>
              <a:t>and L</a:t>
            </a:r>
            <a:r>
              <a:rPr lang="en-US" sz="2400" baseline="-25000"/>
              <a:t>2</a:t>
            </a:r>
            <a:r>
              <a:rPr lang="en-US" sz="2400"/>
              <a:t> related?</a:t>
            </a:r>
          </a:p>
        </p:txBody>
      </p:sp>
      <p:graphicFrame>
        <p:nvGraphicFramePr>
          <p:cNvPr id="2" name="Object 1"/>
          <p:cNvGraphicFramePr>
            <a:graphicFrameLocks noChangeAspect="1"/>
          </p:cNvGraphicFramePr>
          <p:nvPr>
            <p:extLst>
              <p:ext uri="{D42A27DB-BD31-4B8C-83A1-F6EECF244321}">
                <p14:modId xmlns:p14="http://schemas.microsoft.com/office/powerpoint/2010/main" val="4093993916"/>
              </p:ext>
            </p:extLst>
          </p:nvPr>
        </p:nvGraphicFramePr>
        <p:xfrm>
          <a:off x="1657350" y="5334000"/>
          <a:ext cx="1543050" cy="1220086"/>
        </p:xfrm>
        <a:graphic>
          <a:graphicData uri="http://schemas.openxmlformats.org/presentationml/2006/ole">
            <mc:AlternateContent xmlns:mc="http://schemas.openxmlformats.org/markup-compatibility/2006">
              <mc:Choice xmlns:v="urn:schemas-microsoft-com:vml" Requires="v">
                <p:oleObj spid="_x0000_s204830" name="数式" r:id="rId5" imgW="545760" imgH="431640" progId="Equation.3">
                  <p:embed/>
                </p:oleObj>
              </mc:Choice>
              <mc:Fallback>
                <p:oleObj name="数式" r:id="rId5" imgW="545760" imgH="431640" progId="Equation.3">
                  <p:embed/>
                  <p:pic>
                    <p:nvPicPr>
                      <p:cNvPr id="0" name="Object 2"/>
                      <p:cNvPicPr>
                        <a:picLocks noChangeAspect="1" noChangeArrowheads="1"/>
                      </p:cNvPicPr>
                      <p:nvPr/>
                    </p:nvPicPr>
                    <p:blipFill>
                      <a:blip r:embed="rId6"/>
                      <a:srcRect/>
                      <a:stretch>
                        <a:fillRect/>
                      </a:stretch>
                    </p:blipFill>
                    <p:spPr bwMode="auto">
                      <a:xfrm>
                        <a:off x="1657350" y="5334000"/>
                        <a:ext cx="1543050" cy="1220086"/>
                      </a:xfrm>
                      <a:prstGeom prst="rect">
                        <a:avLst/>
                      </a:prstGeom>
                      <a:noFill/>
                      <a:ln>
                        <a:noFill/>
                      </a:ln>
                      <a:effectLst/>
                    </p:spPr>
                  </p:pic>
                </p:oleObj>
              </mc:Fallback>
            </mc:AlternateContent>
          </a:graphicData>
        </a:graphic>
      </p:graphicFrame>
      <p:sp>
        <p:nvSpPr>
          <p:cNvPr id="3" name="TextBox 2"/>
          <p:cNvSpPr txBox="1"/>
          <p:nvPr/>
        </p:nvSpPr>
        <p:spPr>
          <a:xfrm>
            <a:off x="5334000" y="5029200"/>
            <a:ext cx="3505200" cy="1200329"/>
          </a:xfrm>
          <a:prstGeom prst="rect">
            <a:avLst/>
          </a:prstGeom>
          <a:noFill/>
        </p:spPr>
        <p:txBody>
          <a:bodyPr wrap="square" rtlCol="0">
            <a:spAutoFit/>
          </a:bodyPr>
          <a:lstStyle/>
          <a:p>
            <a:r>
              <a:rPr lang="en-US" sz="2400" b="1" dirty="0" smtClean="0">
                <a:latin typeface="Arial" pitchFamily="34" charset="0"/>
                <a:cs typeface="Arial" pitchFamily="34" charset="0"/>
              </a:rPr>
              <a:t>Note:   More generally, stable orbits can be elliptical.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Date Placeholder 1"/>
          <p:cNvSpPr>
            <a:spLocks noGrp="1"/>
          </p:cNvSpPr>
          <p:nvPr>
            <p:ph type="dt" sz="half" idx="10"/>
          </p:nvPr>
        </p:nvSpPr>
        <p:spPr/>
        <p:txBody>
          <a:bodyPr/>
          <a:lstStyle/>
          <a:p>
            <a:r>
              <a:rPr lang="en-US" smtClean="0"/>
              <a:t>10/26/2012</a:t>
            </a:r>
            <a:endParaRPr lang="en-US"/>
          </a:p>
        </p:txBody>
      </p:sp>
      <p:sp>
        <p:nvSpPr>
          <p:cNvPr id="39" name="Footer Placeholder 2"/>
          <p:cNvSpPr>
            <a:spLocks noGrp="1"/>
          </p:cNvSpPr>
          <p:nvPr>
            <p:ph type="ftr" sz="quarter" idx="11"/>
          </p:nvPr>
        </p:nvSpPr>
        <p:spPr/>
        <p:txBody>
          <a:bodyPr/>
          <a:lstStyle/>
          <a:p>
            <a:r>
              <a:rPr lang="en-US" smtClean="0"/>
              <a:t>PHY 113 A  Fall 2012 -- Lecture 23</a:t>
            </a:r>
            <a:endParaRPr lang="en-US"/>
          </a:p>
        </p:txBody>
      </p:sp>
      <p:sp>
        <p:nvSpPr>
          <p:cNvPr id="40" name="Slide Number Placeholder 3"/>
          <p:cNvSpPr>
            <a:spLocks noGrp="1"/>
          </p:cNvSpPr>
          <p:nvPr>
            <p:ph type="sldNum" sz="quarter" idx="12"/>
          </p:nvPr>
        </p:nvSpPr>
        <p:spPr/>
        <p:txBody>
          <a:bodyPr/>
          <a:lstStyle/>
          <a:p>
            <a:fld id="{75F2143A-8097-4A5B-8C04-EE431B1E5A4A}" type="slidenum">
              <a:rPr lang="en-US"/>
              <a:pPr/>
              <a:t>23</a:t>
            </a:fld>
            <a:endParaRPr lang="en-US"/>
          </a:p>
        </p:txBody>
      </p:sp>
      <p:sp>
        <p:nvSpPr>
          <p:cNvPr id="53250" name="Text Box 2"/>
          <p:cNvSpPr txBox="1">
            <a:spLocks noChangeArrowheads="1"/>
          </p:cNvSpPr>
          <p:nvPr/>
        </p:nvSpPr>
        <p:spPr bwMode="auto">
          <a:xfrm>
            <a:off x="533400" y="609600"/>
            <a:ext cx="73152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Satellites orbiting earth (approximately circular orbits):</a:t>
            </a:r>
          </a:p>
          <a:p>
            <a:pPr>
              <a:spcBef>
                <a:spcPct val="50000"/>
              </a:spcBef>
            </a:pPr>
            <a:endParaRPr lang="en-US" sz="2400"/>
          </a:p>
          <a:p>
            <a:pPr>
              <a:spcBef>
                <a:spcPct val="50000"/>
              </a:spcBef>
            </a:pPr>
            <a:r>
              <a:rPr lang="en-US" sz="2400"/>
              <a:t>R</a:t>
            </a:r>
            <a:r>
              <a:rPr lang="en-US" sz="2400" baseline="-25000"/>
              <a:t>E</a:t>
            </a:r>
            <a:r>
              <a:rPr lang="en-US" sz="2400"/>
              <a:t> ~ 6370 km</a:t>
            </a:r>
          </a:p>
          <a:p>
            <a:pPr>
              <a:spcBef>
                <a:spcPct val="50000"/>
              </a:spcBef>
            </a:pPr>
            <a:r>
              <a:rPr lang="en-US" sz="2400"/>
              <a:t>Examples:</a:t>
            </a:r>
          </a:p>
        </p:txBody>
      </p:sp>
      <p:graphicFrame>
        <p:nvGraphicFramePr>
          <p:cNvPr id="53251" name="Object 3"/>
          <p:cNvGraphicFramePr>
            <a:graphicFrameLocks noChangeAspect="1"/>
          </p:cNvGraphicFramePr>
          <p:nvPr>
            <p:extLst>
              <p:ext uri="{D42A27DB-BD31-4B8C-83A1-F6EECF244321}">
                <p14:modId xmlns:p14="http://schemas.microsoft.com/office/powerpoint/2010/main" val="1791129864"/>
              </p:ext>
            </p:extLst>
          </p:nvPr>
        </p:nvGraphicFramePr>
        <p:xfrm>
          <a:off x="1219200" y="990600"/>
          <a:ext cx="5880100" cy="901700"/>
        </p:xfrm>
        <a:graphic>
          <a:graphicData uri="http://schemas.openxmlformats.org/presentationml/2006/ole">
            <mc:AlternateContent xmlns:mc="http://schemas.openxmlformats.org/markup-compatibility/2006">
              <mc:Choice xmlns:v="urn:schemas-microsoft-com:vml" Requires="v">
                <p:oleObj spid="_x0000_s210963" name="Equation" r:id="rId3" imgW="5879880" imgH="901440" progId="Equation.3">
                  <p:embed/>
                </p:oleObj>
              </mc:Choice>
              <mc:Fallback>
                <p:oleObj name="Equation" r:id="rId3" imgW="5879880" imgH="9014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990600"/>
                        <a:ext cx="5880100" cy="901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3252" name="Group 4"/>
          <p:cNvGraphicFramePr>
            <a:graphicFrameLocks noGrp="1"/>
          </p:cNvGraphicFramePr>
          <p:nvPr>
            <p:extLst>
              <p:ext uri="{D42A27DB-BD31-4B8C-83A1-F6EECF244321}">
                <p14:modId xmlns:p14="http://schemas.microsoft.com/office/powerpoint/2010/main" val="173700297"/>
              </p:ext>
            </p:extLst>
          </p:nvPr>
        </p:nvGraphicFramePr>
        <p:xfrm>
          <a:off x="457200" y="2819400"/>
          <a:ext cx="7848600" cy="2653030"/>
        </p:xfrm>
        <a:graphic>
          <a:graphicData uri="http://schemas.openxmlformats.org/drawingml/2006/table">
            <a:tbl>
              <a:tblPr/>
              <a:tblGrid>
                <a:gridCol w="3114675"/>
                <a:gridCol w="1484313"/>
                <a:gridCol w="1649412"/>
                <a:gridCol w="1600200"/>
              </a:tblGrid>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Satellite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  h (km)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T  (hours)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v (mi/h)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3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Geosynchronous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35790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      ~24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  6900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3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NOAA polar orbitor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    800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     ~1.7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16700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3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Hubble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    600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     ~1.6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16900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Inter. space station</a:t>
                      </a:r>
                      <a:r>
                        <a:rPr kumimoji="0" lang="en-US" sz="2800" b="0" i="0" u="none" strike="noStrike" cap="none" normalizeH="0" baseline="30000" smtClean="0">
                          <a:ln>
                            <a:noFill/>
                          </a:ln>
                          <a:solidFill>
                            <a:schemeClr val="tx1"/>
                          </a:solidFill>
                          <a:effectLst/>
                          <a:latin typeface="Times New Roman" pitchFamily="18" charset="0"/>
                        </a:rPr>
                        <a:t>*</a:t>
                      </a:r>
                      <a:endParaRPr kumimoji="0" lang="en-US" sz="28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    390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     ~1.5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Times New Roman" pitchFamily="18" charset="0"/>
                        </a:rPr>
                        <a:t>17200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3284" name="Text Box 36"/>
          <p:cNvSpPr txBox="1">
            <a:spLocks noChangeArrowheads="1"/>
          </p:cNvSpPr>
          <p:nvPr/>
        </p:nvSpPr>
        <p:spPr bwMode="auto">
          <a:xfrm>
            <a:off x="533400" y="5715000"/>
            <a:ext cx="746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4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10/26/2012</a:t>
            </a:r>
            <a:endParaRPr lang="en-US"/>
          </a:p>
        </p:txBody>
      </p:sp>
      <p:sp>
        <p:nvSpPr>
          <p:cNvPr id="3" name="Footer Placeholder 2"/>
          <p:cNvSpPr>
            <a:spLocks noGrp="1"/>
          </p:cNvSpPr>
          <p:nvPr>
            <p:ph type="ftr" sz="quarter" idx="11"/>
          </p:nvPr>
        </p:nvSpPr>
        <p:spPr/>
        <p:txBody>
          <a:bodyPr/>
          <a:lstStyle/>
          <a:p>
            <a:r>
              <a:rPr lang="en-US" smtClean="0"/>
              <a:t>PHY 113 A  Fall 2012 -- Lecture 23</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a:p>
        </p:txBody>
      </p:sp>
      <p:sp>
        <p:nvSpPr>
          <p:cNvPr id="5" name="TextBox 4"/>
          <p:cNvSpPr txBox="1"/>
          <p:nvPr/>
        </p:nvSpPr>
        <p:spPr>
          <a:xfrm>
            <a:off x="762000" y="381000"/>
            <a:ext cx="7696200" cy="461665"/>
          </a:xfrm>
          <a:prstGeom prst="rect">
            <a:avLst/>
          </a:prstGeom>
          <a:noFill/>
        </p:spPr>
        <p:txBody>
          <a:bodyPr wrap="square" rtlCol="0">
            <a:spAutoFit/>
          </a:bodyPr>
          <a:lstStyle/>
          <a:p>
            <a:r>
              <a:rPr lang="en-US" sz="2400" b="1" dirty="0" smtClean="0">
                <a:latin typeface="Arial" pitchFamily="34" charset="0"/>
                <a:cs typeface="Arial" pitchFamily="34" charset="0"/>
              </a:rPr>
              <a:t>Planets in our solar system – orbiting the sun</a:t>
            </a:r>
          </a:p>
        </p:txBody>
      </p:sp>
      <p:graphicFrame>
        <p:nvGraphicFramePr>
          <p:cNvPr id="6" name="Table 5"/>
          <p:cNvGraphicFramePr>
            <a:graphicFrameLocks noGrp="1"/>
          </p:cNvGraphicFramePr>
          <p:nvPr>
            <p:extLst>
              <p:ext uri="{D42A27DB-BD31-4B8C-83A1-F6EECF244321}">
                <p14:modId xmlns:p14="http://schemas.microsoft.com/office/powerpoint/2010/main" val="2192409464"/>
              </p:ext>
            </p:extLst>
          </p:nvPr>
        </p:nvGraphicFramePr>
        <p:xfrm>
          <a:off x="1524000" y="1397000"/>
          <a:ext cx="6096000" cy="397764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r>
                        <a:rPr lang="en-US" dirty="0" smtClean="0"/>
                        <a:t>Planet</a:t>
                      </a:r>
                      <a:endParaRPr lang="en-US" dirty="0"/>
                    </a:p>
                  </a:txBody>
                  <a:tcPr/>
                </a:tc>
                <a:tc>
                  <a:txBody>
                    <a:bodyPr/>
                    <a:lstStyle/>
                    <a:p>
                      <a:pPr algn="ctr"/>
                      <a:r>
                        <a:rPr lang="en-US" dirty="0" smtClean="0"/>
                        <a:t>Mass (kg)</a:t>
                      </a:r>
                      <a:endParaRPr lang="en-US" dirty="0"/>
                    </a:p>
                  </a:txBody>
                  <a:tcPr/>
                </a:tc>
                <a:tc>
                  <a:txBody>
                    <a:bodyPr/>
                    <a:lstStyle/>
                    <a:p>
                      <a:pPr algn="ctr"/>
                      <a:r>
                        <a:rPr lang="en-US" dirty="0" smtClean="0"/>
                        <a:t>Distance</a:t>
                      </a:r>
                      <a:r>
                        <a:rPr lang="en-US" baseline="0" dirty="0" smtClean="0"/>
                        <a:t> to Sun (m)</a:t>
                      </a:r>
                      <a:endParaRPr lang="en-US" dirty="0"/>
                    </a:p>
                  </a:txBody>
                  <a:tcPr/>
                </a:tc>
                <a:tc>
                  <a:txBody>
                    <a:bodyPr/>
                    <a:lstStyle/>
                    <a:p>
                      <a:pPr algn="ctr"/>
                      <a:r>
                        <a:rPr lang="en-US" dirty="0" smtClean="0"/>
                        <a:t>Period of orbit (years)</a:t>
                      </a:r>
                      <a:endParaRPr lang="en-US" dirty="0"/>
                    </a:p>
                  </a:txBody>
                  <a:tcPr/>
                </a:tc>
              </a:tr>
              <a:tr h="370840">
                <a:tc>
                  <a:txBody>
                    <a:bodyPr/>
                    <a:lstStyle/>
                    <a:p>
                      <a:r>
                        <a:rPr lang="en-US" dirty="0" smtClean="0"/>
                        <a:t>Mercury</a:t>
                      </a:r>
                      <a:endParaRPr lang="en-US" dirty="0"/>
                    </a:p>
                  </a:txBody>
                  <a:tcPr/>
                </a:tc>
                <a:tc>
                  <a:txBody>
                    <a:bodyPr/>
                    <a:lstStyle/>
                    <a:p>
                      <a:r>
                        <a:rPr lang="en-US" dirty="0" smtClean="0"/>
                        <a:t>3.30x10</a:t>
                      </a:r>
                      <a:r>
                        <a:rPr lang="en-US" baseline="30000" dirty="0" smtClean="0"/>
                        <a:t>23</a:t>
                      </a:r>
                      <a:endParaRPr lang="en-US" dirty="0"/>
                    </a:p>
                  </a:txBody>
                  <a:tcPr/>
                </a:tc>
                <a:tc>
                  <a:txBody>
                    <a:bodyPr/>
                    <a:lstStyle/>
                    <a:p>
                      <a:r>
                        <a:rPr lang="en-US" dirty="0" smtClean="0"/>
                        <a:t>5.79x10</a:t>
                      </a:r>
                      <a:r>
                        <a:rPr lang="en-US" baseline="30000" dirty="0" smtClean="0"/>
                        <a:t>10</a:t>
                      </a:r>
                      <a:endParaRPr lang="en-US" dirty="0"/>
                    </a:p>
                  </a:txBody>
                  <a:tcPr/>
                </a:tc>
                <a:tc>
                  <a:txBody>
                    <a:bodyPr/>
                    <a:lstStyle/>
                    <a:p>
                      <a:r>
                        <a:rPr lang="en-US" dirty="0" smtClean="0"/>
                        <a:t>0.24</a:t>
                      </a:r>
                      <a:endParaRPr lang="en-US" dirty="0"/>
                    </a:p>
                  </a:txBody>
                  <a:tcPr/>
                </a:tc>
              </a:tr>
              <a:tr h="370840">
                <a:tc>
                  <a:txBody>
                    <a:bodyPr/>
                    <a:lstStyle/>
                    <a:p>
                      <a:r>
                        <a:rPr lang="en-US" dirty="0" smtClean="0"/>
                        <a:t>Venus</a:t>
                      </a:r>
                      <a:endParaRPr lang="en-US" dirty="0"/>
                    </a:p>
                  </a:txBody>
                  <a:tcPr/>
                </a:tc>
                <a:tc>
                  <a:txBody>
                    <a:bodyPr/>
                    <a:lstStyle/>
                    <a:p>
                      <a:r>
                        <a:rPr lang="en-US" dirty="0" smtClean="0"/>
                        <a:t>4.87x10</a:t>
                      </a:r>
                      <a:r>
                        <a:rPr lang="en-US" baseline="30000" dirty="0" smtClean="0"/>
                        <a:t>24</a:t>
                      </a:r>
                      <a:endParaRPr lang="en-US" dirty="0"/>
                    </a:p>
                  </a:txBody>
                  <a:tcPr/>
                </a:tc>
                <a:tc>
                  <a:txBody>
                    <a:bodyPr/>
                    <a:lstStyle/>
                    <a:p>
                      <a:r>
                        <a:rPr lang="en-US" dirty="0" smtClean="0"/>
                        <a:t>1.08x10</a:t>
                      </a:r>
                      <a:r>
                        <a:rPr lang="en-US" baseline="30000" dirty="0" smtClean="0"/>
                        <a:t>11</a:t>
                      </a:r>
                      <a:endParaRPr lang="en-US" dirty="0"/>
                    </a:p>
                  </a:txBody>
                  <a:tcPr/>
                </a:tc>
                <a:tc>
                  <a:txBody>
                    <a:bodyPr/>
                    <a:lstStyle/>
                    <a:p>
                      <a:r>
                        <a:rPr lang="en-US" dirty="0" smtClean="0"/>
                        <a:t>0.61</a:t>
                      </a:r>
                      <a:endParaRPr lang="en-US" dirty="0"/>
                    </a:p>
                  </a:txBody>
                  <a:tcPr/>
                </a:tc>
              </a:tr>
              <a:tr h="370840">
                <a:tc>
                  <a:txBody>
                    <a:bodyPr/>
                    <a:lstStyle/>
                    <a:p>
                      <a:r>
                        <a:rPr lang="en-US" dirty="0" smtClean="0"/>
                        <a:t>Earth</a:t>
                      </a:r>
                      <a:endParaRPr lang="en-US" dirty="0"/>
                    </a:p>
                  </a:txBody>
                  <a:tcPr/>
                </a:tc>
                <a:tc>
                  <a:txBody>
                    <a:bodyPr/>
                    <a:lstStyle/>
                    <a:p>
                      <a:r>
                        <a:rPr lang="en-US" dirty="0" smtClean="0"/>
                        <a:t>5.97x10</a:t>
                      </a:r>
                      <a:r>
                        <a:rPr lang="en-US" baseline="30000" dirty="0" smtClean="0"/>
                        <a:t>24</a:t>
                      </a:r>
                      <a:endParaRPr lang="en-US" dirty="0"/>
                    </a:p>
                  </a:txBody>
                  <a:tcPr/>
                </a:tc>
                <a:tc>
                  <a:txBody>
                    <a:bodyPr/>
                    <a:lstStyle/>
                    <a:p>
                      <a:r>
                        <a:rPr lang="en-US" dirty="0" smtClean="0"/>
                        <a:t>1.496x10</a:t>
                      </a:r>
                      <a:r>
                        <a:rPr lang="en-US" baseline="30000" dirty="0" smtClean="0"/>
                        <a:t>11</a:t>
                      </a:r>
                      <a:endParaRPr lang="en-US" dirty="0"/>
                    </a:p>
                  </a:txBody>
                  <a:tcPr/>
                </a:tc>
                <a:tc>
                  <a:txBody>
                    <a:bodyPr/>
                    <a:lstStyle/>
                    <a:p>
                      <a:r>
                        <a:rPr lang="en-US" dirty="0" smtClean="0"/>
                        <a:t>1.00</a:t>
                      </a:r>
                      <a:endParaRPr lang="en-US" dirty="0"/>
                    </a:p>
                  </a:txBody>
                  <a:tcPr/>
                </a:tc>
              </a:tr>
              <a:tr h="370840">
                <a:tc>
                  <a:txBody>
                    <a:bodyPr/>
                    <a:lstStyle/>
                    <a:p>
                      <a:r>
                        <a:rPr lang="en-US" dirty="0" smtClean="0"/>
                        <a:t>Mars</a:t>
                      </a:r>
                      <a:endParaRPr lang="en-US" dirty="0"/>
                    </a:p>
                  </a:txBody>
                  <a:tcPr/>
                </a:tc>
                <a:tc>
                  <a:txBody>
                    <a:bodyPr/>
                    <a:lstStyle/>
                    <a:p>
                      <a:r>
                        <a:rPr lang="en-US" dirty="0" smtClean="0"/>
                        <a:t>6.42x10</a:t>
                      </a:r>
                      <a:r>
                        <a:rPr lang="en-US" baseline="30000" dirty="0" smtClean="0"/>
                        <a:t>23</a:t>
                      </a:r>
                      <a:endParaRPr lang="en-US" baseline="30000" dirty="0"/>
                    </a:p>
                  </a:txBody>
                  <a:tcPr/>
                </a:tc>
                <a:tc>
                  <a:txBody>
                    <a:bodyPr/>
                    <a:lstStyle/>
                    <a:p>
                      <a:r>
                        <a:rPr lang="en-US" dirty="0" smtClean="0"/>
                        <a:t>2.28x10</a:t>
                      </a:r>
                      <a:r>
                        <a:rPr lang="en-US" baseline="30000" dirty="0" smtClean="0"/>
                        <a:t>11</a:t>
                      </a:r>
                      <a:endParaRPr lang="en-US" dirty="0"/>
                    </a:p>
                  </a:txBody>
                  <a:tcPr/>
                </a:tc>
                <a:tc>
                  <a:txBody>
                    <a:bodyPr/>
                    <a:lstStyle/>
                    <a:p>
                      <a:r>
                        <a:rPr lang="en-US" dirty="0" smtClean="0"/>
                        <a:t>1.88</a:t>
                      </a:r>
                    </a:p>
                  </a:txBody>
                  <a:tcPr/>
                </a:tc>
              </a:tr>
              <a:tr h="370840">
                <a:tc>
                  <a:txBody>
                    <a:bodyPr/>
                    <a:lstStyle/>
                    <a:p>
                      <a:r>
                        <a:rPr lang="en-US" dirty="0" err="1" smtClean="0"/>
                        <a:t>Jupter</a:t>
                      </a:r>
                      <a:endParaRPr lang="en-US" dirty="0"/>
                    </a:p>
                  </a:txBody>
                  <a:tcPr/>
                </a:tc>
                <a:tc>
                  <a:txBody>
                    <a:bodyPr/>
                    <a:lstStyle/>
                    <a:p>
                      <a:r>
                        <a:rPr lang="en-US" dirty="0" smtClean="0"/>
                        <a:t>1.90x10</a:t>
                      </a:r>
                      <a:r>
                        <a:rPr lang="en-US" baseline="30000" dirty="0" smtClean="0"/>
                        <a:t>27</a:t>
                      </a:r>
                      <a:endParaRPr lang="en-US" dirty="0"/>
                    </a:p>
                  </a:txBody>
                  <a:tcPr/>
                </a:tc>
                <a:tc>
                  <a:txBody>
                    <a:bodyPr/>
                    <a:lstStyle/>
                    <a:p>
                      <a:r>
                        <a:rPr lang="en-US" dirty="0" smtClean="0"/>
                        <a:t>7.78x10</a:t>
                      </a:r>
                      <a:r>
                        <a:rPr lang="en-US" baseline="30000" dirty="0" smtClean="0"/>
                        <a:t>11</a:t>
                      </a:r>
                      <a:endParaRPr lang="en-US" dirty="0"/>
                    </a:p>
                  </a:txBody>
                  <a:tcPr/>
                </a:tc>
                <a:tc>
                  <a:txBody>
                    <a:bodyPr/>
                    <a:lstStyle/>
                    <a:p>
                      <a:r>
                        <a:rPr lang="en-US" dirty="0" smtClean="0"/>
                        <a:t>11.85</a:t>
                      </a:r>
                      <a:endParaRPr lang="en-US" dirty="0"/>
                    </a:p>
                  </a:txBody>
                  <a:tcPr/>
                </a:tc>
              </a:tr>
              <a:tr h="370840">
                <a:tc>
                  <a:txBody>
                    <a:bodyPr/>
                    <a:lstStyle/>
                    <a:p>
                      <a:r>
                        <a:rPr lang="en-US" dirty="0" smtClean="0"/>
                        <a:t>Saturn</a:t>
                      </a:r>
                      <a:endParaRPr lang="en-US" dirty="0"/>
                    </a:p>
                  </a:txBody>
                  <a:tcPr/>
                </a:tc>
                <a:tc>
                  <a:txBody>
                    <a:bodyPr/>
                    <a:lstStyle/>
                    <a:p>
                      <a:r>
                        <a:rPr lang="en-US" dirty="0" smtClean="0"/>
                        <a:t>5.68x10</a:t>
                      </a:r>
                      <a:r>
                        <a:rPr lang="en-US" baseline="30000" dirty="0" smtClean="0"/>
                        <a:t>26</a:t>
                      </a:r>
                      <a:endParaRPr lang="en-US" dirty="0"/>
                    </a:p>
                  </a:txBody>
                  <a:tcPr/>
                </a:tc>
                <a:tc>
                  <a:txBody>
                    <a:bodyPr/>
                    <a:lstStyle/>
                    <a:p>
                      <a:r>
                        <a:rPr lang="en-US" dirty="0" smtClean="0"/>
                        <a:t>1.43x10</a:t>
                      </a:r>
                      <a:r>
                        <a:rPr lang="en-US" baseline="30000" dirty="0" smtClean="0"/>
                        <a:t>12</a:t>
                      </a:r>
                      <a:endParaRPr lang="en-US" dirty="0"/>
                    </a:p>
                  </a:txBody>
                  <a:tcPr/>
                </a:tc>
                <a:tc>
                  <a:txBody>
                    <a:bodyPr/>
                    <a:lstStyle/>
                    <a:p>
                      <a:r>
                        <a:rPr lang="en-US" smtClean="0"/>
                        <a:t>29.43</a:t>
                      </a:r>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bl>
          </a:graphicData>
        </a:graphic>
      </p:graphicFrame>
    </p:spTree>
    <p:extLst>
      <p:ext uri="{BB962C8B-B14F-4D97-AF65-F5344CB8AC3E}">
        <p14:creationId xmlns:p14="http://schemas.microsoft.com/office/powerpoint/2010/main" val="14268085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10/26/2012</a:t>
            </a:r>
            <a:endParaRPr lang="en-US"/>
          </a:p>
        </p:txBody>
      </p:sp>
      <p:sp>
        <p:nvSpPr>
          <p:cNvPr id="3" name="Footer Placeholder 2"/>
          <p:cNvSpPr>
            <a:spLocks noGrp="1"/>
          </p:cNvSpPr>
          <p:nvPr>
            <p:ph type="ftr" sz="quarter" idx="11"/>
          </p:nvPr>
        </p:nvSpPr>
        <p:spPr/>
        <p:txBody>
          <a:bodyPr/>
          <a:lstStyle/>
          <a:p>
            <a:r>
              <a:rPr lang="en-US" smtClean="0"/>
              <a:t>PHY 113 A  Fall 2012 -- Lecture 23</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a:p>
        </p:txBody>
      </p:sp>
      <p:sp>
        <p:nvSpPr>
          <p:cNvPr id="5" name="TextBox 4"/>
          <p:cNvSpPr txBox="1"/>
          <p:nvPr/>
        </p:nvSpPr>
        <p:spPr>
          <a:xfrm>
            <a:off x="533400" y="457200"/>
            <a:ext cx="8305800" cy="830997"/>
          </a:xfrm>
          <a:prstGeom prst="rect">
            <a:avLst/>
          </a:prstGeom>
          <a:noFill/>
        </p:spPr>
        <p:txBody>
          <a:bodyPr wrap="square" rtlCol="0">
            <a:spAutoFit/>
          </a:bodyPr>
          <a:lstStyle/>
          <a:p>
            <a:r>
              <a:rPr lang="en-US" sz="2400" b="1" dirty="0" smtClean="0">
                <a:latin typeface="Arial" pitchFamily="34" charset="0"/>
                <a:cs typeface="Arial" pitchFamily="34" charset="0"/>
              </a:rPr>
              <a:t>Universal law of gravitation</a:t>
            </a:r>
          </a:p>
          <a:p>
            <a:r>
              <a:rPr lang="en-US" sz="2400" b="1" dirty="0">
                <a:latin typeface="Arial" pitchFamily="34" charset="0"/>
                <a:cs typeface="Arial" pitchFamily="34" charset="0"/>
              </a:rPr>
              <a:t> </a:t>
            </a:r>
            <a:r>
              <a:rPr lang="en-US" sz="2400" b="1" dirty="0" smtClean="0">
                <a:latin typeface="Arial" pitchFamily="34" charset="0"/>
                <a:cs typeface="Arial" pitchFamily="34" charset="0"/>
              </a:rPr>
              <a:t> </a:t>
            </a:r>
            <a:r>
              <a:rPr lang="en-US" sz="2400" b="1" dirty="0" smtClean="0">
                <a:latin typeface="Arial" pitchFamily="34" charset="0"/>
                <a:cs typeface="Arial" pitchFamily="34" charset="0"/>
                <a:sym typeface="Wingdings" pitchFamily="2" charset="2"/>
              </a:rPr>
              <a:t> Newton (with help from Galileo, </a:t>
            </a:r>
            <a:r>
              <a:rPr lang="en-US" sz="2400" b="1" dirty="0" err="1" smtClean="0">
                <a:latin typeface="Arial" pitchFamily="34" charset="0"/>
                <a:cs typeface="Arial" pitchFamily="34" charset="0"/>
                <a:sym typeface="Wingdings" pitchFamily="2" charset="2"/>
              </a:rPr>
              <a:t>Kepler</a:t>
            </a:r>
            <a:r>
              <a:rPr lang="en-US" sz="2400" b="1" dirty="0" smtClean="0">
                <a:latin typeface="Arial" pitchFamily="34" charset="0"/>
                <a:cs typeface="Arial" pitchFamily="34" charset="0"/>
                <a:sym typeface="Wingdings" pitchFamily="2" charset="2"/>
              </a:rPr>
              <a:t>, etc.) 1687</a:t>
            </a:r>
            <a:endParaRPr lang="en-US" sz="2400" b="1" dirty="0" smtClean="0">
              <a:latin typeface="Arial" pitchFamily="34" charset="0"/>
              <a:cs typeface="Arial" pitchFamily="34" charset="0"/>
            </a:endParaRPr>
          </a:p>
        </p:txBody>
      </p:sp>
      <p:pic>
        <p:nvPicPr>
          <p:cNvPr id="214018" name="Picture 2" descr="E:\Media\Image_Library\chapter13\13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352" y="1371600"/>
            <a:ext cx="4482353" cy="500230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p:cNvGraphicFramePr>
            <a:graphicFrameLocks noChangeAspect="1"/>
          </p:cNvGraphicFramePr>
          <p:nvPr>
            <p:extLst>
              <p:ext uri="{D42A27DB-BD31-4B8C-83A1-F6EECF244321}">
                <p14:modId xmlns:p14="http://schemas.microsoft.com/office/powerpoint/2010/main" val="3996292152"/>
              </p:ext>
            </p:extLst>
          </p:nvPr>
        </p:nvGraphicFramePr>
        <p:xfrm>
          <a:off x="5791200" y="2514600"/>
          <a:ext cx="1905000" cy="812800"/>
        </p:xfrm>
        <a:graphic>
          <a:graphicData uri="http://schemas.openxmlformats.org/presentationml/2006/ole">
            <mc:AlternateContent xmlns:mc="http://schemas.openxmlformats.org/markup-compatibility/2006">
              <mc:Choice xmlns:v="urn:schemas-microsoft-com:vml" Requires="v">
                <p:oleObj spid="_x0000_s214047" name="Equation" r:id="rId4" imgW="1905000" imgH="812800" progId="Equation.3">
                  <p:embed/>
                </p:oleObj>
              </mc:Choice>
              <mc:Fallback>
                <p:oleObj name="Equation" r:id="rId4" imgW="1905000" imgH="812800" progId="Equation.3">
                  <p:embed/>
                  <p:pic>
                    <p:nvPicPr>
                      <p:cNvPr id="0" name="Object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1200" y="2514600"/>
                        <a:ext cx="1905000" cy="81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355950773"/>
              </p:ext>
            </p:extLst>
          </p:nvPr>
        </p:nvGraphicFramePr>
        <p:xfrm>
          <a:off x="5715000" y="3505200"/>
          <a:ext cx="3120390" cy="933450"/>
        </p:xfrm>
        <a:graphic>
          <a:graphicData uri="http://schemas.openxmlformats.org/presentationml/2006/ole">
            <mc:AlternateContent xmlns:mc="http://schemas.openxmlformats.org/markup-compatibility/2006">
              <mc:Choice xmlns:v="urn:schemas-microsoft-com:vml" Requires="v">
                <p:oleObj spid="_x0000_s214048" name="数式" r:id="rId6" imgW="1485720" imgH="444240" progId="Equation.3">
                  <p:embed/>
                </p:oleObj>
              </mc:Choice>
              <mc:Fallback>
                <p:oleObj name="数式" r:id="rId6" imgW="1485720" imgH="444240" progId="Equation.3">
                  <p:embed/>
                  <p:pic>
                    <p:nvPicPr>
                      <p:cNvPr id="0" name="Object 5"/>
                      <p:cNvPicPr>
                        <a:picLocks noChangeAspect="1" noChangeArrowheads="1"/>
                      </p:cNvPicPr>
                      <p:nvPr/>
                    </p:nvPicPr>
                    <p:blipFill>
                      <a:blip r:embed="rId7"/>
                      <a:srcRect/>
                      <a:stretch>
                        <a:fillRect/>
                      </a:stretch>
                    </p:blipFill>
                    <p:spPr bwMode="auto">
                      <a:xfrm>
                        <a:off x="5715000" y="3505200"/>
                        <a:ext cx="3120390" cy="933450"/>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2174636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10/26/2012</a:t>
            </a:r>
            <a:endParaRPr lang="en-US"/>
          </a:p>
        </p:txBody>
      </p:sp>
      <p:sp>
        <p:nvSpPr>
          <p:cNvPr id="3" name="Footer Placeholder 2"/>
          <p:cNvSpPr>
            <a:spLocks noGrp="1"/>
          </p:cNvSpPr>
          <p:nvPr>
            <p:ph type="ftr" sz="quarter" idx="11"/>
          </p:nvPr>
        </p:nvSpPr>
        <p:spPr/>
        <p:txBody>
          <a:bodyPr/>
          <a:lstStyle/>
          <a:p>
            <a:r>
              <a:rPr lang="en-US" smtClean="0"/>
              <a:t>PHY 113 A  Fall 2012 -- Lecture 23</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a:p>
        </p:txBody>
      </p:sp>
      <p:sp>
        <p:nvSpPr>
          <p:cNvPr id="5" name="Text Box 2"/>
          <p:cNvSpPr txBox="1">
            <a:spLocks noChangeArrowheads="1"/>
          </p:cNvSpPr>
          <p:nvPr/>
        </p:nvSpPr>
        <p:spPr bwMode="auto">
          <a:xfrm>
            <a:off x="304800" y="381000"/>
            <a:ext cx="82296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dirty="0"/>
              <a:t>Newton’s law of gravitation:         m</a:t>
            </a:r>
            <a:r>
              <a:rPr lang="en-US" sz="2400" baseline="-25000" dirty="0"/>
              <a:t>2</a:t>
            </a:r>
            <a:r>
              <a:rPr lang="en-US" sz="2400" dirty="0"/>
              <a:t> </a:t>
            </a:r>
            <a:r>
              <a:rPr lang="en-US" sz="2400" i="1" dirty="0"/>
              <a:t>attracts</a:t>
            </a:r>
            <a:r>
              <a:rPr lang="en-US" sz="2400" dirty="0"/>
              <a:t> m</a:t>
            </a:r>
            <a:r>
              <a:rPr lang="en-US" sz="2400" baseline="-25000" dirty="0"/>
              <a:t>1</a:t>
            </a:r>
            <a:r>
              <a:rPr lang="en-US" sz="2400" dirty="0"/>
              <a:t> according to:</a:t>
            </a:r>
          </a:p>
          <a:p>
            <a:pPr>
              <a:spcBef>
                <a:spcPct val="50000"/>
              </a:spcBef>
            </a:pPr>
            <a:endParaRPr lang="en-US" sz="2400" dirty="0"/>
          </a:p>
        </p:txBody>
      </p:sp>
      <p:sp>
        <p:nvSpPr>
          <p:cNvPr id="6" name="Line 3"/>
          <p:cNvSpPr>
            <a:spLocks noChangeShapeType="1"/>
          </p:cNvSpPr>
          <p:nvPr/>
        </p:nvSpPr>
        <p:spPr bwMode="auto">
          <a:xfrm flipH="1" flipV="1">
            <a:off x="1371600" y="1600200"/>
            <a:ext cx="0" cy="441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7" name="Line 4"/>
          <p:cNvSpPr>
            <a:spLocks noChangeShapeType="1"/>
          </p:cNvSpPr>
          <p:nvPr/>
        </p:nvSpPr>
        <p:spPr bwMode="auto">
          <a:xfrm>
            <a:off x="990600" y="5562600"/>
            <a:ext cx="411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8" name="Text Box 5"/>
          <p:cNvSpPr txBox="1">
            <a:spLocks noChangeArrowheads="1"/>
          </p:cNvSpPr>
          <p:nvPr/>
        </p:nvSpPr>
        <p:spPr bwMode="auto">
          <a:xfrm>
            <a:off x="5334000" y="52578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x</a:t>
            </a:r>
          </a:p>
        </p:txBody>
      </p:sp>
      <p:sp>
        <p:nvSpPr>
          <p:cNvPr id="9" name="Text Box 6"/>
          <p:cNvSpPr txBox="1">
            <a:spLocks noChangeArrowheads="1"/>
          </p:cNvSpPr>
          <p:nvPr/>
        </p:nvSpPr>
        <p:spPr bwMode="auto">
          <a:xfrm>
            <a:off x="1143000" y="10668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t>y</a:t>
            </a:r>
          </a:p>
        </p:txBody>
      </p:sp>
      <p:sp>
        <p:nvSpPr>
          <p:cNvPr id="10" name="Oval 7"/>
          <p:cNvSpPr>
            <a:spLocks noChangeArrowheads="1"/>
          </p:cNvSpPr>
          <p:nvPr/>
        </p:nvSpPr>
        <p:spPr bwMode="auto">
          <a:xfrm>
            <a:off x="2209800" y="1676400"/>
            <a:ext cx="685800" cy="6858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11" name="Text Box 8"/>
          <p:cNvSpPr txBox="1">
            <a:spLocks noChangeArrowheads="1"/>
          </p:cNvSpPr>
          <p:nvPr/>
        </p:nvSpPr>
        <p:spPr bwMode="auto">
          <a:xfrm>
            <a:off x="2209800" y="17526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a:t>
            </a:r>
            <a:r>
              <a:rPr lang="en-US" sz="2400" baseline="-25000"/>
              <a:t>1</a:t>
            </a:r>
          </a:p>
        </p:txBody>
      </p:sp>
      <p:sp>
        <p:nvSpPr>
          <p:cNvPr id="12" name="Oval 9"/>
          <p:cNvSpPr>
            <a:spLocks noChangeArrowheads="1"/>
          </p:cNvSpPr>
          <p:nvPr/>
        </p:nvSpPr>
        <p:spPr bwMode="auto">
          <a:xfrm>
            <a:off x="4267200" y="2743200"/>
            <a:ext cx="685800" cy="685800"/>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13" name="Text Box 10"/>
          <p:cNvSpPr txBox="1">
            <a:spLocks noChangeArrowheads="1"/>
          </p:cNvSpPr>
          <p:nvPr/>
        </p:nvSpPr>
        <p:spPr bwMode="auto">
          <a:xfrm>
            <a:off x="4343400" y="27432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a:t>
            </a:r>
            <a:r>
              <a:rPr lang="en-US" sz="2400" baseline="-25000"/>
              <a:t>2</a:t>
            </a:r>
          </a:p>
        </p:txBody>
      </p:sp>
      <p:sp>
        <p:nvSpPr>
          <p:cNvPr id="14" name="Line 11"/>
          <p:cNvSpPr>
            <a:spLocks noChangeShapeType="1"/>
          </p:cNvSpPr>
          <p:nvPr/>
        </p:nvSpPr>
        <p:spPr bwMode="auto">
          <a:xfrm flipV="1">
            <a:off x="1371600" y="1981200"/>
            <a:ext cx="1219200" cy="3581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15" name="Line 12"/>
          <p:cNvSpPr>
            <a:spLocks noChangeShapeType="1"/>
          </p:cNvSpPr>
          <p:nvPr/>
        </p:nvSpPr>
        <p:spPr bwMode="auto">
          <a:xfrm flipV="1">
            <a:off x="1371600" y="3124200"/>
            <a:ext cx="3200400" cy="2438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16" name="Text Box 13"/>
          <p:cNvSpPr txBox="1">
            <a:spLocks noChangeArrowheads="1"/>
          </p:cNvSpPr>
          <p:nvPr/>
        </p:nvSpPr>
        <p:spPr bwMode="auto">
          <a:xfrm>
            <a:off x="2819400" y="44196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r</a:t>
            </a:r>
            <a:r>
              <a:rPr lang="en-US" sz="2400" baseline="-25000"/>
              <a:t>2</a:t>
            </a:r>
          </a:p>
        </p:txBody>
      </p:sp>
      <p:sp>
        <p:nvSpPr>
          <p:cNvPr id="17" name="Text Box 14"/>
          <p:cNvSpPr txBox="1">
            <a:spLocks noChangeArrowheads="1"/>
          </p:cNvSpPr>
          <p:nvPr/>
        </p:nvSpPr>
        <p:spPr bwMode="auto">
          <a:xfrm>
            <a:off x="2209800" y="32004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r</a:t>
            </a:r>
            <a:r>
              <a:rPr lang="en-US" sz="2400" baseline="-25000"/>
              <a:t>1</a:t>
            </a:r>
          </a:p>
        </p:txBody>
      </p:sp>
      <p:sp>
        <p:nvSpPr>
          <p:cNvPr id="18" name="Line 15"/>
          <p:cNvSpPr>
            <a:spLocks noChangeShapeType="1"/>
          </p:cNvSpPr>
          <p:nvPr/>
        </p:nvSpPr>
        <p:spPr bwMode="auto">
          <a:xfrm flipH="1" flipV="1">
            <a:off x="2590800" y="1981200"/>
            <a:ext cx="1905000" cy="1219200"/>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19" name="Text Box 16"/>
          <p:cNvSpPr txBox="1">
            <a:spLocks noChangeArrowheads="1"/>
          </p:cNvSpPr>
          <p:nvPr/>
        </p:nvSpPr>
        <p:spPr bwMode="auto">
          <a:xfrm>
            <a:off x="3200400" y="1981200"/>
            <a:ext cx="12192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r</a:t>
            </a:r>
            <a:r>
              <a:rPr lang="en-US" sz="2400" baseline="-25000"/>
              <a:t>2</a:t>
            </a:r>
            <a:r>
              <a:rPr lang="en-US" sz="2400">
                <a:latin typeface="Symbol" pitchFamily="18" charset="2"/>
              </a:rPr>
              <a:t>-</a:t>
            </a:r>
            <a:r>
              <a:rPr lang="en-US" sz="2400"/>
              <a:t>r</a:t>
            </a:r>
            <a:r>
              <a:rPr lang="en-US" sz="2400" baseline="-25000"/>
              <a:t>1</a:t>
            </a:r>
          </a:p>
          <a:p>
            <a:pPr>
              <a:spcBef>
                <a:spcPct val="50000"/>
              </a:spcBef>
            </a:pPr>
            <a:endParaRPr lang="en-US" sz="2400" baseline="-25000"/>
          </a:p>
        </p:txBody>
      </p:sp>
      <p:graphicFrame>
        <p:nvGraphicFramePr>
          <p:cNvPr id="20" name="Object 17"/>
          <p:cNvGraphicFramePr>
            <a:graphicFrameLocks noChangeAspect="1"/>
          </p:cNvGraphicFramePr>
          <p:nvPr>
            <p:extLst>
              <p:ext uri="{D42A27DB-BD31-4B8C-83A1-F6EECF244321}">
                <p14:modId xmlns:p14="http://schemas.microsoft.com/office/powerpoint/2010/main" val="425171102"/>
              </p:ext>
            </p:extLst>
          </p:nvPr>
        </p:nvGraphicFramePr>
        <p:xfrm>
          <a:off x="4953000" y="990600"/>
          <a:ext cx="1905000" cy="812800"/>
        </p:xfrm>
        <a:graphic>
          <a:graphicData uri="http://schemas.openxmlformats.org/presentationml/2006/ole">
            <mc:AlternateContent xmlns:mc="http://schemas.openxmlformats.org/markup-compatibility/2006">
              <mc:Choice xmlns:v="urn:schemas-microsoft-com:vml" Requires="v">
                <p:oleObj spid="_x0000_s193569" name="Equation" r:id="rId3" imgW="1904760" imgH="812520" progId="Equation.3">
                  <p:embed/>
                </p:oleObj>
              </mc:Choice>
              <mc:Fallback>
                <p:oleObj name="Equation" r:id="rId3" imgW="1904760" imgH="8125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990600"/>
                        <a:ext cx="1905000" cy="81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 name="Text Box 18"/>
          <p:cNvSpPr txBox="1">
            <a:spLocks noChangeArrowheads="1"/>
          </p:cNvSpPr>
          <p:nvPr/>
        </p:nvSpPr>
        <p:spPr bwMode="auto">
          <a:xfrm>
            <a:off x="5181600" y="24384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G=6.67 x 10</a:t>
            </a:r>
            <a:r>
              <a:rPr lang="en-US" sz="2400" baseline="30000"/>
              <a:t>-11</a:t>
            </a:r>
            <a:r>
              <a:rPr lang="en-US" sz="2400"/>
              <a:t> N m</a:t>
            </a:r>
            <a:r>
              <a:rPr lang="en-US" sz="2400" baseline="30000"/>
              <a:t>2</a:t>
            </a:r>
            <a:r>
              <a:rPr lang="en-US" sz="2400"/>
              <a:t>/kg</a:t>
            </a:r>
            <a:r>
              <a:rPr lang="en-US" sz="2400" baseline="30000"/>
              <a:t>2</a:t>
            </a:r>
            <a:endParaRPr lang="en-US" sz="2400"/>
          </a:p>
        </p:txBody>
      </p:sp>
      <p:graphicFrame>
        <p:nvGraphicFramePr>
          <p:cNvPr id="22" name="Object 19"/>
          <p:cNvGraphicFramePr>
            <a:graphicFrameLocks noChangeAspect="1"/>
          </p:cNvGraphicFramePr>
          <p:nvPr>
            <p:extLst>
              <p:ext uri="{D42A27DB-BD31-4B8C-83A1-F6EECF244321}">
                <p14:modId xmlns:p14="http://schemas.microsoft.com/office/powerpoint/2010/main" val="2405297461"/>
              </p:ext>
            </p:extLst>
          </p:nvPr>
        </p:nvGraphicFramePr>
        <p:xfrm>
          <a:off x="3886200" y="4114800"/>
          <a:ext cx="5003800" cy="1244600"/>
        </p:xfrm>
        <a:graphic>
          <a:graphicData uri="http://schemas.openxmlformats.org/presentationml/2006/ole">
            <mc:AlternateContent xmlns:mc="http://schemas.openxmlformats.org/markup-compatibility/2006">
              <mc:Choice xmlns:v="urn:schemas-microsoft-com:vml" Requires="v">
                <p:oleObj spid="_x0000_s193570" name="Equation" r:id="rId5" imgW="5003640" imgH="1244520" progId="Equation.3">
                  <p:embed/>
                </p:oleObj>
              </mc:Choice>
              <mc:Fallback>
                <p:oleObj name="Equation" r:id="rId5" imgW="5003640" imgH="124452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4114800"/>
                        <a:ext cx="5003800" cy="124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807754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Date Placeholder 1"/>
          <p:cNvSpPr>
            <a:spLocks noGrp="1"/>
          </p:cNvSpPr>
          <p:nvPr>
            <p:ph type="dt" sz="half" idx="10"/>
          </p:nvPr>
        </p:nvSpPr>
        <p:spPr/>
        <p:txBody>
          <a:bodyPr/>
          <a:lstStyle/>
          <a:p>
            <a:r>
              <a:rPr lang="en-US" smtClean="0"/>
              <a:t>10/26/2012</a:t>
            </a:r>
            <a:endParaRPr lang="en-US"/>
          </a:p>
        </p:txBody>
      </p:sp>
      <p:sp>
        <p:nvSpPr>
          <p:cNvPr id="19" name="Footer Placeholder 2"/>
          <p:cNvSpPr>
            <a:spLocks noGrp="1"/>
          </p:cNvSpPr>
          <p:nvPr>
            <p:ph type="ftr" sz="quarter" idx="11"/>
          </p:nvPr>
        </p:nvSpPr>
        <p:spPr/>
        <p:txBody>
          <a:bodyPr/>
          <a:lstStyle/>
          <a:p>
            <a:r>
              <a:rPr lang="en-US" smtClean="0"/>
              <a:t>PHY 113 A  Fall 2012 -- Lecture 23</a:t>
            </a:r>
            <a:endParaRPr lang="en-US"/>
          </a:p>
        </p:txBody>
      </p:sp>
      <p:sp>
        <p:nvSpPr>
          <p:cNvPr id="20" name="Slide Number Placeholder 3"/>
          <p:cNvSpPr>
            <a:spLocks noGrp="1"/>
          </p:cNvSpPr>
          <p:nvPr>
            <p:ph type="sldNum" sz="quarter" idx="12"/>
          </p:nvPr>
        </p:nvSpPr>
        <p:spPr/>
        <p:txBody>
          <a:bodyPr/>
          <a:lstStyle/>
          <a:p>
            <a:fld id="{A5139635-5EA2-425E-961D-9F29B533E5EC}" type="slidenum">
              <a:rPr lang="en-US"/>
              <a:pPr/>
              <a:t>5</a:t>
            </a:fld>
            <a:endParaRPr lang="en-US"/>
          </a:p>
        </p:txBody>
      </p:sp>
      <p:sp>
        <p:nvSpPr>
          <p:cNvPr id="31746" name="Text Box 2"/>
          <p:cNvSpPr txBox="1">
            <a:spLocks noChangeArrowheads="1"/>
          </p:cNvSpPr>
          <p:nvPr/>
        </p:nvSpPr>
        <p:spPr bwMode="auto">
          <a:xfrm>
            <a:off x="685800" y="609600"/>
            <a:ext cx="609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Vector nature of Gravitational law:</a:t>
            </a:r>
          </a:p>
        </p:txBody>
      </p:sp>
      <p:sp>
        <p:nvSpPr>
          <p:cNvPr id="31747" name="Oval 3"/>
          <p:cNvSpPr>
            <a:spLocks noChangeArrowheads="1"/>
          </p:cNvSpPr>
          <p:nvPr/>
        </p:nvSpPr>
        <p:spPr bwMode="auto">
          <a:xfrm>
            <a:off x="1219200" y="4267200"/>
            <a:ext cx="533400" cy="533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1748" name="Oval 4"/>
          <p:cNvSpPr>
            <a:spLocks noChangeArrowheads="1"/>
          </p:cNvSpPr>
          <p:nvPr/>
        </p:nvSpPr>
        <p:spPr bwMode="auto">
          <a:xfrm>
            <a:off x="1143000" y="2971800"/>
            <a:ext cx="533400" cy="533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1749" name="Oval 5"/>
          <p:cNvSpPr>
            <a:spLocks noChangeArrowheads="1"/>
          </p:cNvSpPr>
          <p:nvPr/>
        </p:nvSpPr>
        <p:spPr bwMode="auto">
          <a:xfrm>
            <a:off x="2667000" y="4267200"/>
            <a:ext cx="533400" cy="533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1750" name="Text Box 6"/>
          <p:cNvSpPr txBox="1">
            <a:spLocks noChangeArrowheads="1"/>
          </p:cNvSpPr>
          <p:nvPr/>
        </p:nvSpPr>
        <p:spPr bwMode="auto">
          <a:xfrm>
            <a:off x="1219200" y="4343400"/>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a:t>
            </a:r>
            <a:r>
              <a:rPr lang="en-US" sz="2400" baseline="-25000"/>
              <a:t>1</a:t>
            </a:r>
            <a:endParaRPr lang="en-US" sz="2400"/>
          </a:p>
        </p:txBody>
      </p:sp>
      <p:sp>
        <p:nvSpPr>
          <p:cNvPr id="31751" name="Text Box 7"/>
          <p:cNvSpPr txBox="1">
            <a:spLocks noChangeArrowheads="1"/>
          </p:cNvSpPr>
          <p:nvPr/>
        </p:nvSpPr>
        <p:spPr bwMode="auto">
          <a:xfrm>
            <a:off x="2667000" y="43434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a:t>
            </a:r>
            <a:r>
              <a:rPr lang="en-US" sz="2400" baseline="-25000"/>
              <a:t>2</a:t>
            </a:r>
            <a:endParaRPr lang="en-US" sz="2400"/>
          </a:p>
        </p:txBody>
      </p:sp>
      <p:sp>
        <p:nvSpPr>
          <p:cNvPr id="31752" name="Text Box 8"/>
          <p:cNvSpPr txBox="1">
            <a:spLocks noChangeArrowheads="1"/>
          </p:cNvSpPr>
          <p:nvPr/>
        </p:nvSpPr>
        <p:spPr bwMode="auto">
          <a:xfrm>
            <a:off x="1143000" y="29718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m</a:t>
            </a:r>
            <a:r>
              <a:rPr lang="en-US" sz="2400" baseline="-25000"/>
              <a:t>3</a:t>
            </a:r>
            <a:endParaRPr lang="en-US" sz="2400"/>
          </a:p>
        </p:txBody>
      </p:sp>
      <p:sp>
        <p:nvSpPr>
          <p:cNvPr id="31753" name="Line 9"/>
          <p:cNvSpPr>
            <a:spLocks noChangeShapeType="1"/>
          </p:cNvSpPr>
          <p:nvPr/>
        </p:nvSpPr>
        <p:spPr bwMode="auto">
          <a:xfrm>
            <a:off x="3200400" y="4495800"/>
            <a:ext cx="533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1754" name="Text Box 10"/>
          <p:cNvSpPr txBox="1">
            <a:spLocks noChangeArrowheads="1"/>
          </p:cNvSpPr>
          <p:nvPr/>
        </p:nvSpPr>
        <p:spPr bwMode="auto">
          <a:xfrm>
            <a:off x="3962400" y="42672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i="1"/>
              <a:t>x</a:t>
            </a:r>
          </a:p>
        </p:txBody>
      </p:sp>
      <p:sp>
        <p:nvSpPr>
          <p:cNvPr id="31755" name="Line 11"/>
          <p:cNvSpPr>
            <a:spLocks noChangeShapeType="1"/>
          </p:cNvSpPr>
          <p:nvPr/>
        </p:nvSpPr>
        <p:spPr bwMode="auto">
          <a:xfrm flipV="1">
            <a:off x="1398588" y="25908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1756" name="Text Box 12"/>
          <p:cNvSpPr txBox="1">
            <a:spLocks noChangeArrowheads="1"/>
          </p:cNvSpPr>
          <p:nvPr/>
        </p:nvSpPr>
        <p:spPr bwMode="auto">
          <a:xfrm>
            <a:off x="1143000" y="19812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i="1"/>
              <a:t>y</a:t>
            </a:r>
          </a:p>
        </p:txBody>
      </p:sp>
      <p:sp>
        <p:nvSpPr>
          <p:cNvPr id="31757" name="AutoShape 13"/>
          <p:cNvSpPr>
            <a:spLocks/>
          </p:cNvSpPr>
          <p:nvPr/>
        </p:nvSpPr>
        <p:spPr bwMode="auto">
          <a:xfrm>
            <a:off x="762000" y="3200400"/>
            <a:ext cx="228600" cy="1447800"/>
          </a:xfrm>
          <a:prstGeom prst="leftBrace">
            <a:avLst>
              <a:gd name="adj1" fmla="val 52778"/>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1758" name="Text Box 14"/>
          <p:cNvSpPr txBox="1">
            <a:spLocks noChangeArrowheads="1"/>
          </p:cNvSpPr>
          <p:nvPr/>
        </p:nvSpPr>
        <p:spPr bwMode="auto">
          <a:xfrm>
            <a:off x="381000" y="37338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d</a:t>
            </a:r>
          </a:p>
        </p:txBody>
      </p:sp>
      <p:sp>
        <p:nvSpPr>
          <p:cNvPr id="31759" name="AutoShape 15"/>
          <p:cNvSpPr>
            <a:spLocks/>
          </p:cNvSpPr>
          <p:nvPr/>
        </p:nvSpPr>
        <p:spPr bwMode="auto">
          <a:xfrm rot="16200000">
            <a:off x="2171700" y="4457700"/>
            <a:ext cx="228600" cy="1371600"/>
          </a:xfrm>
          <a:prstGeom prst="leftBrace">
            <a:avLst>
              <a:gd name="adj1" fmla="val 500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1760" name="Text Box 16"/>
          <p:cNvSpPr txBox="1">
            <a:spLocks noChangeArrowheads="1"/>
          </p:cNvSpPr>
          <p:nvPr/>
        </p:nvSpPr>
        <p:spPr bwMode="auto">
          <a:xfrm>
            <a:off x="1981200" y="51054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d</a:t>
            </a:r>
          </a:p>
        </p:txBody>
      </p:sp>
      <p:graphicFrame>
        <p:nvGraphicFramePr>
          <p:cNvPr id="31761" name="Object 17"/>
          <p:cNvGraphicFramePr>
            <a:graphicFrameLocks noChangeAspect="1"/>
          </p:cNvGraphicFramePr>
          <p:nvPr>
            <p:extLst>
              <p:ext uri="{D42A27DB-BD31-4B8C-83A1-F6EECF244321}">
                <p14:modId xmlns:p14="http://schemas.microsoft.com/office/powerpoint/2010/main" val="3889059710"/>
              </p:ext>
            </p:extLst>
          </p:nvPr>
        </p:nvGraphicFramePr>
        <p:xfrm>
          <a:off x="3505200" y="2667000"/>
          <a:ext cx="2590800" cy="749300"/>
        </p:xfrm>
        <a:graphic>
          <a:graphicData uri="http://schemas.openxmlformats.org/presentationml/2006/ole">
            <mc:AlternateContent xmlns:mc="http://schemas.openxmlformats.org/markup-compatibility/2006">
              <mc:Choice xmlns:v="urn:schemas-microsoft-com:vml" Requires="v">
                <p:oleObj spid="_x0000_s194577" name="Equation" r:id="rId3" imgW="2590560" imgH="749160" progId="Equation.3">
                  <p:embed/>
                </p:oleObj>
              </mc:Choice>
              <mc:Fallback>
                <p:oleObj name="Equation" r:id="rId3" imgW="2590560" imgH="7491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2667000"/>
                        <a:ext cx="2590800" cy="749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1"/>
          <p:cNvSpPr>
            <a:spLocks noGrp="1"/>
          </p:cNvSpPr>
          <p:nvPr>
            <p:ph type="dt" sz="half" idx="10"/>
          </p:nvPr>
        </p:nvSpPr>
        <p:spPr/>
        <p:txBody>
          <a:bodyPr/>
          <a:lstStyle/>
          <a:p>
            <a:r>
              <a:rPr lang="en-US" smtClean="0"/>
              <a:t>10/26/2012</a:t>
            </a:r>
            <a:endParaRPr lang="en-US"/>
          </a:p>
        </p:txBody>
      </p:sp>
      <p:sp>
        <p:nvSpPr>
          <p:cNvPr id="10" name="Footer Placeholder 2"/>
          <p:cNvSpPr>
            <a:spLocks noGrp="1"/>
          </p:cNvSpPr>
          <p:nvPr>
            <p:ph type="ftr" sz="quarter" idx="11"/>
          </p:nvPr>
        </p:nvSpPr>
        <p:spPr/>
        <p:txBody>
          <a:bodyPr/>
          <a:lstStyle/>
          <a:p>
            <a:r>
              <a:rPr lang="en-US" smtClean="0"/>
              <a:t>PHY 113 A  Fall 2012 -- Lecture 23</a:t>
            </a:r>
            <a:endParaRPr lang="en-US"/>
          </a:p>
        </p:txBody>
      </p:sp>
      <p:sp>
        <p:nvSpPr>
          <p:cNvPr id="11" name="Slide Number Placeholder 3"/>
          <p:cNvSpPr>
            <a:spLocks noGrp="1"/>
          </p:cNvSpPr>
          <p:nvPr>
            <p:ph type="sldNum" sz="quarter" idx="12"/>
          </p:nvPr>
        </p:nvSpPr>
        <p:spPr/>
        <p:txBody>
          <a:bodyPr/>
          <a:lstStyle/>
          <a:p>
            <a:fld id="{A6F8D98C-DAF8-436C-A77B-0984C6B0172B}" type="slidenum">
              <a:rPr lang="en-US"/>
              <a:pPr/>
              <a:t>6</a:t>
            </a:fld>
            <a:endParaRPr lang="en-US"/>
          </a:p>
        </p:txBody>
      </p:sp>
      <p:sp>
        <p:nvSpPr>
          <p:cNvPr id="32770" name="Text Box 2"/>
          <p:cNvSpPr txBox="1">
            <a:spLocks noChangeArrowheads="1"/>
          </p:cNvSpPr>
          <p:nvPr/>
        </p:nvSpPr>
        <p:spPr bwMode="auto">
          <a:xfrm>
            <a:off x="381000" y="609600"/>
            <a:ext cx="815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Gravitational force of the Earth</a:t>
            </a:r>
          </a:p>
        </p:txBody>
      </p:sp>
      <p:pic>
        <p:nvPicPr>
          <p:cNvPr id="32771" name="Picture 3"/>
          <p:cNvPicPr>
            <a:picLocks noChangeAspect="1" noChangeArrowheads="1"/>
          </p:cNvPicPr>
          <p:nvPr/>
        </p:nvPicPr>
        <p:blipFill>
          <a:blip r:embed="rId3">
            <a:extLst>
              <a:ext uri="{28A0092B-C50C-407E-A947-70E740481C1C}">
                <a14:useLocalDpi xmlns:a14="http://schemas.microsoft.com/office/drawing/2010/main" val="0"/>
              </a:ext>
            </a:extLst>
          </a:blip>
          <a:srcRect l="25000" t="10001" r="52499" b="58333"/>
          <a:stretch>
            <a:fillRect/>
          </a:stretch>
        </p:blipFill>
        <p:spPr bwMode="auto">
          <a:xfrm>
            <a:off x="1295400" y="1524000"/>
            <a:ext cx="13716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772" name="Oval 4"/>
          <p:cNvSpPr>
            <a:spLocks noChangeArrowheads="1"/>
          </p:cNvSpPr>
          <p:nvPr/>
        </p:nvSpPr>
        <p:spPr bwMode="auto">
          <a:xfrm>
            <a:off x="2590800" y="1828800"/>
            <a:ext cx="228600" cy="2286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773" name="Line 5"/>
          <p:cNvSpPr>
            <a:spLocks noChangeShapeType="1"/>
          </p:cNvSpPr>
          <p:nvPr/>
        </p:nvSpPr>
        <p:spPr bwMode="auto">
          <a:xfrm flipV="1">
            <a:off x="2057400" y="1981200"/>
            <a:ext cx="533400" cy="228600"/>
          </a:xfrm>
          <a:prstGeom prst="line">
            <a:avLst/>
          </a:prstGeom>
          <a:noFill/>
          <a:ln w="50800">
            <a:solidFill>
              <a:srgbClr val="99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774" name="Text Box 6"/>
          <p:cNvSpPr txBox="1">
            <a:spLocks noChangeArrowheads="1"/>
          </p:cNvSpPr>
          <p:nvPr/>
        </p:nvSpPr>
        <p:spPr bwMode="auto">
          <a:xfrm>
            <a:off x="1905000" y="1524000"/>
            <a:ext cx="838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b="1">
                <a:solidFill>
                  <a:srgbClr val="99FF33"/>
                </a:solidFill>
              </a:rPr>
              <a:t>R</a:t>
            </a:r>
            <a:r>
              <a:rPr lang="en-US" sz="2400" b="1" baseline="-25000">
                <a:solidFill>
                  <a:srgbClr val="99FF33"/>
                </a:solidFill>
              </a:rPr>
              <a:t>E</a:t>
            </a:r>
            <a:endParaRPr lang="en-US" sz="2400" b="1">
              <a:solidFill>
                <a:srgbClr val="99FF33"/>
              </a:solidFill>
            </a:endParaRPr>
          </a:p>
        </p:txBody>
      </p:sp>
      <p:sp>
        <p:nvSpPr>
          <p:cNvPr id="32775" name="Text Box 7"/>
          <p:cNvSpPr txBox="1">
            <a:spLocks noChangeArrowheads="1"/>
          </p:cNvSpPr>
          <p:nvPr/>
        </p:nvSpPr>
        <p:spPr bwMode="auto">
          <a:xfrm>
            <a:off x="2743200" y="1752600"/>
            <a:ext cx="381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i="1"/>
              <a:t>m</a:t>
            </a:r>
          </a:p>
        </p:txBody>
      </p:sp>
      <p:graphicFrame>
        <p:nvGraphicFramePr>
          <p:cNvPr id="32776" name="Object 8"/>
          <p:cNvGraphicFramePr>
            <a:graphicFrameLocks noChangeAspect="1"/>
          </p:cNvGraphicFramePr>
          <p:nvPr>
            <p:extLst>
              <p:ext uri="{D42A27DB-BD31-4B8C-83A1-F6EECF244321}">
                <p14:modId xmlns:p14="http://schemas.microsoft.com/office/powerpoint/2010/main" val="51949753"/>
              </p:ext>
            </p:extLst>
          </p:nvPr>
        </p:nvGraphicFramePr>
        <p:xfrm>
          <a:off x="1543050" y="3048000"/>
          <a:ext cx="6591300" cy="1778000"/>
        </p:xfrm>
        <a:graphic>
          <a:graphicData uri="http://schemas.openxmlformats.org/presentationml/2006/ole">
            <mc:AlternateContent xmlns:mc="http://schemas.openxmlformats.org/markup-compatibility/2006">
              <mc:Choice xmlns:v="urn:schemas-microsoft-com:vml" Requires="v">
                <p:oleObj spid="_x0000_s195601" name="Equation" r:id="rId4" imgW="6591240" imgH="1777680" progId="Equation.3">
                  <p:embed/>
                </p:oleObj>
              </mc:Choice>
              <mc:Fallback>
                <p:oleObj name="Equation" r:id="rId4" imgW="6591240" imgH="17776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3050" y="3048000"/>
                        <a:ext cx="6591300" cy="177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half" idx="10"/>
          </p:nvPr>
        </p:nvSpPr>
        <p:spPr/>
        <p:txBody>
          <a:bodyPr/>
          <a:lstStyle/>
          <a:p>
            <a:r>
              <a:rPr lang="en-US" smtClean="0"/>
              <a:t>10/26/2012</a:t>
            </a:r>
            <a:endParaRPr lang="en-US"/>
          </a:p>
        </p:txBody>
      </p:sp>
      <p:sp>
        <p:nvSpPr>
          <p:cNvPr id="6" name="Footer Placeholder 2"/>
          <p:cNvSpPr>
            <a:spLocks noGrp="1"/>
          </p:cNvSpPr>
          <p:nvPr>
            <p:ph type="ftr" sz="quarter" idx="11"/>
          </p:nvPr>
        </p:nvSpPr>
        <p:spPr/>
        <p:txBody>
          <a:bodyPr/>
          <a:lstStyle/>
          <a:p>
            <a:r>
              <a:rPr lang="en-US" smtClean="0"/>
              <a:t>PHY 113 A  Fall 2012 -- Lecture 23</a:t>
            </a:r>
            <a:endParaRPr lang="en-US"/>
          </a:p>
        </p:txBody>
      </p:sp>
      <p:sp>
        <p:nvSpPr>
          <p:cNvPr id="7" name="Slide Number Placeholder 3"/>
          <p:cNvSpPr>
            <a:spLocks noGrp="1"/>
          </p:cNvSpPr>
          <p:nvPr>
            <p:ph type="sldNum" sz="quarter" idx="12"/>
          </p:nvPr>
        </p:nvSpPr>
        <p:spPr/>
        <p:txBody>
          <a:bodyPr/>
          <a:lstStyle/>
          <a:p>
            <a:fld id="{10EE79F7-69BF-4D7E-90CA-D90D5819BD87}" type="slidenum">
              <a:rPr lang="en-US"/>
              <a:pPr/>
              <a:t>7</a:t>
            </a:fld>
            <a:endParaRPr lang="en-US"/>
          </a:p>
        </p:txBody>
      </p:sp>
      <p:sp>
        <p:nvSpPr>
          <p:cNvPr id="33794" name="Text Box 2"/>
          <p:cNvSpPr txBox="1">
            <a:spLocks noChangeArrowheads="1"/>
          </p:cNvSpPr>
          <p:nvPr/>
        </p:nvSpPr>
        <p:spPr bwMode="auto">
          <a:xfrm>
            <a:off x="381000" y="685800"/>
            <a:ext cx="830580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Question:</a:t>
            </a:r>
          </a:p>
          <a:p>
            <a:pPr>
              <a:spcBef>
                <a:spcPct val="50000"/>
              </a:spcBef>
            </a:pPr>
            <a:r>
              <a:rPr lang="en-US" sz="2400"/>
              <a:t>      Suppose you are flying in an airplane at an altitude of 35000ft~11km above the Earth’s surface.   What is the acceleration due to Earth’s gravity?</a:t>
            </a:r>
          </a:p>
        </p:txBody>
      </p:sp>
      <p:graphicFrame>
        <p:nvGraphicFramePr>
          <p:cNvPr id="33795" name="Object 3"/>
          <p:cNvGraphicFramePr>
            <a:graphicFrameLocks noChangeAspect="1"/>
          </p:cNvGraphicFramePr>
          <p:nvPr>
            <p:extLst>
              <p:ext uri="{D42A27DB-BD31-4B8C-83A1-F6EECF244321}">
                <p14:modId xmlns:p14="http://schemas.microsoft.com/office/powerpoint/2010/main" val="947734373"/>
              </p:ext>
            </p:extLst>
          </p:nvPr>
        </p:nvGraphicFramePr>
        <p:xfrm>
          <a:off x="1346200" y="3048000"/>
          <a:ext cx="6985000" cy="1778000"/>
        </p:xfrm>
        <a:graphic>
          <a:graphicData uri="http://schemas.openxmlformats.org/presentationml/2006/ole">
            <mc:AlternateContent xmlns:mc="http://schemas.openxmlformats.org/markup-compatibility/2006">
              <mc:Choice xmlns:v="urn:schemas-microsoft-com:vml" Requires="v">
                <p:oleObj spid="_x0000_s196625" name="Equation" r:id="rId3" imgW="6984720" imgH="1777680" progId="Equation.3">
                  <p:embed/>
                </p:oleObj>
              </mc:Choice>
              <mc:Fallback>
                <p:oleObj name="Equation" r:id="rId3" imgW="6984720" imgH="17776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6200" y="3048000"/>
                        <a:ext cx="6985000" cy="177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3796" name="Text Box 4"/>
          <p:cNvSpPr txBox="1">
            <a:spLocks noChangeArrowheads="1"/>
          </p:cNvSpPr>
          <p:nvPr/>
        </p:nvSpPr>
        <p:spPr bwMode="auto">
          <a:xfrm>
            <a:off x="1371600" y="5029200"/>
            <a:ext cx="3276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i="1"/>
              <a:t>a/g = </a:t>
            </a:r>
            <a:r>
              <a:rPr lang="en-US" sz="2400"/>
              <a:t>0.997</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half" idx="10"/>
          </p:nvPr>
        </p:nvSpPr>
        <p:spPr/>
        <p:txBody>
          <a:bodyPr/>
          <a:lstStyle/>
          <a:p>
            <a:r>
              <a:rPr lang="en-US" smtClean="0"/>
              <a:t>10/26/2012</a:t>
            </a:r>
            <a:endParaRPr lang="en-US"/>
          </a:p>
        </p:txBody>
      </p:sp>
      <p:sp>
        <p:nvSpPr>
          <p:cNvPr id="6" name="Footer Placeholder 2"/>
          <p:cNvSpPr>
            <a:spLocks noGrp="1"/>
          </p:cNvSpPr>
          <p:nvPr>
            <p:ph type="ftr" sz="quarter" idx="11"/>
          </p:nvPr>
        </p:nvSpPr>
        <p:spPr/>
        <p:txBody>
          <a:bodyPr/>
          <a:lstStyle/>
          <a:p>
            <a:r>
              <a:rPr lang="en-US" smtClean="0"/>
              <a:t>PHY 113 A  Fall 2012 -- Lecture 23</a:t>
            </a:r>
            <a:endParaRPr lang="en-US"/>
          </a:p>
        </p:txBody>
      </p:sp>
      <p:sp>
        <p:nvSpPr>
          <p:cNvPr id="7" name="Slide Number Placeholder 3"/>
          <p:cNvSpPr>
            <a:spLocks noGrp="1"/>
          </p:cNvSpPr>
          <p:nvPr>
            <p:ph type="sldNum" sz="quarter" idx="12"/>
          </p:nvPr>
        </p:nvSpPr>
        <p:spPr/>
        <p:txBody>
          <a:bodyPr/>
          <a:lstStyle/>
          <a:p>
            <a:fld id="{ABFA34EE-C818-4C15-89B3-19F64E69D22E}" type="slidenum">
              <a:rPr lang="en-US"/>
              <a:pPr/>
              <a:t>8</a:t>
            </a:fld>
            <a:endParaRPr lang="en-US"/>
          </a:p>
        </p:txBody>
      </p:sp>
      <p:sp>
        <p:nvSpPr>
          <p:cNvPr id="34818" name="Text Box 2"/>
          <p:cNvSpPr txBox="1">
            <a:spLocks noChangeArrowheads="1"/>
          </p:cNvSpPr>
          <p:nvPr/>
        </p:nvSpPr>
        <p:spPr bwMode="auto">
          <a:xfrm>
            <a:off x="609600" y="609600"/>
            <a:ext cx="746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Attraction of moon to the Earth:</a:t>
            </a:r>
          </a:p>
        </p:txBody>
      </p:sp>
      <p:graphicFrame>
        <p:nvGraphicFramePr>
          <p:cNvPr id="34819" name="Object 3"/>
          <p:cNvGraphicFramePr>
            <a:graphicFrameLocks noChangeAspect="1"/>
          </p:cNvGraphicFramePr>
          <p:nvPr>
            <p:extLst>
              <p:ext uri="{D42A27DB-BD31-4B8C-83A1-F6EECF244321}">
                <p14:modId xmlns:p14="http://schemas.microsoft.com/office/powerpoint/2010/main" val="1333980729"/>
              </p:ext>
            </p:extLst>
          </p:nvPr>
        </p:nvGraphicFramePr>
        <p:xfrm>
          <a:off x="381000" y="1219200"/>
          <a:ext cx="8432800" cy="863600"/>
        </p:xfrm>
        <a:graphic>
          <a:graphicData uri="http://schemas.openxmlformats.org/presentationml/2006/ole">
            <mc:AlternateContent xmlns:mc="http://schemas.openxmlformats.org/markup-compatibility/2006">
              <mc:Choice xmlns:v="urn:schemas-microsoft-com:vml" Requires="v">
                <p:oleObj spid="_x0000_s197650" name="Equation" r:id="rId3" imgW="8432640" imgH="863280" progId="Equation.3">
                  <p:embed/>
                </p:oleObj>
              </mc:Choice>
              <mc:Fallback>
                <p:oleObj name="Equation" r:id="rId3" imgW="8432640" imgH="8632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219200"/>
                        <a:ext cx="8432800"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820" name="Text Box 4"/>
          <p:cNvSpPr txBox="1">
            <a:spLocks noChangeArrowheads="1"/>
          </p:cNvSpPr>
          <p:nvPr/>
        </p:nvSpPr>
        <p:spPr bwMode="auto">
          <a:xfrm>
            <a:off x="685800" y="2667000"/>
            <a:ext cx="8153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400"/>
              <a:t>Acceleration of moon toward the Earth:</a:t>
            </a:r>
          </a:p>
          <a:p>
            <a:pPr>
              <a:spcBef>
                <a:spcPct val="50000"/>
              </a:spcBef>
            </a:pPr>
            <a:r>
              <a:rPr lang="en-US" sz="2400"/>
              <a:t>F = M</a:t>
            </a:r>
            <a:r>
              <a:rPr lang="en-US" sz="2400" baseline="-25000"/>
              <a:t>M</a:t>
            </a:r>
            <a:r>
              <a:rPr lang="en-US" sz="2400"/>
              <a:t> a     </a:t>
            </a:r>
            <a:r>
              <a:rPr lang="en-US" sz="2400">
                <a:sym typeface="Wingdings" pitchFamily="2" charset="2"/>
              </a:rPr>
              <a:t>    a = 1.99x20</a:t>
            </a:r>
            <a:r>
              <a:rPr lang="en-US" sz="2400" baseline="30000">
                <a:sym typeface="Wingdings" pitchFamily="2" charset="2"/>
              </a:rPr>
              <a:t>20</a:t>
            </a:r>
            <a:r>
              <a:rPr lang="en-US" sz="2400">
                <a:sym typeface="Wingdings" pitchFamily="2" charset="2"/>
              </a:rPr>
              <a:t> N/7.36x10</a:t>
            </a:r>
            <a:r>
              <a:rPr lang="en-US" sz="2400" baseline="30000">
                <a:sym typeface="Wingdings" pitchFamily="2" charset="2"/>
              </a:rPr>
              <a:t>22</a:t>
            </a:r>
            <a:r>
              <a:rPr lang="en-US" sz="2400">
                <a:sym typeface="Wingdings" pitchFamily="2" charset="2"/>
              </a:rPr>
              <a:t>kg =0.0027 m/s</a:t>
            </a:r>
            <a:r>
              <a:rPr lang="en-US" sz="2400" baseline="30000">
                <a:sym typeface="Wingdings" pitchFamily="2" charset="2"/>
              </a:rPr>
              <a:t>2</a:t>
            </a:r>
            <a:endParaRPr lang="en-US" sz="24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10/26/2012</a:t>
            </a:r>
            <a:endParaRPr lang="en-US"/>
          </a:p>
        </p:txBody>
      </p:sp>
      <p:sp>
        <p:nvSpPr>
          <p:cNvPr id="3" name="Footer Placeholder 2"/>
          <p:cNvSpPr>
            <a:spLocks noGrp="1"/>
          </p:cNvSpPr>
          <p:nvPr>
            <p:ph type="ftr" sz="quarter" idx="11"/>
          </p:nvPr>
        </p:nvSpPr>
        <p:spPr/>
        <p:txBody>
          <a:bodyPr/>
          <a:lstStyle/>
          <a:p>
            <a:r>
              <a:rPr lang="en-US" smtClean="0"/>
              <a:t>PHY 113 A  Fall 2012 -- Lecture 23</a:t>
            </a:r>
            <a:endParaRPr lang="en-US"/>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a:p>
        </p:txBody>
      </p:sp>
      <p:pic>
        <p:nvPicPr>
          <p:cNvPr id="216066" name="Picture 2" descr="E:\Media\Image_Library\chapter13\13T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371599"/>
            <a:ext cx="8516471" cy="3244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234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b="1"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11752</TotalTime>
  <Words>968</Words>
  <Application>Microsoft Office PowerPoint</Application>
  <PresentationFormat>On-screen Show (4:3)</PresentationFormat>
  <Paragraphs>243</Paragraphs>
  <Slides>24</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24</vt:i4>
      </vt:variant>
    </vt:vector>
  </HeadingPairs>
  <TitlesOfParts>
    <vt:vector size="27" baseType="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Natalie</cp:lastModifiedBy>
  <cp:revision>629</cp:revision>
  <cp:lastPrinted>2012-10-26T19:29:22Z</cp:lastPrinted>
  <dcterms:created xsi:type="dcterms:W3CDTF">2012-01-10T18:32:24Z</dcterms:created>
  <dcterms:modified xsi:type="dcterms:W3CDTF">2012-10-26T19:34:48Z</dcterms:modified>
</cp:coreProperties>
</file>