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96" r:id="rId2"/>
    <p:sldId id="327" r:id="rId3"/>
    <p:sldId id="375" r:id="rId4"/>
    <p:sldId id="354" r:id="rId5"/>
    <p:sldId id="331" r:id="rId6"/>
    <p:sldId id="356" r:id="rId7"/>
    <p:sldId id="360" r:id="rId8"/>
    <p:sldId id="361" r:id="rId9"/>
    <p:sldId id="362" r:id="rId10"/>
    <p:sldId id="363" r:id="rId11"/>
    <p:sldId id="364" r:id="rId12"/>
    <p:sldId id="365" r:id="rId13"/>
    <p:sldId id="366" r:id="rId14"/>
    <p:sldId id="369" r:id="rId15"/>
    <p:sldId id="367" r:id="rId16"/>
    <p:sldId id="368" r:id="rId17"/>
    <p:sldId id="370" r:id="rId18"/>
    <p:sldId id="371" r:id="rId19"/>
    <p:sldId id="372" r:id="rId20"/>
    <p:sldId id="373" r:id="rId21"/>
    <p:sldId id="374" r:id="rId2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4660"/>
  </p:normalViewPr>
  <p:slideViewPr>
    <p:cSldViewPr>
      <p:cViewPr>
        <p:scale>
          <a:sx n="66" d="100"/>
          <a:sy n="66" d="100"/>
        </p:scale>
        <p:origin x="-2082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B4634-319C-4D52-A3DC-5A5E909956FA}" type="datetimeFigureOut">
              <a:rPr lang="en-US" smtClean="0"/>
              <a:t>10/29/2012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E1BE6-0E97-4A6F-8F0E-2423A5ACA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24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10/29/2012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Problems</a:t>
            </a:r>
            <a:r>
              <a:rPr lang="en-US" baseline="0" smtClean="0"/>
              <a:t> 1.1,1.6,1.10,1.11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14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52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10/29/2012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113 A  Fall 2012 -- Lecture 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0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0229" y="228600"/>
            <a:ext cx="7467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113 A General Physics I</a:t>
            </a:r>
          </a:p>
          <a:p>
            <a:pPr algn="ctr"/>
            <a:r>
              <a:rPr lang="en-US" sz="3200" b="1" dirty="0" smtClean="0"/>
              <a:t>9-9:50 AM  MWF  Olin 101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24:</a:t>
            </a:r>
          </a:p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Chapter 13 – Fundamental force of gravity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Form of gravitation force law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Gravitational potential energy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Conservation of energy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Energy associated with orbital motion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b="1" dirty="0" smtClean="0">
                <a:solidFill>
                  <a:schemeClr val="folHlink"/>
                </a:solidFill>
              </a:rPr>
              <a:t>Note: We will not focus attention on elliptical orbits, black holes, and dark matter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4572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Work of gravity:</a:t>
            </a:r>
          </a:p>
        </p:txBody>
      </p:sp>
      <p:sp>
        <p:nvSpPr>
          <p:cNvPr id="6" name="Oval 5"/>
          <p:cNvSpPr/>
          <p:nvPr/>
        </p:nvSpPr>
        <p:spPr>
          <a:xfrm>
            <a:off x="838200" y="1524000"/>
            <a:ext cx="1527048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2991409" y="2133600"/>
            <a:ext cx="30541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601724" y="2286000"/>
            <a:ext cx="1542390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838200" y="3505200"/>
            <a:ext cx="1527048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105095" y="4114800"/>
            <a:ext cx="30541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601724" y="4267200"/>
            <a:ext cx="3656076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14600" y="1715478"/>
            <a:ext cx="629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2400" b="1" i="1" baseline="-25000" dirty="0" err="1">
                <a:latin typeface="Arial" pitchFamily="34" charset="0"/>
                <a:cs typeface="Arial" pitchFamily="34" charset="0"/>
              </a:rPr>
              <a:t>i</a:t>
            </a:r>
            <a:endParaRPr lang="en-US" sz="2400" b="1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75886" y="3729335"/>
            <a:ext cx="629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2400" b="1" i="1" baseline="-25000" dirty="0" err="1">
                <a:latin typeface="Arial" pitchFamily="34" charset="0"/>
                <a:cs typeface="Arial" pitchFamily="34" charset="0"/>
              </a:rPr>
              <a:t>f</a:t>
            </a:r>
            <a:endParaRPr lang="en-US" sz="2400" b="1" i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5245309"/>
              </p:ext>
            </p:extLst>
          </p:nvPr>
        </p:nvGraphicFramePr>
        <p:xfrm>
          <a:off x="3846513" y="931863"/>
          <a:ext cx="5006975" cy="211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61" name="数式" r:id="rId3" imgW="2463480" imgH="1041120" progId="Equation.3">
                  <p:embed/>
                </p:oleObj>
              </mc:Choice>
              <mc:Fallback>
                <p:oleObj name="数式" r:id="rId3" imgW="2463480" imgH="10411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6513" y="931863"/>
                        <a:ext cx="5006975" cy="211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2315334"/>
              </p:ext>
            </p:extLst>
          </p:nvPr>
        </p:nvGraphicFramePr>
        <p:xfrm>
          <a:off x="1452563" y="5029200"/>
          <a:ext cx="6503987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62" name="数式" r:id="rId5" imgW="3200400" imgH="507960" progId="Equation.3">
                  <p:embed/>
                </p:oleObj>
              </mc:Choice>
              <mc:Fallback>
                <p:oleObj name="数式" r:id="rId5" imgW="3200400" imgH="50796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2563" y="5029200"/>
                        <a:ext cx="6503987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883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Media\Image_Library\chapter13\13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33800"/>
            <a:ext cx="2689412" cy="280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4572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Gravitational potential energy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227791"/>
              </p:ext>
            </p:extLst>
          </p:nvPr>
        </p:nvGraphicFramePr>
        <p:xfrm>
          <a:off x="2209800" y="1066800"/>
          <a:ext cx="5729287" cy="203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85" name="数式" r:id="rId4" imgW="2819160" imgH="1002960" progId="Equation.3">
                  <p:embed/>
                </p:oleObj>
              </mc:Choice>
              <mc:Fallback>
                <p:oleObj name="数式" r:id="rId4" imgW="2819160" imgH="100296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066800"/>
                        <a:ext cx="5729287" cy="203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909948"/>
              </p:ext>
            </p:extLst>
          </p:nvPr>
        </p:nvGraphicFramePr>
        <p:xfrm>
          <a:off x="4343400" y="3962400"/>
          <a:ext cx="392112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86" name="数式" r:id="rId6" imgW="1930320" imgH="431640" progId="Equation.3">
                  <p:embed/>
                </p:oleObj>
              </mc:Choice>
              <mc:Fallback>
                <p:oleObj name="数式" r:id="rId6" imgW="193032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962400"/>
                        <a:ext cx="3921125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3400" y="3124200"/>
            <a:ext cx="4114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127014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740229" y="228600"/>
            <a:ext cx="5105400" cy="1905000"/>
            <a:chOff x="740229" y="228600"/>
            <a:chExt cx="5105400" cy="1905000"/>
          </a:xfrm>
        </p:grpSpPr>
        <p:sp>
          <p:nvSpPr>
            <p:cNvPr id="6" name="Rectangle 5"/>
            <p:cNvSpPr/>
            <p:nvPr/>
          </p:nvSpPr>
          <p:spPr>
            <a:xfrm>
              <a:off x="740229" y="1752600"/>
              <a:ext cx="5105400" cy="38100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057400" y="1371600"/>
              <a:ext cx="381000" cy="381000"/>
            </a:xfrm>
            <a:prstGeom prst="ellipse">
              <a:avLst/>
            </a:prstGeom>
            <a:solidFill>
              <a:schemeClr val="accent1">
                <a:alpha val="2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057400" y="2286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Brace 8"/>
            <p:cNvSpPr/>
            <p:nvPr/>
          </p:nvSpPr>
          <p:spPr>
            <a:xfrm>
              <a:off x="2590800" y="381000"/>
              <a:ext cx="533400" cy="13335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04029" y="855017"/>
              <a:ext cx="7456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Arial" pitchFamily="34" charset="0"/>
                  <a:cs typeface="Arial" pitchFamily="34" charset="0"/>
                </a:rPr>
                <a:t>h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724400" y="6096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Arial" pitchFamily="34" charset="0"/>
                <a:cs typeface="Arial" pitchFamily="34" charset="0"/>
              </a:rPr>
              <a:t>U=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mgh</a:t>
            </a:r>
            <a:endParaRPr lang="en-US" sz="24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2590800"/>
            <a:ext cx="7467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iclicker</a:t>
            </a:r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exercise: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We previously have said that the gravitational potential of an object of mass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at a height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is</a:t>
            </a:r>
          </a:p>
          <a:p>
            <a:r>
              <a:rPr lang="en-US" sz="2400" i="1" dirty="0" smtClean="0">
                <a:latin typeface="Arial" pitchFamily="34" charset="0"/>
                <a:cs typeface="Arial" pitchFamily="34" charset="0"/>
              </a:rPr>
              <a:t>U=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mgh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How is this related to</a:t>
            </a:r>
          </a:p>
          <a:p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No relation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They are approximately equal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They are exactly equal 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133031"/>
              </p:ext>
            </p:extLst>
          </p:nvPr>
        </p:nvGraphicFramePr>
        <p:xfrm>
          <a:off x="5543550" y="3657600"/>
          <a:ext cx="273367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79" name="数式" r:id="rId3" imgW="1346040" imgH="431640" progId="Equation.3">
                  <p:embed/>
                </p:oleObj>
              </mc:Choice>
              <mc:Fallback>
                <p:oleObj name="数式" r:id="rId3" imgW="1346040" imgH="431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550" y="3657600"/>
                        <a:ext cx="2733675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044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40229" y="228600"/>
            <a:ext cx="5105400" cy="1905000"/>
            <a:chOff x="740229" y="228600"/>
            <a:chExt cx="5105400" cy="1905000"/>
          </a:xfrm>
        </p:grpSpPr>
        <p:sp>
          <p:nvSpPr>
            <p:cNvPr id="6" name="Rectangle 5"/>
            <p:cNvSpPr/>
            <p:nvPr/>
          </p:nvSpPr>
          <p:spPr>
            <a:xfrm>
              <a:off x="740229" y="1752600"/>
              <a:ext cx="5105400" cy="38100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057400" y="1371600"/>
              <a:ext cx="381000" cy="381000"/>
            </a:xfrm>
            <a:prstGeom prst="ellipse">
              <a:avLst/>
            </a:prstGeom>
            <a:solidFill>
              <a:schemeClr val="accent1">
                <a:alpha val="2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057400" y="2286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Brace 8"/>
            <p:cNvSpPr/>
            <p:nvPr/>
          </p:nvSpPr>
          <p:spPr>
            <a:xfrm>
              <a:off x="2590800" y="381000"/>
              <a:ext cx="533400" cy="13335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04029" y="855017"/>
              <a:ext cx="7456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Arial" pitchFamily="34" charset="0"/>
                  <a:cs typeface="Arial" pitchFamily="34" charset="0"/>
                </a:rPr>
                <a:t>h</a:t>
              </a:r>
            </a:p>
          </p:txBody>
        </p:sp>
      </p:grp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676300"/>
              </p:ext>
            </p:extLst>
          </p:nvPr>
        </p:nvGraphicFramePr>
        <p:xfrm>
          <a:off x="533400" y="2681288"/>
          <a:ext cx="8126413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3" name="数式" r:id="rId3" imgW="4000320" imgH="939600" progId="Equation.3">
                  <p:embed/>
                </p:oleObj>
              </mc:Choice>
              <mc:Fallback>
                <p:oleObj name="数式" r:id="rId3" imgW="4000320" imgH="9396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681288"/>
                        <a:ext cx="8126413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Left Brace 11"/>
          <p:cNvSpPr/>
          <p:nvPr/>
        </p:nvSpPr>
        <p:spPr>
          <a:xfrm rot="16200000">
            <a:off x="7658100" y="4457701"/>
            <a:ext cx="381000" cy="457200"/>
          </a:xfrm>
          <a:prstGeom prst="leftBrac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59914" y="4847772"/>
            <a:ext cx="762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" y="4876801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/>
              <a:buChar char="è"/>
            </a:pPr>
            <a:r>
              <a:rPr lang="en-US" sz="24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Near the surface of the Earth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      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U=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mgh</a:t>
            </a:r>
            <a:r>
              <a:rPr lang="en-US" sz="24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is a good approximation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      to the gravitation potential. 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5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0"/>
            <a:ext cx="8458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iclicker</a:t>
            </a:r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exercise: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How much energy kinetic energy must be provided to an object of mass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m=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1000kg, initially on the Earth’s surface to outer space?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This is rocket science and not a fair question.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It is not possible to escape the Earth’s gravitational field.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We can estimate the energy by simple conservation of energy concepts.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3292442"/>
              </p:ext>
            </p:extLst>
          </p:nvPr>
        </p:nvGraphicFramePr>
        <p:xfrm>
          <a:off x="1143000" y="3438091"/>
          <a:ext cx="6294438" cy="278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73" name="数式" r:id="rId3" imgW="3098520" imgH="1371600" progId="Equation.3">
                  <p:embed/>
                </p:oleObj>
              </mc:Choice>
              <mc:Fallback>
                <p:oleObj name="数式" r:id="rId3" imgW="3098520" imgH="1371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438091"/>
                        <a:ext cx="6294438" cy="278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790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4572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Total energy of a satellite in a circular Earth orbit</a:t>
            </a:r>
          </a:p>
        </p:txBody>
      </p:sp>
      <p:pic>
        <p:nvPicPr>
          <p:cNvPr id="6" name="Picture 2" descr="E:\Media\Image_Library\chapter13\13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2689412" cy="280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3143689"/>
              </p:ext>
            </p:extLst>
          </p:nvPr>
        </p:nvGraphicFramePr>
        <p:xfrm>
          <a:off x="3962400" y="1593028"/>
          <a:ext cx="392112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52" name="数式" r:id="rId4" imgW="1930320" imgH="431640" progId="Equation.3">
                  <p:embed/>
                </p:oleObj>
              </mc:Choice>
              <mc:Fallback>
                <p:oleObj name="数式" r:id="rId4" imgW="1930320" imgH="431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593028"/>
                        <a:ext cx="3921125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0508845"/>
              </p:ext>
            </p:extLst>
          </p:nvPr>
        </p:nvGraphicFramePr>
        <p:xfrm>
          <a:off x="2895600" y="3643312"/>
          <a:ext cx="5700713" cy="268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53" name="数式" r:id="rId6" imgW="2806560" imgH="1320480" progId="Equation.3">
                  <p:embed/>
                </p:oleObj>
              </mc:Choice>
              <mc:Fallback>
                <p:oleObj name="数式" r:id="rId6" imgW="2806560" imgH="1320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643312"/>
                        <a:ext cx="5700713" cy="268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992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05200" y="2667000"/>
            <a:ext cx="2133600" cy="914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4572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Total energy of a satellite in a circular Earth orbit</a:t>
            </a:r>
          </a:p>
        </p:txBody>
      </p:sp>
      <p:pic>
        <p:nvPicPr>
          <p:cNvPr id="6" name="Picture 2" descr="E:\Media\Image_Library\chapter13\13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2689412" cy="280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5546441"/>
              </p:ext>
            </p:extLst>
          </p:nvPr>
        </p:nvGraphicFramePr>
        <p:xfrm>
          <a:off x="3498850" y="1295400"/>
          <a:ext cx="5416550" cy="229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48" name="数式" r:id="rId4" imgW="2666880" imgH="1130040" progId="Equation.3">
                  <p:embed/>
                </p:oleObj>
              </mc:Choice>
              <mc:Fallback>
                <p:oleObj name="数式" r:id="rId4" imgW="2666880" imgH="1130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8850" y="1295400"/>
                        <a:ext cx="5416550" cy="2293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16429" y="4038600"/>
            <a:ext cx="746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iclicker</a:t>
            </a:r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question: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Compared to the energy needed to escape the Earth’s gravitational field does it take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more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less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energy to launch a satellite to orbit the Earth?</a:t>
            </a:r>
          </a:p>
        </p:txBody>
      </p:sp>
    </p:spTree>
    <p:extLst>
      <p:ext uri="{BB962C8B-B14F-4D97-AF65-F5344CB8AC3E}">
        <p14:creationId xmlns:p14="http://schemas.microsoft.com/office/powerpoint/2010/main" val="146737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548839"/>
              </p:ext>
            </p:extLst>
          </p:nvPr>
        </p:nvGraphicFramePr>
        <p:xfrm>
          <a:off x="141287" y="766762"/>
          <a:ext cx="8926513" cy="494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94" name="数式" r:id="rId3" imgW="4394160" imgH="2438280" progId="Equation.3">
                  <p:embed/>
                </p:oleObj>
              </mc:Choice>
              <mc:Fallback>
                <p:oleObj name="数式" r:id="rId3" imgW="4394160" imgH="24382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7" y="766762"/>
                        <a:ext cx="8926513" cy="4948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962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5334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Energy involved with changing orbits</a:t>
            </a:r>
          </a:p>
        </p:txBody>
      </p:sp>
      <p:pic>
        <p:nvPicPr>
          <p:cNvPr id="6" name="Picture 2" descr="E:\Media\Image_Library\chapter13\13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2689412" cy="280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332232" y="1280160"/>
            <a:ext cx="3401568" cy="329184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048000" y="2209800"/>
            <a:ext cx="533400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86100" y="1976735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h’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52230"/>
              </p:ext>
            </p:extLst>
          </p:nvPr>
        </p:nvGraphicFramePr>
        <p:xfrm>
          <a:off x="3429000" y="3778234"/>
          <a:ext cx="5429250" cy="2317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14" name="数式" r:id="rId4" imgW="3213000" imgH="1371600" progId="Equation.3">
                  <p:embed/>
                </p:oleObj>
              </mc:Choice>
              <mc:Fallback>
                <p:oleObj name="数式" r:id="rId4" imgW="3213000" imgH="1371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778234"/>
                        <a:ext cx="5429250" cy="23177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986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/>
          </a:p>
        </p:txBody>
      </p:sp>
      <p:pic>
        <p:nvPicPr>
          <p:cNvPr id="2314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4" t="59328" r="2355" b="20336"/>
          <a:stretch/>
        </p:blipFill>
        <p:spPr bwMode="auto">
          <a:xfrm>
            <a:off x="195881" y="1981200"/>
            <a:ext cx="8940862" cy="1053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5881" y="381000"/>
            <a:ext cx="6052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From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Webassign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40323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54775"/>
            <a:ext cx="2133600" cy="365125"/>
          </a:xfrm>
        </p:spPr>
        <p:txBody>
          <a:bodyPr/>
          <a:lstStyle/>
          <a:p>
            <a:r>
              <a:rPr lang="en-US" smtClean="0"/>
              <a:t>10/29/2012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/>
          </a:p>
        </p:txBody>
      </p:sp>
      <p:pic>
        <p:nvPicPr>
          <p:cNvPr id="1699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4" t="23875" r="32459" b="3865"/>
          <a:stretch/>
        </p:blipFill>
        <p:spPr bwMode="auto">
          <a:xfrm>
            <a:off x="1219200" y="304800"/>
            <a:ext cx="6564086" cy="5919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923471" y="4101192"/>
            <a:ext cx="5334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4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/>
          </a:p>
        </p:txBody>
      </p:sp>
      <p:pic>
        <p:nvPicPr>
          <p:cNvPr id="2324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" t="50000" r="2776" b="27199"/>
          <a:stretch/>
        </p:blipFill>
        <p:spPr bwMode="auto">
          <a:xfrm>
            <a:off x="138611" y="1371600"/>
            <a:ext cx="8929189" cy="1181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31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/>
          </a:p>
        </p:txBody>
      </p:sp>
      <p:pic>
        <p:nvPicPr>
          <p:cNvPr id="2334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6" t="24466" r="14191" b="37767"/>
          <a:stretch/>
        </p:blipFill>
        <p:spPr bwMode="auto">
          <a:xfrm>
            <a:off x="50841" y="914400"/>
            <a:ext cx="8940759" cy="2590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633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381000"/>
            <a:ext cx="8686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iclicker</a:t>
            </a:r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question: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Concerning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prepartion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for Friday’s exam –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I’m good (OK with studying on my own and with the help of the already scheduled tutorials)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 would likely attend an extra class reviewing session (probably Tuesday or Thursday)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 would like to make an individual appointment to go over my specific questions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None of these.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39624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iclicker</a:t>
            </a:r>
            <a:r>
              <a:rPr lang="en-US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followup</a:t>
            </a:r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question</a:t>
            </a:r>
            <a:r>
              <a:rPr lang="en-US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Concerning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extra review session –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 could attend on Tuesday afternoon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 could attend on Thursday afternoon</a:t>
            </a:r>
          </a:p>
        </p:txBody>
      </p:sp>
    </p:spTree>
    <p:extLst>
      <p:ext uri="{BB962C8B-B14F-4D97-AF65-F5344CB8AC3E}">
        <p14:creationId xmlns:p14="http://schemas.microsoft.com/office/powerpoint/2010/main" val="307312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4572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Review:     Universal law of gravitation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 Newton (with help from Galileo,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Kepler</a:t>
            </a:r>
            <a:r>
              <a:rPr lang="en-US" sz="24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, etc.) 1687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4018" name="Picture 2" descr="E:\Media\Image_Library\chapter13\13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52" y="1371600"/>
            <a:ext cx="4482353" cy="500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292152"/>
              </p:ext>
            </p:extLst>
          </p:nvPr>
        </p:nvGraphicFramePr>
        <p:xfrm>
          <a:off x="5791200" y="2514600"/>
          <a:ext cx="19050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08" name="Equation" r:id="rId4" imgW="1905000" imgH="812800" progId="Equation.3">
                  <p:embed/>
                </p:oleObj>
              </mc:Choice>
              <mc:Fallback>
                <p:oleObj name="Equation" r:id="rId4" imgW="1905000" imgH="8128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514600"/>
                        <a:ext cx="19050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5950773"/>
              </p:ext>
            </p:extLst>
          </p:nvPr>
        </p:nvGraphicFramePr>
        <p:xfrm>
          <a:off x="5715000" y="3505200"/>
          <a:ext cx="312039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09" name="数式" r:id="rId6" imgW="1485720" imgH="444240" progId="Equation.3">
                  <p:embed/>
                </p:oleObj>
              </mc:Choice>
              <mc:Fallback>
                <p:oleObj name="数式" r:id="rId6" imgW="1485720" imgH="4442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505200"/>
                        <a:ext cx="312039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463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10/29/2012</a:t>
            </a:r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24</a:t>
            </a:r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8D98C-DAF8-436C-A77B-0984C6B0172B}" type="slidenum">
              <a:rPr lang="en-US"/>
              <a:pPr/>
              <a:t>5</a:t>
            </a:fld>
            <a:endParaRPr lang="en-US"/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81000" y="609600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Review:         Gravitational </a:t>
            </a:r>
            <a:r>
              <a:rPr lang="en-US" sz="2400" dirty="0"/>
              <a:t>force of the Earth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0001" r="52499" b="58333"/>
          <a:stretch>
            <a:fillRect/>
          </a:stretch>
        </p:blipFill>
        <p:spPr bwMode="auto">
          <a:xfrm>
            <a:off x="1295400" y="1524000"/>
            <a:ext cx="13716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2" name="Oval 4"/>
          <p:cNvSpPr>
            <a:spLocks noChangeArrowheads="1"/>
          </p:cNvSpPr>
          <p:nvPr/>
        </p:nvSpPr>
        <p:spPr bwMode="auto">
          <a:xfrm>
            <a:off x="2590800" y="1828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 flipV="1">
            <a:off x="2057400" y="1981200"/>
            <a:ext cx="533400" cy="228600"/>
          </a:xfrm>
          <a:prstGeom prst="line">
            <a:avLst/>
          </a:prstGeom>
          <a:noFill/>
          <a:ln w="50800">
            <a:solidFill>
              <a:srgbClr val="99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905000" y="1524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99FF33"/>
                </a:solidFill>
              </a:rPr>
              <a:t>R</a:t>
            </a:r>
            <a:r>
              <a:rPr lang="en-US" sz="2400" b="1" baseline="-25000">
                <a:solidFill>
                  <a:srgbClr val="99FF33"/>
                </a:solidFill>
              </a:rPr>
              <a:t>E</a:t>
            </a:r>
            <a:endParaRPr lang="en-US" sz="2400" b="1">
              <a:solidFill>
                <a:srgbClr val="99FF33"/>
              </a:solidFill>
            </a:endParaRP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2743200" y="1752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/>
              <a:t>m</a:t>
            </a:r>
          </a:p>
        </p:txBody>
      </p:sp>
      <p:graphicFrame>
        <p:nvGraphicFramePr>
          <p:cNvPr id="327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949753"/>
              </p:ext>
            </p:extLst>
          </p:nvPr>
        </p:nvGraphicFramePr>
        <p:xfrm>
          <a:off x="1543050" y="3048000"/>
          <a:ext cx="65913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33" name="Equation" r:id="rId4" imgW="6591240" imgH="1777680" progId="Equation.3">
                  <p:embed/>
                </p:oleObj>
              </mc:Choice>
              <mc:Fallback>
                <p:oleObj name="Equation" r:id="rId4" imgW="6591240" imgH="1777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3050" y="3048000"/>
                        <a:ext cx="65913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8600" y="52578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Note:  Earth’s gravity acts as  a point mass located at the Earth’s center.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/>
          </a:p>
        </p:txBody>
      </p:sp>
      <p:pic>
        <p:nvPicPr>
          <p:cNvPr id="216066" name="Picture 2" descr="E:\Media\Image_Library\chapter13\13T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20" b="13771"/>
          <a:stretch/>
        </p:blipFill>
        <p:spPr bwMode="auto">
          <a:xfrm>
            <a:off x="152400" y="1066800"/>
            <a:ext cx="8722301" cy="353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23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81000" y="685800"/>
            <a:ext cx="3732213" cy="3656013"/>
            <a:chOff x="4267200" y="228600"/>
            <a:chExt cx="3732213" cy="3656013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4267200" y="228600"/>
              <a:ext cx="3732213" cy="3656013"/>
              <a:chOff x="192" y="336"/>
              <a:chExt cx="2351" cy="2303"/>
            </a:xfrm>
          </p:grpSpPr>
          <p:grpSp>
            <p:nvGrpSpPr>
              <p:cNvPr id="11" name="Group 4"/>
              <p:cNvGrpSpPr>
                <a:grpSpLocks/>
              </p:cNvGrpSpPr>
              <p:nvPr/>
            </p:nvGrpSpPr>
            <p:grpSpPr bwMode="auto">
              <a:xfrm>
                <a:off x="240" y="336"/>
                <a:ext cx="2303" cy="2303"/>
                <a:chOff x="240" y="336"/>
                <a:chExt cx="2303" cy="2303"/>
              </a:xfrm>
            </p:grpSpPr>
            <p:grpSp>
              <p:nvGrpSpPr>
                <p:cNvPr id="16" name="Group 5"/>
                <p:cNvGrpSpPr>
                  <a:grpSpLocks/>
                </p:cNvGrpSpPr>
                <p:nvPr/>
              </p:nvGrpSpPr>
              <p:grpSpPr bwMode="auto">
                <a:xfrm>
                  <a:off x="240" y="336"/>
                  <a:ext cx="2303" cy="2303"/>
                  <a:chOff x="240" y="336"/>
                  <a:chExt cx="2303" cy="2303"/>
                </a:xfrm>
              </p:grpSpPr>
              <p:sp>
                <p:nvSpPr>
                  <p:cNvPr id="18" name="Oval 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" y="1987"/>
                    <a:ext cx="192" cy="19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/>
                  </a:p>
                </p:txBody>
              </p:sp>
              <p:sp>
                <p:nvSpPr>
                  <p:cNvPr id="19" name="Oval 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22" y="1142"/>
                    <a:ext cx="291" cy="291"/>
                  </a:xfrm>
                  <a:prstGeom prst="ellipse">
                    <a:avLst/>
                  </a:prstGeom>
                  <a:solidFill>
                    <a:srgbClr val="808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/>
                  </a:p>
                </p:txBody>
              </p:sp>
              <p:sp>
                <p:nvSpPr>
                  <p:cNvPr id="20" name="Line 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32" y="1258"/>
                    <a:ext cx="1344" cy="8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  <p:sp>
                <p:nvSpPr>
                  <p:cNvPr id="21" name="Oval 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93" y="1027"/>
                    <a:ext cx="921" cy="922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/>
                  </a:p>
                </p:txBody>
              </p:sp>
              <p:sp>
                <p:nvSpPr>
                  <p:cNvPr id="22" name="Oval 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0" y="336"/>
                    <a:ext cx="2303" cy="2303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/>
                  </a:p>
                </p:txBody>
              </p:sp>
            </p:grpSp>
            <p:sp>
              <p:nvSpPr>
                <p:cNvPr id="17" name="Oval 11"/>
                <p:cNvSpPr>
                  <a:spLocks noChangeArrowheads="1"/>
                </p:cNvSpPr>
                <p:nvPr/>
              </p:nvSpPr>
              <p:spPr bwMode="auto">
                <a:xfrm>
                  <a:off x="1353" y="1485"/>
                  <a:ext cx="48" cy="48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400"/>
                </a:p>
              </p:txBody>
            </p:sp>
          </p:grpSp>
          <p:sp>
            <p:nvSpPr>
              <p:cNvPr id="12" name="Text Box 12"/>
              <p:cNvSpPr txBox="1">
                <a:spLocks noChangeArrowheads="1"/>
              </p:cNvSpPr>
              <p:nvPr/>
            </p:nvSpPr>
            <p:spPr bwMode="auto">
              <a:xfrm>
                <a:off x="192" y="2160"/>
                <a:ext cx="38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/>
                  <a:t>m</a:t>
                </a:r>
                <a:r>
                  <a:rPr lang="en-US" sz="2400" baseline="-25000"/>
                  <a:t>1</a:t>
                </a:r>
                <a:endParaRPr lang="en-US" sz="2400"/>
              </a:p>
            </p:txBody>
          </p:sp>
          <p:sp>
            <p:nvSpPr>
              <p:cNvPr id="13" name="Text Box 13"/>
              <p:cNvSpPr txBox="1">
                <a:spLocks noChangeArrowheads="1"/>
              </p:cNvSpPr>
              <p:nvPr/>
            </p:nvSpPr>
            <p:spPr bwMode="auto">
              <a:xfrm>
                <a:off x="1296" y="1152"/>
                <a:ext cx="38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/>
                  <a:t>R</a:t>
                </a:r>
                <a:r>
                  <a:rPr lang="en-US" sz="2400" baseline="-25000"/>
                  <a:t>2</a:t>
                </a:r>
                <a:endParaRPr lang="en-US" sz="2400"/>
              </a:p>
            </p:txBody>
          </p:sp>
          <p:sp>
            <p:nvSpPr>
              <p:cNvPr id="14" name="Text Box 14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38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/>
                  <a:t>R</a:t>
                </a:r>
                <a:r>
                  <a:rPr lang="en-US" sz="2400" baseline="-25000"/>
                  <a:t>1</a:t>
                </a:r>
                <a:endParaRPr lang="en-US" sz="2400"/>
              </a:p>
            </p:txBody>
          </p:sp>
          <p:sp>
            <p:nvSpPr>
              <p:cNvPr id="15" name="Text Box 15"/>
              <p:cNvSpPr txBox="1">
                <a:spLocks noChangeArrowheads="1"/>
              </p:cNvSpPr>
              <p:nvPr/>
            </p:nvSpPr>
            <p:spPr bwMode="auto">
              <a:xfrm>
                <a:off x="1872" y="1056"/>
                <a:ext cx="38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/>
                  <a:t>m</a:t>
                </a:r>
                <a:r>
                  <a:rPr lang="en-US" sz="2400" baseline="-25000"/>
                  <a:t>2</a:t>
                </a:r>
                <a:endParaRPr lang="en-US" sz="2400"/>
              </a:p>
            </p:txBody>
          </p:sp>
        </p:grpSp>
        <p:sp>
          <p:nvSpPr>
            <p:cNvPr id="7" name="Line 16"/>
            <p:cNvSpPr>
              <a:spLocks noChangeShapeType="1"/>
            </p:cNvSpPr>
            <p:nvPr/>
          </p:nvSpPr>
          <p:spPr bwMode="auto">
            <a:xfrm>
              <a:off x="4648200" y="3048000"/>
              <a:ext cx="304800" cy="38100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" name="Text Box 17"/>
            <p:cNvSpPr txBox="1">
              <a:spLocks noChangeArrowheads="1"/>
            </p:cNvSpPr>
            <p:nvPr/>
          </p:nvSpPr>
          <p:spPr bwMode="auto">
            <a:xfrm>
              <a:off x="5029200" y="2971800"/>
              <a:ext cx="609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chemeClr val="accent1"/>
                  </a:solidFill>
                </a:rPr>
                <a:t>v</a:t>
              </a:r>
              <a:r>
                <a:rPr lang="en-US" sz="2400" baseline="-25000">
                  <a:solidFill>
                    <a:schemeClr val="accent1"/>
                  </a:solidFill>
                </a:rPr>
                <a:t>1</a:t>
              </a:r>
              <a:endParaRPr lang="en-US" sz="2400">
                <a:solidFill>
                  <a:schemeClr val="accent1"/>
                </a:solidFill>
              </a:endParaRPr>
            </a:p>
          </p:txBody>
        </p:sp>
        <p:sp>
          <p:nvSpPr>
            <p:cNvPr id="9" name="Line 18"/>
            <p:cNvSpPr>
              <a:spLocks noChangeShapeType="1"/>
            </p:cNvSpPr>
            <p:nvPr/>
          </p:nvSpPr>
          <p:spPr bwMode="auto">
            <a:xfrm flipH="1" flipV="1">
              <a:off x="6477000" y="1295400"/>
              <a:ext cx="228600" cy="38100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" name="Text Box 19"/>
            <p:cNvSpPr txBox="1">
              <a:spLocks noChangeArrowheads="1"/>
            </p:cNvSpPr>
            <p:nvPr/>
          </p:nvSpPr>
          <p:spPr bwMode="auto">
            <a:xfrm>
              <a:off x="6477000" y="1066800"/>
              <a:ext cx="609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336600"/>
                  </a:solidFill>
                </a:rPr>
                <a:t>v</a:t>
              </a:r>
              <a:r>
                <a:rPr lang="en-US" sz="2400" baseline="-25000">
                  <a:solidFill>
                    <a:srgbClr val="336600"/>
                  </a:solidFill>
                </a:rPr>
                <a:t>2</a:t>
              </a:r>
              <a:endParaRPr lang="en-US" sz="2400">
                <a:solidFill>
                  <a:srgbClr val="336600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6200" y="1524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Review:     Circular orbital motion about  center of mass 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09800" y="25908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CM</a:t>
            </a: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613736"/>
              </p:ext>
            </p:extLst>
          </p:nvPr>
        </p:nvGraphicFramePr>
        <p:xfrm>
          <a:off x="4267200" y="1027112"/>
          <a:ext cx="4614863" cy="354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26" name="数式" r:id="rId3" imgW="2247840" imgH="1726920" progId="Equation.3">
                  <p:embed/>
                </p:oleObj>
              </mc:Choice>
              <mc:Fallback>
                <p:oleObj name="数式" r:id="rId3" imgW="2247840" imgH="172692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027112"/>
                        <a:ext cx="4614863" cy="3544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437312"/>
              </p:ext>
            </p:extLst>
          </p:nvPr>
        </p:nvGraphicFramePr>
        <p:xfrm>
          <a:off x="639763" y="4648200"/>
          <a:ext cx="4876800" cy="151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27" name="数式" r:id="rId5" imgW="2374560" imgH="736560" progId="Equation.3">
                  <p:embed/>
                </p:oleObj>
              </mc:Choice>
              <mc:Fallback>
                <p:oleObj name="数式" r:id="rId5" imgW="2374560" imgH="73656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763" y="4648200"/>
                        <a:ext cx="4876800" cy="151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598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/>
          </a:p>
        </p:txBody>
      </p:sp>
      <p:sp>
        <p:nvSpPr>
          <p:cNvPr id="18" name="Oval 6"/>
          <p:cNvSpPr>
            <a:spLocks noChangeAspect="1" noChangeArrowheads="1"/>
          </p:cNvSpPr>
          <p:nvPr/>
        </p:nvSpPr>
        <p:spPr bwMode="auto">
          <a:xfrm>
            <a:off x="639763" y="33067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9" name="Oval 7"/>
          <p:cNvSpPr>
            <a:spLocks noChangeAspect="1" noChangeArrowheads="1"/>
          </p:cNvSpPr>
          <p:nvPr/>
        </p:nvSpPr>
        <p:spPr bwMode="auto">
          <a:xfrm>
            <a:off x="2057400" y="2281237"/>
            <a:ext cx="461963" cy="461963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0" name="Line 8"/>
          <p:cNvSpPr>
            <a:spLocks noChangeAspect="1" noChangeShapeType="1"/>
          </p:cNvSpPr>
          <p:nvPr/>
        </p:nvSpPr>
        <p:spPr bwMode="auto">
          <a:xfrm flipV="1">
            <a:off x="762000" y="2493551"/>
            <a:ext cx="1585686" cy="9957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2" name="Oval 10"/>
          <p:cNvSpPr>
            <a:spLocks noChangeAspect="1" noChangeArrowheads="1"/>
          </p:cNvSpPr>
          <p:nvPr/>
        </p:nvSpPr>
        <p:spPr bwMode="auto">
          <a:xfrm>
            <a:off x="457200" y="685800"/>
            <a:ext cx="3656013" cy="3656013"/>
          </a:xfrm>
          <a:prstGeom prst="ellips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7" name="Oval 11"/>
          <p:cNvSpPr>
            <a:spLocks noChangeArrowheads="1"/>
          </p:cNvSpPr>
          <p:nvPr/>
        </p:nvSpPr>
        <p:spPr bwMode="auto">
          <a:xfrm>
            <a:off x="2271486" y="248557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381000" y="3581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m</a:t>
            </a:r>
            <a:r>
              <a:rPr lang="en-US" sz="2400" baseline="-25000"/>
              <a:t>1</a:t>
            </a:r>
            <a:endParaRPr lang="en-US" sz="2400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066800" y="26670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R</a:t>
            </a:r>
            <a:r>
              <a:rPr lang="en-US" sz="2400" baseline="-25000"/>
              <a:t>1</a:t>
            </a:r>
            <a:endParaRPr lang="en-US" sz="2400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2438400" y="2028372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m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7" name="Line 16"/>
          <p:cNvSpPr>
            <a:spLocks noChangeShapeType="1"/>
          </p:cNvSpPr>
          <p:nvPr/>
        </p:nvSpPr>
        <p:spPr bwMode="auto">
          <a:xfrm>
            <a:off x="762000" y="3505200"/>
            <a:ext cx="304800" cy="3810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1143000" y="34290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accent1"/>
                </a:solidFill>
              </a:rPr>
              <a:t>v</a:t>
            </a:r>
            <a:r>
              <a:rPr lang="en-US" sz="2400" baseline="-25000">
                <a:solidFill>
                  <a:schemeClr val="accent1"/>
                </a:solidFill>
              </a:rPr>
              <a:t>1</a:t>
            </a:r>
            <a:endParaRPr lang="en-US" sz="2400">
              <a:solidFill>
                <a:schemeClr val="accent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200" y="1524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Review:     Circular orbital motion about  center of mass   </a:t>
            </a: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629770"/>
              </p:ext>
            </p:extLst>
          </p:nvPr>
        </p:nvGraphicFramePr>
        <p:xfrm>
          <a:off x="639763" y="4648200"/>
          <a:ext cx="4876800" cy="151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93" name="数式" r:id="rId3" imgW="2374560" imgH="736560" progId="Equation.3">
                  <p:embed/>
                </p:oleObj>
              </mc:Choice>
              <mc:Fallback>
                <p:oleObj name="数式" r:id="rId3" imgW="237456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763" y="4648200"/>
                        <a:ext cx="4876800" cy="151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547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/>
          </a:p>
        </p:txBody>
      </p:sp>
      <p:pic>
        <p:nvPicPr>
          <p:cNvPr id="221186" name="Picture 2" descr="E:\Media\Image_Library\chapter13\13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904351"/>
            <a:ext cx="4482353" cy="467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4572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Example:    Satellite in circular Earth orbit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831432"/>
              </p:ext>
            </p:extLst>
          </p:nvPr>
        </p:nvGraphicFramePr>
        <p:xfrm>
          <a:off x="5105400" y="2057400"/>
          <a:ext cx="3363913" cy="206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45" name="数式" r:id="rId4" imgW="1638000" imgH="1002960" progId="Equation.3">
                  <p:embed/>
                </p:oleObj>
              </mc:Choice>
              <mc:Fallback>
                <p:oleObj name="数式" r:id="rId4" imgW="1638000" imgH="100296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057400"/>
                        <a:ext cx="3363913" cy="206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413005"/>
              </p:ext>
            </p:extLst>
          </p:nvPr>
        </p:nvGraphicFramePr>
        <p:xfrm>
          <a:off x="5257800" y="4352925"/>
          <a:ext cx="3338513" cy="146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46" name="数式" r:id="rId6" imgW="1625400" imgH="711000" progId="Equation.3">
                  <p:embed/>
                </p:oleObj>
              </mc:Choice>
              <mc:Fallback>
                <p:oleObj name="数式" r:id="rId6" imgW="1625400" imgH="711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352925"/>
                        <a:ext cx="3338513" cy="146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501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b="1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13302</TotalTime>
  <Words>623</Words>
  <Application>Microsoft Office PowerPoint</Application>
  <PresentationFormat>On-screen Show (4:3)</PresentationFormat>
  <Paragraphs>140</Paragraphs>
  <Slides>21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Theme</vt:lpstr>
      <vt:lpstr>Equation</vt:lpstr>
      <vt:lpstr>数式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Natalie</cp:lastModifiedBy>
  <cp:revision>664</cp:revision>
  <cp:lastPrinted>2012-10-26T19:29:22Z</cp:lastPrinted>
  <dcterms:created xsi:type="dcterms:W3CDTF">2012-01-10T18:32:24Z</dcterms:created>
  <dcterms:modified xsi:type="dcterms:W3CDTF">2012-10-29T15:27:15Z</dcterms:modified>
</cp:coreProperties>
</file>