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27" r:id="rId3"/>
    <p:sldId id="376" r:id="rId4"/>
    <p:sldId id="377" r:id="rId5"/>
    <p:sldId id="399" r:id="rId6"/>
    <p:sldId id="378" r:id="rId7"/>
    <p:sldId id="380" r:id="rId8"/>
    <p:sldId id="382" r:id="rId9"/>
    <p:sldId id="381" r:id="rId10"/>
    <p:sldId id="383" r:id="rId11"/>
    <p:sldId id="385" r:id="rId12"/>
    <p:sldId id="384" r:id="rId13"/>
    <p:sldId id="386" r:id="rId14"/>
    <p:sldId id="388" r:id="rId15"/>
    <p:sldId id="389" r:id="rId16"/>
    <p:sldId id="390" r:id="rId17"/>
    <p:sldId id="391" r:id="rId18"/>
    <p:sldId id="394" r:id="rId19"/>
    <p:sldId id="395" r:id="rId20"/>
    <p:sldId id="396" r:id="rId21"/>
    <p:sldId id="397" r:id="rId22"/>
    <p:sldId id="398" r:id="rId23"/>
    <p:sldId id="354" r:id="rId24"/>
    <p:sldId id="331" r:id="rId25"/>
    <p:sldId id="362" r:id="rId26"/>
    <p:sldId id="364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209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4634-319C-4D52-A3DC-5A5E909956FA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1BE6-0E97-4A6F-8F0E-2423A5AC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1.png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9.jpe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3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0229" y="228600"/>
            <a:ext cx="7467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25: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Review:   Chapters 10-13, 15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Advice on how to prepare for exam</a:t>
            </a:r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Review of rotational motion, angular momentum, static equilibrium, simple harmonic motion</a:t>
            </a:r>
            <a:r>
              <a:rPr lang="en-US" sz="3200" b="1" smtClean="0">
                <a:solidFill>
                  <a:schemeClr val="folHlink"/>
                </a:solidFill>
              </a:rPr>
              <a:t>, universal gravitational </a:t>
            </a:r>
            <a:r>
              <a:rPr lang="en-US" sz="3200" b="1" dirty="0" smtClean="0">
                <a:solidFill>
                  <a:schemeClr val="folHlink"/>
                </a:solidFill>
              </a:rPr>
              <a:t>force law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7924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How to make objects rotate.</a:t>
            </a:r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r>
              <a:rPr lang="en-US" sz="2400"/>
              <a:t>Define torque:</a:t>
            </a:r>
          </a:p>
          <a:p>
            <a:pPr>
              <a:spcBef>
                <a:spcPct val="50000"/>
              </a:spcBef>
            </a:pPr>
            <a:r>
              <a:rPr lang="en-US" sz="2400"/>
              <a:t>    </a:t>
            </a:r>
            <a:r>
              <a:rPr lang="en-US" sz="2400" b="1">
                <a:latin typeface="Symbol" pitchFamily="18" charset="2"/>
              </a:rPr>
              <a:t>t</a:t>
            </a:r>
            <a:r>
              <a:rPr lang="en-US" sz="2400"/>
              <a:t> = </a:t>
            </a:r>
            <a:r>
              <a:rPr lang="en-US" sz="2400" b="1"/>
              <a:t>r</a:t>
            </a:r>
            <a:r>
              <a:rPr lang="en-US" sz="2400"/>
              <a:t> x </a:t>
            </a:r>
            <a:r>
              <a:rPr lang="en-US" sz="2400" b="1"/>
              <a:t>F</a:t>
            </a:r>
            <a:r>
              <a:rPr lang="en-US" sz="2400"/>
              <a:t>    </a:t>
            </a:r>
          </a:p>
          <a:p>
            <a:pPr>
              <a:spcBef>
                <a:spcPct val="50000"/>
              </a:spcBef>
            </a:pPr>
            <a:r>
              <a:rPr lang="en-US" sz="2400"/>
              <a:t>     </a:t>
            </a:r>
            <a:r>
              <a:rPr lang="en-US" sz="2400">
                <a:latin typeface="Symbol" pitchFamily="18" charset="2"/>
              </a:rPr>
              <a:t>t </a:t>
            </a:r>
            <a:r>
              <a:rPr lang="en-US" sz="2400"/>
              <a:t> = rF sin </a:t>
            </a:r>
            <a:r>
              <a:rPr lang="en-US" sz="2400">
                <a:latin typeface="Symbol" pitchFamily="18" charset="2"/>
              </a:rPr>
              <a:t>q</a:t>
            </a:r>
            <a:r>
              <a:rPr lang="en-US" sz="2400"/>
              <a:t>                </a:t>
            </a:r>
            <a:endParaRPr lang="en-US" sz="2400" b="1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5715000" y="381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715000" y="38100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7162800" y="2209800"/>
            <a:ext cx="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7010400" y="213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>
            <a:off x="6781800" y="2286000"/>
            <a:ext cx="381000" cy="3810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162800" y="2209800"/>
            <a:ext cx="304800" cy="4572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537325" y="727075"/>
            <a:ext cx="293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r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010400" y="3048000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F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162800" y="2514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q</a:t>
            </a:r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631999"/>
              </p:ext>
            </p:extLst>
          </p:nvPr>
        </p:nvGraphicFramePr>
        <p:xfrm>
          <a:off x="533400" y="3733800"/>
          <a:ext cx="2717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0" name="Equation" r:id="rId3" imgW="2717640" imgH="736560" progId="Equation.3">
                  <p:embed/>
                </p:oleObj>
              </mc:Choice>
              <mc:Fallback>
                <p:oleObj name="Equation" r:id="rId3" imgW="27176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2717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5715000" y="2286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397495"/>
              </p:ext>
            </p:extLst>
          </p:nvPr>
        </p:nvGraphicFramePr>
        <p:xfrm>
          <a:off x="5943600" y="1981200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1" name="Equation" r:id="rId5" imgW="787320" imgH="279360" progId="Equation.3">
                  <p:embed/>
                </p:oleObj>
              </mc:Choice>
              <mc:Fallback>
                <p:oleObj name="Equation" r:id="rId5" imgW="787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981200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715000" y="609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q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 rot="19135554">
            <a:off x="6019800" y="2362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F </a:t>
            </a:r>
            <a:r>
              <a:rPr lang="en-US" sz="2400">
                <a:solidFill>
                  <a:srgbClr val="FF0000"/>
                </a:solidFill>
              </a:rPr>
              <a:t>sin 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q</a:t>
            </a: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499470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Note:    We will define and use the “vector  cross product”  next time.   For now, we focus on the fact that the direction of the torque determines the direction of rotation.</a:t>
            </a:r>
          </a:p>
        </p:txBody>
      </p:sp>
    </p:spTree>
    <p:extLst>
      <p:ext uri="{BB962C8B-B14F-4D97-AF65-F5344CB8AC3E}">
        <p14:creationId xmlns:p14="http://schemas.microsoft.com/office/powerpoint/2010/main" val="15243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150530" name="Picture 2" descr="E:\Media\Image_Library\chapter11\1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585882" cy="465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Vector cross product; right hand rule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492423"/>
              </p:ext>
            </p:extLst>
          </p:nvPr>
        </p:nvGraphicFramePr>
        <p:xfrm>
          <a:off x="5202238" y="1600200"/>
          <a:ext cx="3173412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8" name="数式" r:id="rId4" imgW="965160" imgH="457200" progId="Equation.3">
                  <p:embed/>
                </p:oleObj>
              </mc:Choice>
              <mc:Fallback>
                <p:oleObj name="数式" r:id="rId4" imgW="965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1600200"/>
                        <a:ext cx="3173412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801945"/>
              </p:ext>
            </p:extLst>
          </p:nvPr>
        </p:nvGraphicFramePr>
        <p:xfrm>
          <a:off x="4951412" y="3733800"/>
          <a:ext cx="3201988" cy="2375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9" name="Equation" r:id="rId6" imgW="1371600" imgH="1015920" progId="Equation.DSMT4">
                  <p:embed/>
                </p:oleObj>
              </mc:Choice>
              <mc:Fallback>
                <p:oleObj name="Equation" r:id="rId6" imgW="137160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2" y="3733800"/>
                        <a:ext cx="3201988" cy="2375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3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Newton’s law for torque: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749774"/>
              </p:ext>
            </p:extLst>
          </p:nvPr>
        </p:nvGraphicFramePr>
        <p:xfrm>
          <a:off x="1041400" y="1219200"/>
          <a:ext cx="2108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4" name="Equation" r:id="rId3" imgW="2108160" imgH="723600" progId="Equation.3">
                  <p:embed/>
                </p:oleObj>
              </mc:Choice>
              <mc:Fallback>
                <p:oleObj name="Equation" r:id="rId3" imgW="21081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219200"/>
                        <a:ext cx="2108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25000" r="17188" b="19792"/>
          <a:stretch>
            <a:fillRect/>
          </a:stretch>
        </p:blipFill>
        <p:spPr bwMode="auto">
          <a:xfrm>
            <a:off x="4038600" y="685800"/>
            <a:ext cx="4800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33400" y="3657600"/>
            <a:ext cx="1524000" cy="15240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295400" y="4419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032125" y="4079875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F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304800" y="5181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5800" y="5410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f</a:t>
            </a:r>
            <a:r>
              <a:rPr lang="en-US" sz="2400" baseline="-25000"/>
              <a:t>s</a:t>
            </a: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877221"/>
              </p:ext>
            </p:extLst>
          </p:nvPr>
        </p:nvGraphicFramePr>
        <p:xfrm>
          <a:off x="3733800" y="3733800"/>
          <a:ext cx="4989513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5" name="数式" r:id="rId6" imgW="2895480" imgH="1396800" progId="Equation.3">
                  <p:embed/>
                </p:oleObj>
              </mc:Choice>
              <mc:Fallback>
                <p:oleObj name="数式" r:id="rId6" imgW="289548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33800"/>
                        <a:ext cx="4989513" cy="246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76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Note that rolling motion is caused by the torque of friction:</a:t>
            </a:r>
          </a:p>
        </p:txBody>
      </p:sp>
    </p:spTree>
    <p:extLst>
      <p:ext uri="{BB962C8B-B14F-4D97-AF65-F5344CB8AC3E}">
        <p14:creationId xmlns:p14="http://schemas.microsoft.com/office/powerpoint/2010/main" val="28148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966006"/>
              </p:ext>
            </p:extLst>
          </p:nvPr>
        </p:nvGraphicFramePr>
        <p:xfrm>
          <a:off x="391886" y="764232"/>
          <a:ext cx="8153400" cy="1565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3" name="数式" r:id="rId3" imgW="3174840" imgH="609480" progId="Equation.3">
                  <p:embed/>
                </p:oleObj>
              </mc:Choice>
              <mc:Fallback>
                <p:oleObj name="数式" r:id="rId3" imgW="31748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86" y="764232"/>
                        <a:ext cx="8153400" cy="1565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6943" y="302567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Torque and Newton’s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second law: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83557"/>
              </p:ext>
            </p:extLst>
          </p:nvPr>
        </p:nvGraphicFramePr>
        <p:xfrm>
          <a:off x="1150937" y="2667000"/>
          <a:ext cx="6392863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4" name="数式" r:id="rId5" imgW="2489040" imgH="1269720" progId="Equation.3">
                  <p:embed/>
                </p:oleObj>
              </mc:Choice>
              <mc:Fallback>
                <p:oleObj name="数式" r:id="rId5" imgW="2489040" imgH="1269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7" y="2667000"/>
                        <a:ext cx="6392863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41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 descr="F012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5191356" cy="57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1999" y="152400"/>
            <a:ext cx="6508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Example of conservation of angular momentum:</a:t>
            </a:r>
            <a:endParaRPr lang="en-US" sz="24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323412"/>
              </p:ext>
            </p:extLst>
          </p:nvPr>
        </p:nvGraphicFramePr>
        <p:xfrm>
          <a:off x="5283200" y="4546600"/>
          <a:ext cx="2946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6" name="Equation" r:id="rId4" imgW="2793960" imgH="1396800" progId="Equation.3">
                  <p:embed/>
                </p:oleObj>
              </mc:Choice>
              <mc:Fallback>
                <p:oleObj name="Equation" r:id="rId4" imgW="279396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546600"/>
                        <a:ext cx="29464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22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66800" y="914400"/>
            <a:ext cx="731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Another example </a:t>
            </a:r>
            <a:r>
              <a:rPr lang="en-US" sz="2400" dirty="0"/>
              <a:t>of conservation of angular momentum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600200" y="2362200"/>
            <a:ext cx="228600" cy="3429000"/>
          </a:xfrm>
          <a:prstGeom prst="can">
            <a:avLst>
              <a:gd name="adj" fmla="val 4375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5400000">
            <a:off x="1562100" y="2095500"/>
            <a:ext cx="304800" cy="2362200"/>
          </a:xfrm>
          <a:prstGeom prst="can">
            <a:avLst>
              <a:gd name="adj" fmla="val 71042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2590800" y="2971800"/>
            <a:ext cx="6096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m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228600" y="2971800"/>
            <a:ext cx="6096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m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33400" y="3733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6125" y="3775075"/>
            <a:ext cx="450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</a:t>
            </a:r>
            <a:r>
              <a:rPr lang="en-US" sz="2400" baseline="-25000"/>
              <a:t>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057400" y="3810000"/>
            <a:ext cx="450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</a:t>
            </a:r>
            <a:r>
              <a:rPr lang="en-US" sz="2400" baseline="-25000"/>
              <a:t>1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752600" y="3733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6629400" y="2286000"/>
            <a:ext cx="228600" cy="3429000"/>
          </a:xfrm>
          <a:prstGeom prst="can">
            <a:avLst>
              <a:gd name="adj" fmla="val 43750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5400000">
            <a:off x="6591300" y="2781300"/>
            <a:ext cx="304800" cy="838200"/>
          </a:xfrm>
          <a:prstGeom prst="can">
            <a:avLst>
              <a:gd name="adj" fmla="val 25208"/>
            </a:avLst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7010400" y="2895600"/>
            <a:ext cx="6096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m</a:t>
            </a: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5791200" y="2895600"/>
            <a:ext cx="6096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m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67818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1722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096000" y="3733800"/>
            <a:ext cx="450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</a:t>
            </a:r>
            <a:r>
              <a:rPr lang="en-US" sz="2400" baseline="-25000"/>
              <a:t>2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6934200" y="3810000"/>
            <a:ext cx="450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d</a:t>
            </a:r>
            <a:r>
              <a:rPr lang="en-US" sz="2400" baseline="-25000"/>
              <a:t>2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133600" y="4724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</a:t>
            </a:r>
            <a:r>
              <a:rPr lang="en-US" sz="2400" baseline="-25000"/>
              <a:t>1</a:t>
            </a:r>
            <a:r>
              <a:rPr lang="en-US" sz="2400"/>
              <a:t>=2md</a:t>
            </a:r>
            <a:r>
              <a:rPr lang="en-US" sz="2400" baseline="-25000"/>
              <a:t>1</a:t>
            </a:r>
            <a:r>
              <a:rPr lang="en-US" sz="2400" baseline="30000"/>
              <a:t>2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010400" y="4648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I</a:t>
            </a:r>
            <a:r>
              <a:rPr lang="en-US" sz="2400" baseline="-25000"/>
              <a:t>2</a:t>
            </a:r>
            <a:r>
              <a:rPr lang="en-US" sz="2400"/>
              <a:t>=2md</a:t>
            </a:r>
            <a:r>
              <a:rPr lang="en-US" sz="2400" baseline="-25000"/>
              <a:t>2</a:t>
            </a:r>
            <a:r>
              <a:rPr lang="en-US" sz="2400" baseline="30000"/>
              <a:t>2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276600" y="5334000"/>
            <a:ext cx="365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I</a:t>
            </a:r>
            <a:r>
              <a:rPr lang="en-US" sz="2400" baseline="-25000" dirty="0"/>
              <a:t>1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-25000" dirty="0"/>
              <a:t>1</a:t>
            </a:r>
            <a:r>
              <a:rPr lang="en-US" sz="2400" dirty="0"/>
              <a:t>=I</a:t>
            </a:r>
            <a:r>
              <a:rPr lang="en-US" sz="2400" baseline="-25000" dirty="0"/>
              <a:t>2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-25000" dirty="0"/>
              <a:t>2  </a:t>
            </a:r>
            <a:r>
              <a:rPr lang="en-US" sz="2400" dirty="0">
                <a:sym typeface="Wingdings" pitchFamily="2" charset="2"/>
              </a:rPr>
              <a:t></a:t>
            </a:r>
            <a:r>
              <a:rPr lang="en-US" sz="2400" dirty="0">
                <a:latin typeface="Symbol" pitchFamily="18" charset="2"/>
                <a:sym typeface="Wingdings" pitchFamily="2" charset="2"/>
              </a:rPr>
              <a:t>w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=</a:t>
            </a:r>
            <a:r>
              <a:rPr lang="en-US" sz="2400" dirty="0">
                <a:latin typeface="Symbol" pitchFamily="18" charset="2"/>
                <a:sym typeface="Wingdings" pitchFamily="2" charset="2"/>
              </a:rPr>
              <a:t>w</a:t>
            </a:r>
            <a:r>
              <a:rPr lang="en-US" sz="2400" baseline="-25000" dirty="0">
                <a:sym typeface="Wingdings" pitchFamily="2" charset="2"/>
              </a:rPr>
              <a:t>1 </a:t>
            </a:r>
            <a:r>
              <a:rPr lang="en-US" sz="2400" baseline="-25000" dirty="0" smtClean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I</a:t>
            </a:r>
            <a:r>
              <a:rPr lang="en-US" sz="2400" baseline="-25000" dirty="0" smtClean="0">
                <a:sym typeface="Wingdings" pitchFamily="2" charset="2"/>
              </a:rPr>
              <a:t>1</a:t>
            </a:r>
            <a:r>
              <a:rPr lang="en-US" sz="2400" dirty="0" smtClean="0">
                <a:sym typeface="Wingdings" pitchFamily="2" charset="2"/>
              </a:rPr>
              <a:t>/I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2400" baseline="-25000" dirty="0">
                <a:sym typeface="Wingdings" pitchFamily="2" charset="2"/>
              </a:rPr>
              <a:t> </a:t>
            </a:r>
            <a:r>
              <a:rPr lang="en-US" sz="2400" baseline="-25000" dirty="0" smtClean="0">
                <a:sym typeface="Wingdings" pitchFamily="2" charset="2"/>
              </a:rPr>
              <a:t>                          </a:t>
            </a:r>
            <a:r>
              <a:rPr lang="en-US" sz="2400" dirty="0" smtClean="0">
                <a:sym typeface="Wingdings" pitchFamily="2" charset="2"/>
              </a:rPr>
              <a:t></a:t>
            </a:r>
            <a:r>
              <a:rPr lang="en-US" sz="2400" dirty="0">
                <a:latin typeface="Symbol" pitchFamily="18" charset="2"/>
                <a:sym typeface="Wingdings" pitchFamily="2" charset="2"/>
              </a:rPr>
              <a:t> w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=</a:t>
            </a:r>
            <a:r>
              <a:rPr lang="en-US" sz="2400" dirty="0">
                <a:latin typeface="Symbol" pitchFamily="18" charset="2"/>
                <a:sym typeface="Wingdings" pitchFamily="2" charset="2"/>
              </a:rPr>
              <a:t>w</a:t>
            </a:r>
            <a:r>
              <a:rPr lang="en-US" sz="2400" baseline="-25000" dirty="0">
                <a:sym typeface="Wingdings" pitchFamily="2" charset="2"/>
              </a:rPr>
              <a:t>1  </a:t>
            </a:r>
            <a:r>
              <a:rPr lang="en-US" sz="2400" dirty="0">
                <a:sym typeface="Wingdings" pitchFamily="2" charset="2"/>
              </a:rPr>
              <a:t>(</a:t>
            </a:r>
            <a:r>
              <a:rPr lang="en-US" sz="2400" dirty="0" smtClean="0">
                <a:sym typeface="Wingdings" pitchFamily="2" charset="2"/>
              </a:rPr>
              <a:t>d</a:t>
            </a:r>
            <a:r>
              <a:rPr lang="en-US" sz="2400" baseline="-25000" dirty="0" smtClean="0">
                <a:sym typeface="Wingdings" pitchFamily="2" charset="2"/>
              </a:rPr>
              <a:t>1</a:t>
            </a:r>
            <a:r>
              <a:rPr lang="en-US" sz="2400" dirty="0" smtClean="0">
                <a:sym typeface="Wingdings" pitchFamily="2" charset="2"/>
              </a:rPr>
              <a:t>/d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)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endParaRPr lang="en-US" sz="2400" dirty="0"/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1219200" y="2133600"/>
            <a:ext cx="990600" cy="457200"/>
          </a:xfrm>
          <a:prstGeom prst="curvedRightArrow">
            <a:avLst>
              <a:gd name="adj1" fmla="val 20000"/>
              <a:gd name="adj2" fmla="val 40000"/>
              <a:gd name="adj3" fmla="val 7222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6248400" y="2133600"/>
            <a:ext cx="990600" cy="457200"/>
          </a:xfrm>
          <a:prstGeom prst="curvedRightArrow">
            <a:avLst>
              <a:gd name="adj1" fmla="val 20000"/>
              <a:gd name="adj2" fmla="val 40000"/>
              <a:gd name="adj3" fmla="val 7222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362200" y="2286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3399"/>
                </a:solidFill>
                <a:latin typeface="Symbol" pitchFamily="18" charset="2"/>
              </a:rPr>
              <a:t>w</a:t>
            </a:r>
            <a:r>
              <a:rPr lang="en-US" sz="2400" baseline="-25000">
                <a:solidFill>
                  <a:srgbClr val="CC3399"/>
                </a:solidFill>
              </a:rPr>
              <a:t>1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7239000" y="2286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C3399"/>
                </a:solidFill>
                <a:latin typeface="Symbol" pitchFamily="18" charset="2"/>
              </a:rPr>
              <a:t>w</a:t>
            </a:r>
            <a:r>
              <a:rPr lang="en-US" sz="2400" baseline="-25000">
                <a:solidFill>
                  <a:srgbClr val="CC3399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211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Conditions for stable equilibrium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101632"/>
              </p:ext>
            </p:extLst>
          </p:nvPr>
        </p:nvGraphicFramePr>
        <p:xfrm>
          <a:off x="1295400" y="1447800"/>
          <a:ext cx="392112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0" name="数式" r:id="rId3" imgW="1904760" imgH="685800" progId="Equation.3">
                  <p:embed/>
                </p:oleObj>
              </mc:Choice>
              <mc:Fallback>
                <p:oleObj name="数式" r:id="rId3" imgW="19047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3921125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0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7C04-99B8-4406-B469-2166320991A9}" type="slidenum">
              <a:rPr lang="en-US"/>
              <a:pPr/>
              <a:t>17</a:t>
            </a:fld>
            <a:endParaRPr lang="en-US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27730" r="24219" b="37500"/>
          <a:stretch>
            <a:fillRect/>
          </a:stretch>
        </p:blipFill>
        <p:spPr bwMode="auto">
          <a:xfrm>
            <a:off x="-76200" y="152400"/>
            <a:ext cx="7010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748"/>
              </p:ext>
            </p:extLst>
          </p:nvPr>
        </p:nvGraphicFramePr>
        <p:xfrm>
          <a:off x="195262" y="4552950"/>
          <a:ext cx="8339138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4" name="数式" r:id="rId4" imgW="2234880" imgH="457200" progId="Equation.3">
                  <p:embed/>
                </p:oleObj>
              </mc:Choice>
              <mc:Fallback>
                <p:oleObj name="数式" r:id="rId4" imgW="2234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" y="4552950"/>
                        <a:ext cx="8339138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505200" y="2514600"/>
            <a:ext cx="381000" cy="461665"/>
            <a:chOff x="7543800" y="685799"/>
            <a:chExt cx="381000" cy="461665"/>
          </a:xfrm>
        </p:grpSpPr>
        <p:sp>
          <p:nvSpPr>
            <p:cNvPr id="3" name="Oval 2"/>
            <p:cNvSpPr/>
            <p:nvPr/>
          </p:nvSpPr>
          <p:spPr>
            <a:xfrm>
              <a:off x="7543800" y="685800"/>
              <a:ext cx="3810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**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43800" y="685799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381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B3AE-E94E-4C14-A86B-F7465F018F9E}" type="slidenum">
              <a:rPr lang="en-US"/>
              <a:pPr/>
              <a:t>18</a:t>
            </a:fld>
            <a:endParaRPr lang="en-US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683853"/>
              </p:ext>
            </p:extLst>
          </p:nvPr>
        </p:nvGraphicFramePr>
        <p:xfrm>
          <a:off x="228600" y="3733800"/>
          <a:ext cx="7772400" cy="219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8" name="数式" r:id="rId3" imgW="3682800" imgH="1041120" progId="Equation.3">
                  <p:embed/>
                </p:oleObj>
              </mc:Choice>
              <mc:Fallback>
                <p:oleObj name="数式" r:id="rId3" imgW="368280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733800"/>
                        <a:ext cx="7772400" cy="219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266775"/>
              </p:ext>
            </p:extLst>
          </p:nvPr>
        </p:nvGraphicFramePr>
        <p:xfrm>
          <a:off x="103188" y="774700"/>
          <a:ext cx="8783637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9" name="数式" r:id="rId5" imgW="4114800" imgH="1295280" progId="Equation.3">
                  <p:embed/>
                </p:oleObj>
              </mc:Choice>
              <mc:Fallback>
                <p:oleObj name="数式" r:id="rId5" imgW="4114800" imgH="1295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774700"/>
                        <a:ext cx="8783637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Simple harmonic motion: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B0D5-9A86-48AA-B234-12C96D9E3736}" type="slidenum">
              <a:rPr lang="en-US"/>
              <a:pPr/>
              <a:t>19</a:t>
            </a:fld>
            <a:endParaRPr lang="en-US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5438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Simple harmonic motion:</a:t>
            </a:r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r>
              <a:rPr lang="en-US" sz="2400"/>
              <a:t>    Note that:</a:t>
            </a:r>
          </a:p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48689"/>
              </p:ext>
            </p:extLst>
          </p:nvPr>
        </p:nvGraphicFramePr>
        <p:xfrm>
          <a:off x="1524000" y="1066800"/>
          <a:ext cx="2082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5" name="Equation" r:id="rId3" imgW="2082600" imgH="1676160" progId="Equation.3">
                  <p:embed/>
                </p:oleObj>
              </mc:Choice>
              <mc:Fallback>
                <p:oleObj name="Equation" r:id="rId3" imgW="208260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66800"/>
                        <a:ext cx="20828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88057"/>
              </p:ext>
            </p:extLst>
          </p:nvPr>
        </p:nvGraphicFramePr>
        <p:xfrm>
          <a:off x="1371600" y="3048000"/>
          <a:ext cx="3644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6" name="Equation" r:id="rId5" imgW="3644640" imgH="812520" progId="Equation.3">
                  <p:embed/>
                </p:oleObj>
              </mc:Choice>
              <mc:Fallback>
                <p:oleObj name="Equation" r:id="rId5" imgW="364464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48000"/>
                        <a:ext cx="36449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89840"/>
              </p:ext>
            </p:extLst>
          </p:nvPr>
        </p:nvGraphicFramePr>
        <p:xfrm>
          <a:off x="1612900" y="4572000"/>
          <a:ext cx="35687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7" name="Equation" r:id="rId7" imgW="3568680" imgH="1523880" progId="Equation.3">
                  <p:embed/>
                </p:oleObj>
              </mc:Choice>
              <mc:Fallback>
                <p:oleObj name="Equation" r:id="rId7" imgW="356868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4572000"/>
                        <a:ext cx="35687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3352800" y="2286000"/>
            <a:ext cx="2971800" cy="990600"/>
          </a:xfrm>
          <a:prstGeom prst="line">
            <a:avLst/>
          </a:prstGeom>
          <a:noFill/>
          <a:ln w="25400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324600" y="1905000"/>
            <a:ext cx="228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99"/>
                </a:solidFill>
              </a:rPr>
              <a:t>Conveniently evaluated in </a:t>
            </a:r>
            <a:r>
              <a:rPr lang="en-US" sz="2400" i="1">
                <a:solidFill>
                  <a:srgbClr val="FF3399"/>
                </a:solidFill>
              </a:rPr>
              <a:t>radians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 flipV="1">
            <a:off x="2286000" y="3581400"/>
            <a:ext cx="990600" cy="4572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3276600" y="3657600"/>
            <a:ext cx="152400" cy="3810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276600" y="3810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6600"/>
                </a:solidFill>
              </a:rPr>
              <a:t>Constants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Summary 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10/31/2012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4" t="23875" r="32459" b="3865"/>
          <a:stretch/>
        </p:blipFill>
        <p:spPr bwMode="auto">
          <a:xfrm>
            <a:off x="1219200" y="304800"/>
            <a:ext cx="6564086" cy="591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908957" y="45720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Energy associated with simple harmonic motion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79292"/>
              </p:ext>
            </p:extLst>
          </p:nvPr>
        </p:nvGraphicFramePr>
        <p:xfrm>
          <a:off x="1066800" y="1143000"/>
          <a:ext cx="6778625" cy="390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3" name="数式" r:id="rId3" imgW="3174840" imgH="1828800" progId="Equation.3">
                  <p:embed/>
                </p:oleObj>
              </mc:Choice>
              <mc:Fallback>
                <p:oleObj name="数式" r:id="rId3" imgW="317484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43000"/>
                        <a:ext cx="6778625" cy="390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2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E90D0-ECE0-4026-94E0-83D47AF5AE07}" type="slidenum">
              <a:rPr lang="en-US"/>
              <a:pPr/>
              <a:t>21</a:t>
            </a:fld>
            <a:endParaRPr lang="en-US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Simple harmonic motion for a pendulum: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676400" y="15240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895600" y="3200400"/>
            <a:ext cx="457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676400" y="1524000"/>
            <a:ext cx="1371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28800" y="2438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ymbol" pitchFamily="18" charset="2"/>
              </a:rPr>
              <a:t>Q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0574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</a:t>
            </a: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215621"/>
              </p:ext>
            </p:extLst>
          </p:nvPr>
        </p:nvGraphicFramePr>
        <p:xfrm>
          <a:off x="3155950" y="838200"/>
          <a:ext cx="57912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0" name="Equation" r:id="rId3" imgW="5790960" imgH="1676160" progId="Equation.3">
                  <p:embed/>
                </p:oleObj>
              </mc:Choice>
              <mc:Fallback>
                <p:oleObj name="Equation" r:id="rId3" imgW="579096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838200"/>
                        <a:ext cx="57912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810000" y="28194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Approximation for small </a:t>
            </a:r>
            <a:r>
              <a:rPr lang="en-US" sz="2400">
                <a:latin typeface="Symbol" pitchFamily="18" charset="2"/>
              </a:rPr>
              <a:t>Q:</a:t>
            </a:r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634812"/>
              </p:ext>
            </p:extLst>
          </p:nvPr>
        </p:nvGraphicFramePr>
        <p:xfrm>
          <a:off x="3962400" y="3581400"/>
          <a:ext cx="36957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1" name="Equation" r:id="rId5" imgW="3695400" imgH="2539800" progId="Equation.3">
                  <p:embed/>
                </p:oleObj>
              </mc:Choice>
              <mc:Fallback>
                <p:oleObj name="Equation" r:id="rId5" imgW="3695400" imgH="25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81400"/>
                        <a:ext cx="3695700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C14F-3E36-4FB5-A2A5-1056079C1C49}" type="slidenum">
              <a:rPr lang="en-US"/>
              <a:pPr/>
              <a:t>22</a:t>
            </a:fld>
            <a:endParaRPr lang="en-US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3400" y="544286"/>
            <a:ext cx="746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The notion of resonance:</a:t>
            </a:r>
          </a:p>
          <a:p>
            <a:pPr>
              <a:spcBef>
                <a:spcPct val="50000"/>
              </a:spcBef>
            </a:pPr>
            <a:r>
              <a:rPr lang="en-US" sz="2400"/>
              <a:t>       Suppose    F=-kx+F</a:t>
            </a:r>
            <a:r>
              <a:rPr lang="en-US" sz="2400" baseline="-25000"/>
              <a:t>0</a:t>
            </a:r>
            <a:r>
              <a:rPr lang="en-US" sz="2400"/>
              <a:t> sin(</a:t>
            </a:r>
            <a:r>
              <a:rPr lang="en-US" sz="2400">
                <a:latin typeface="Symbol" pitchFamily="18" charset="2"/>
              </a:rPr>
              <a:t>W</a:t>
            </a:r>
            <a:r>
              <a:rPr lang="en-US" sz="2400"/>
              <a:t>t)</a:t>
            </a:r>
          </a:p>
          <a:p>
            <a:pPr>
              <a:spcBef>
                <a:spcPct val="50000"/>
              </a:spcBef>
            </a:pPr>
            <a:r>
              <a:rPr lang="en-US" sz="2400"/>
              <a:t>       According to Newton:  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000250" y="2413000"/>
          <a:ext cx="51435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4" name="Equation" r:id="rId3" imgW="5143320" imgH="2031840" progId="Equation.3">
                  <p:embed/>
                </p:oleObj>
              </mc:Choice>
              <mc:Fallback>
                <p:oleObj name="Equation" r:id="rId3" imgW="5143320" imgH="2031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413000"/>
                        <a:ext cx="51435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057400" y="4876800"/>
          <a:ext cx="5232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5" name="Equation" r:id="rId5" imgW="5232240" imgH="1168200" progId="Equation.3">
                  <p:embed/>
                </p:oleObj>
              </mc:Choice>
              <mc:Fallback>
                <p:oleObj name="Equation" r:id="rId5" imgW="523224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76800"/>
                        <a:ext cx="5232400" cy="1168400"/>
                      </a:xfrm>
                      <a:prstGeom prst="rect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Universal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law of gravitation</a:t>
            </a: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 Newton (with help from Galileo,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Kepler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etc.) 1687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4018" name="Picture 2" descr="E:\Media\Image_Library\chapter13\1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52" y="1371600"/>
            <a:ext cx="4482353" cy="500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292152"/>
              </p:ext>
            </p:extLst>
          </p:nvPr>
        </p:nvGraphicFramePr>
        <p:xfrm>
          <a:off x="5791200" y="2514600"/>
          <a:ext cx="1905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56" name="Equation" r:id="rId4" imgW="1905000" imgH="812800" progId="Equation.3">
                  <p:embed/>
                </p:oleObj>
              </mc:Choice>
              <mc:Fallback>
                <p:oleObj name="Equation" r:id="rId4" imgW="1905000" imgH="812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14600"/>
                        <a:ext cx="19050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950773"/>
              </p:ext>
            </p:extLst>
          </p:nvPr>
        </p:nvGraphicFramePr>
        <p:xfrm>
          <a:off x="5715000" y="3505200"/>
          <a:ext cx="312039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57" name="数式" r:id="rId6" imgW="1485720" imgH="444240" progId="Equation.3">
                  <p:embed/>
                </p:oleObj>
              </mc:Choice>
              <mc:Fallback>
                <p:oleObj name="数式" r:id="rId6" imgW="148572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05200"/>
                        <a:ext cx="312039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6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D98C-DAF8-436C-A77B-0984C6B0172B}" type="slidenum">
              <a:rPr lang="en-US"/>
              <a:pPr/>
              <a:t>24</a:t>
            </a:fld>
            <a:endParaRPr lang="en-US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Review:         Gravitational </a:t>
            </a:r>
            <a:r>
              <a:rPr lang="en-US" sz="2400" dirty="0"/>
              <a:t>force of the Earth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001" r="52499" b="58333"/>
          <a:stretch>
            <a:fillRect/>
          </a:stretch>
        </p:blipFill>
        <p:spPr bwMode="auto">
          <a:xfrm>
            <a:off x="1295400" y="1524000"/>
            <a:ext cx="1371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590800" y="1828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2057400" y="1981200"/>
            <a:ext cx="533400" cy="228600"/>
          </a:xfrm>
          <a:prstGeom prst="line">
            <a:avLst/>
          </a:prstGeom>
          <a:noFill/>
          <a:ln w="50800">
            <a:solidFill>
              <a:srgbClr val="99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05000" y="1524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99FF33"/>
                </a:solidFill>
              </a:rPr>
              <a:t>R</a:t>
            </a:r>
            <a:r>
              <a:rPr lang="en-US" sz="2400" b="1" baseline="-25000">
                <a:solidFill>
                  <a:srgbClr val="99FF33"/>
                </a:solidFill>
              </a:rPr>
              <a:t>E</a:t>
            </a:r>
            <a:endParaRPr lang="en-US" sz="2400" b="1">
              <a:solidFill>
                <a:srgbClr val="99FF33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743200" y="175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m</a:t>
            </a:r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49753"/>
              </p:ext>
            </p:extLst>
          </p:nvPr>
        </p:nvGraphicFramePr>
        <p:xfrm>
          <a:off x="1543050" y="3048000"/>
          <a:ext cx="65913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7" name="Equation" r:id="rId4" imgW="6591240" imgH="1777680" progId="Equation.3">
                  <p:embed/>
                </p:oleObj>
              </mc:Choice>
              <mc:Fallback>
                <p:oleObj name="Equation" r:id="rId4" imgW="6591240" imgH="1777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3048000"/>
                        <a:ext cx="65913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5257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Note:  Earth’s gravity acts as  a point mass located at the Earth’s center.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pic>
        <p:nvPicPr>
          <p:cNvPr id="221186" name="Picture 2" descr="E:\Media\Image_Library\chapter13\1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04351"/>
            <a:ext cx="3137647" cy="32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57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Example:    Satellite in circular Earth orbit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598503"/>
              </p:ext>
            </p:extLst>
          </p:nvPr>
        </p:nvGraphicFramePr>
        <p:xfrm>
          <a:off x="533400" y="4876800"/>
          <a:ext cx="3338513" cy="146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8" name="数式" r:id="rId4" imgW="1625400" imgH="711000" progId="Equation.3">
                  <p:embed/>
                </p:oleObj>
              </mc:Choice>
              <mc:Fallback>
                <p:oleObj name="数式" r:id="rId4" imgW="162540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76800"/>
                        <a:ext cx="3338513" cy="146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437091"/>
              </p:ext>
            </p:extLst>
          </p:nvPr>
        </p:nvGraphicFramePr>
        <p:xfrm>
          <a:off x="3724275" y="1447800"/>
          <a:ext cx="5267325" cy="250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9" name="数式" r:id="rId6" imgW="2565360" imgH="1218960" progId="Equation.3">
                  <p:embed/>
                </p:oleObj>
              </mc:Choice>
              <mc:Fallback>
                <p:oleObj name="数式" r:id="rId6" imgW="2565360" imgH="1218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1447800"/>
                        <a:ext cx="5267325" cy="250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0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edia\Image_Library\chapter13\1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2689412" cy="28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Gravitational potential energy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227791"/>
              </p:ext>
            </p:extLst>
          </p:nvPr>
        </p:nvGraphicFramePr>
        <p:xfrm>
          <a:off x="2209800" y="1066800"/>
          <a:ext cx="5729287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35" name="数式" r:id="rId4" imgW="2819160" imgH="1002960" progId="Equation.3">
                  <p:embed/>
                </p:oleObj>
              </mc:Choice>
              <mc:Fallback>
                <p:oleObj name="数式" r:id="rId4" imgW="2819160" imgH="10029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5729287" cy="203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151628"/>
              </p:ext>
            </p:extLst>
          </p:nvPr>
        </p:nvGraphicFramePr>
        <p:xfrm>
          <a:off x="4406900" y="3962400"/>
          <a:ext cx="37925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36" name="数式" r:id="rId6" imgW="1866600" imgH="431640" progId="Equation.3">
                  <p:embed/>
                </p:oleObj>
              </mc:Choice>
              <mc:Fallback>
                <p:oleObj name="数式" r:id="rId6" imgW="18666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3962400"/>
                        <a:ext cx="37925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124200"/>
            <a:ext cx="411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2701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76200"/>
            <a:ext cx="86432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Format of Friday’s exam</a:t>
            </a:r>
          </a:p>
          <a:p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What to bring: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Clear, calm head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Equation sheet (turn in with exam)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Scientific calculator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Pencil or pen</a:t>
            </a:r>
          </a:p>
          <a:p>
            <a:pPr lvl="2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(Note: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labtops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cellphones, and other electronic equipment must be off or in sleep mode.)</a:t>
            </a:r>
          </a:p>
          <a:p>
            <a:pPr lvl="2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Timing:</a:t>
            </a:r>
          </a:p>
          <a:p>
            <a:pPr lvl="2"/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May begin as early as 8 AM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must end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≤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9:50 AM</a:t>
            </a:r>
          </a:p>
          <a:p>
            <a:pPr lvl="2"/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Probable exam format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4-5 problems similar to homework and class examples; focus on Chapters 10-13 &amp; 15 of your text.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Full credit awarded on basis of analysis steps as well as final answer</a:t>
            </a:r>
          </a:p>
        </p:txBody>
      </p:sp>
    </p:spTree>
    <p:extLst>
      <p:ext uri="{BB962C8B-B14F-4D97-AF65-F5344CB8AC3E}">
        <p14:creationId xmlns:p14="http://schemas.microsoft.com/office/powerpoint/2010/main" val="6510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33623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Examples of what to include on equation sheet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71809"/>
              </p:ext>
            </p:extLst>
          </p:nvPr>
        </p:nvGraphicFramePr>
        <p:xfrm>
          <a:off x="304800" y="685800"/>
          <a:ext cx="86868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2571"/>
                <a:gridCol w="55142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Given information on exam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Suitable for equation sheet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Universal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or common constants (such as g, G, M</a:t>
                      </a:r>
                      <a:r>
                        <a:rPr lang="en-US" sz="2000" baseline="-250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, M</a:t>
                      </a:r>
                      <a:r>
                        <a:rPr lang="en-US" sz="2000" baseline="-25000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, R</a:t>
                      </a:r>
                      <a:r>
                        <a:rPr lang="en-US" sz="2000" baseline="-250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…)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Basic equations from material from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earlier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Chapters: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Newton’s laws, energy, momentum, center of mass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Particular constants (such as </a:t>
                      </a:r>
                      <a:r>
                        <a:rPr lang="en-US" sz="2000" i="1" dirty="0" err="1" smtClean="0">
                          <a:latin typeface="Arial" pitchFamily="34" charset="0"/>
                          <a:cs typeface="Arial" pitchFamily="34" charset="0"/>
                        </a:rPr>
                        <a:t>k,m,I</a:t>
                      </a:r>
                      <a:r>
                        <a:rPr lang="en-US" sz="2000" i="1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Simple derivative and integral relationships, including trigonometric  functions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Unit conversion factors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such as Hz and rad/s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Definition of moment of inertia, torque, angular momentum,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rotational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kinetic energy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Newton’s law for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rotational motion; combination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of rotational and center of mass motion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Equations describing simple harmonic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motion and driven harmonic motion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Newton’s universal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gravitation force law and corresponding gravitational potential energy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Gravitational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s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table circular orbits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4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7620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Possible extra review session on Thursday: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question: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Which of the following possible times would work with your schedules (vote for one)?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 PM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 PM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 PM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Prefer to meet individually or in small groups in my office (Olin 300).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9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7AA0-CDFF-4E83-BEC6-1DC11C84EC7F}" type="slidenum">
              <a:rPr lang="en-US"/>
              <a:pPr/>
              <a:t>6</a:t>
            </a:fld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81000" y="278564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Rotations:    Angular variables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26" b="5635"/>
          <a:stretch/>
        </p:blipFill>
        <p:spPr bwMode="auto">
          <a:xfrm>
            <a:off x="32657" y="1752600"/>
            <a:ext cx="4771572" cy="43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514271" y="838200"/>
            <a:ext cx="495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angular “displacement”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 </a:t>
            </a:r>
            <a:r>
              <a:rPr lang="en-US" sz="2400" dirty="0">
                <a:latin typeface="Symbol" pitchFamily="18" charset="2"/>
                <a:cs typeface="Arial" pitchFamily="34" charset="0"/>
              </a:rPr>
              <a:t>q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(t)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angular “velocity” 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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angular “acceleration” 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479495"/>
              </p:ext>
            </p:extLst>
          </p:nvPr>
        </p:nvGraphicFramePr>
        <p:xfrm>
          <a:off x="7086600" y="1785257"/>
          <a:ext cx="1155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6" name="Equation" r:id="rId4" imgW="1155600" imgH="723600" progId="Equation.3">
                  <p:embed/>
                </p:oleObj>
              </mc:Choice>
              <mc:Fallback>
                <p:oleObj name="Equation" r:id="rId4" imgW="115560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785257"/>
                        <a:ext cx="1155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48215"/>
              </p:ext>
            </p:extLst>
          </p:nvPr>
        </p:nvGraphicFramePr>
        <p:xfrm>
          <a:off x="6484257" y="1261080"/>
          <a:ext cx="1143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7" name="Equation" r:id="rId6" imgW="1143000" imgH="723600" progId="Equation.3">
                  <p:embed/>
                </p:oleObj>
              </mc:Choice>
              <mc:Fallback>
                <p:oleObj name="Equation" r:id="rId6" imgW="114300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257" y="1261080"/>
                        <a:ext cx="1143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572000" y="2895600"/>
            <a:ext cx="4419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“natural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angular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unit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radian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Relation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 linear variables: 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i="1" baseline="-25000" dirty="0" err="1" smtClean="0">
                <a:latin typeface="Symbol" pitchFamily="18" charset="2"/>
                <a:cs typeface="Arial" pitchFamily="34" charset="0"/>
              </a:rPr>
              <a:t>q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= r (</a:t>
            </a:r>
            <a:r>
              <a:rPr lang="en-US" sz="2400" i="1" dirty="0" err="1">
                <a:latin typeface="Symbol" pitchFamily="18" charset="2"/>
                <a:cs typeface="Arial" pitchFamily="34" charset="0"/>
              </a:rPr>
              <a:t>q</a:t>
            </a:r>
            <a:r>
              <a:rPr lang="en-US" sz="2400" i="1" baseline="-250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i="1" dirty="0">
                <a:latin typeface="Symbol" pitchFamily="18" charset="2"/>
                <a:cs typeface="Arial" pitchFamily="34" charset="0"/>
              </a:rPr>
              <a:t>q</a:t>
            </a:r>
            <a:r>
              <a:rPr lang="en-US" sz="24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2400" i="1" baseline="-25000" dirty="0" err="1">
                <a:latin typeface="Symbol" pitchFamily="18" charset="2"/>
                <a:cs typeface="Arial" pitchFamily="34" charset="0"/>
              </a:rPr>
              <a:t>q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= r </a:t>
            </a:r>
            <a:r>
              <a:rPr lang="en-US" sz="2400" i="1" dirty="0">
                <a:latin typeface="Symbol" pitchFamily="18" charset="2"/>
                <a:cs typeface="Arial" pitchFamily="34" charset="0"/>
              </a:rPr>
              <a:t>w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 	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baseline="-25000" dirty="0" err="1">
                <a:latin typeface="Symbol" pitchFamily="18" charset="2"/>
                <a:cs typeface="Arial" pitchFamily="34" charset="0"/>
              </a:rPr>
              <a:t>q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= r </a:t>
            </a:r>
            <a:r>
              <a:rPr lang="en-US" sz="2400" i="1" dirty="0">
                <a:latin typeface="Symbol" pitchFamily="18" charset="2"/>
                <a:cs typeface="Arial" pitchFamily="34" charset="0"/>
              </a:rPr>
              <a:t>a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352800" y="3048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</a:p>
        </p:txBody>
      </p:sp>
      <p:sp>
        <p:nvSpPr>
          <p:cNvPr id="22537" name="AutoShape 9"/>
          <p:cNvSpPr>
            <a:spLocks/>
          </p:cNvSpPr>
          <p:nvPr/>
        </p:nvSpPr>
        <p:spPr bwMode="auto">
          <a:xfrm rot="18000000">
            <a:off x="2963516" y="2917008"/>
            <a:ext cx="403225" cy="917575"/>
          </a:xfrm>
          <a:prstGeom prst="rightBrace">
            <a:avLst>
              <a:gd name="adj1" fmla="val 189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5E48-2F74-46A1-8A17-63E85FD37741}" type="slidenum">
              <a:rPr lang="en-US"/>
              <a:pPr/>
              <a:t>7</a:t>
            </a:fld>
            <a:endParaRPr lang="en-US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Object rotating with constant angular velocity (</a:t>
            </a:r>
            <a:r>
              <a:rPr lang="en-US" sz="2400">
                <a:latin typeface="Symbol" pitchFamily="18" charset="2"/>
              </a:rPr>
              <a:t>a</a:t>
            </a:r>
            <a:r>
              <a:rPr lang="en-US" sz="2400"/>
              <a:t> = 0)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838200" y="2133600"/>
            <a:ext cx="2209800" cy="213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 flipV="1">
            <a:off x="2057400" y="1981200"/>
            <a:ext cx="457200" cy="15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362200" y="152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981200" y="3200400"/>
            <a:ext cx="1447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352800" y="3962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v=0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914400" y="3581400"/>
            <a:ext cx="304800" cy="685800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04800" y="36576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v=</a:t>
            </a:r>
            <a:r>
              <a:rPr lang="en-US" sz="2400" dirty="0" err="1"/>
              <a:t>R</a:t>
            </a:r>
            <a:r>
              <a:rPr lang="en-US" sz="2400" dirty="0" err="1">
                <a:latin typeface="Symbol" pitchFamily="18" charset="2"/>
              </a:rPr>
              <a:t>w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62000" y="4495800"/>
            <a:ext cx="792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Kinetic energy associated with rotation: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                                                         “moment of inertia”</a:t>
            </a:r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370098"/>
              </p:ext>
            </p:extLst>
          </p:nvPr>
        </p:nvGraphicFramePr>
        <p:xfrm>
          <a:off x="2438400" y="4953000"/>
          <a:ext cx="44577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6" name="Equation" r:id="rId3" imgW="4457520" imgH="1320480" progId="Equation.3">
                  <p:embed/>
                </p:oleObj>
              </mc:Choice>
              <mc:Fallback>
                <p:oleObj name="Equation" r:id="rId3" imgW="445752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953000"/>
                        <a:ext cx="44577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914400" y="32004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447800" y="2895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2586335"/>
            <a:ext cx="609600" cy="461665"/>
            <a:chOff x="6858000" y="1763490"/>
            <a:chExt cx="609600" cy="461665"/>
          </a:xfrm>
        </p:grpSpPr>
        <p:sp>
          <p:nvSpPr>
            <p:cNvPr id="2" name="Oval 1"/>
            <p:cNvSpPr/>
            <p:nvPr/>
          </p:nvSpPr>
          <p:spPr>
            <a:xfrm>
              <a:off x="6934200" y="1828800"/>
              <a:ext cx="457200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58000" y="176349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2400" b="1" i="1" baseline="-25000" dirty="0" smtClean="0">
                  <a:latin typeface="Arial" pitchFamily="34" charset="0"/>
                  <a:cs typeface="Arial" pitchFamily="34" charset="0"/>
                </a:rPr>
                <a:t>i</a:t>
              </a:r>
              <a:endParaRPr lang="en-US" sz="2400" b="1" i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2209800" y="2438399"/>
            <a:ext cx="304800" cy="403743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cxnSp>
        <p:nvCxnSpPr>
          <p:cNvPr id="6" name="Straight Arrow Connector 5"/>
          <p:cNvCxnSpPr>
            <a:stCxn id="25606" idx="0"/>
          </p:cNvCxnSpPr>
          <p:nvPr/>
        </p:nvCxnSpPr>
        <p:spPr>
          <a:xfrm flipV="1">
            <a:off x="1981200" y="2895600"/>
            <a:ext cx="53340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362200" y="2286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=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r>
              <a:rPr lang="en-US" sz="2400" dirty="0" err="1" smtClean="0">
                <a:latin typeface="Symbol" pitchFamily="18" charset="2"/>
              </a:rPr>
              <a:t>w</a:t>
            </a:r>
            <a:endParaRPr lang="en-US" sz="24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pic>
        <p:nvPicPr>
          <p:cNvPr id="134146" name="Picture 2" descr="E:\Media\Image_Library\chapter10\1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80979"/>
            <a:ext cx="5378824" cy="42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Moment of inertia: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669929"/>
              </p:ext>
            </p:extLst>
          </p:nvPr>
        </p:nvGraphicFramePr>
        <p:xfrm>
          <a:off x="4419600" y="304800"/>
          <a:ext cx="2278004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40" name="数式" r:id="rId4" imgW="736560" imgH="342720" progId="Equation.3">
                  <p:embed/>
                </p:oleObj>
              </mc:Choice>
              <mc:Fallback>
                <p:oleObj name="数式" r:id="rId4" imgW="736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4800"/>
                        <a:ext cx="2278004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601615"/>
              </p:ext>
            </p:extLst>
          </p:nvPr>
        </p:nvGraphicFramePr>
        <p:xfrm>
          <a:off x="965200" y="5403850"/>
          <a:ext cx="18859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41" name="数式" r:id="rId6" imgW="609480" imgH="203040" progId="Equation.3">
                  <p:embed/>
                </p:oleObj>
              </mc:Choice>
              <mc:Fallback>
                <p:oleObj name="数式" r:id="rId6" imgW="60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5403850"/>
                        <a:ext cx="188595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702644"/>
              </p:ext>
            </p:extLst>
          </p:nvPr>
        </p:nvGraphicFramePr>
        <p:xfrm>
          <a:off x="4508500" y="5334000"/>
          <a:ext cx="33401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42" name="数式" r:id="rId8" imgW="1079280" imgH="203040" progId="Equation.3">
                  <p:embed/>
                </p:oleObj>
              </mc:Choice>
              <mc:Fallback>
                <p:oleObj name="数式" r:id="rId8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5334000"/>
                        <a:ext cx="33401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6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pic>
        <p:nvPicPr>
          <p:cNvPr id="137218" name="Picture 2" descr="E:\Media\Image_Library\chapter10\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401"/>
            <a:ext cx="3585882" cy="32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905213"/>
              </p:ext>
            </p:extLst>
          </p:nvPr>
        </p:nvGraphicFramePr>
        <p:xfrm>
          <a:off x="152400" y="323850"/>
          <a:ext cx="3586163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9" name="数式" r:id="rId4" imgW="1511280" imgH="1193760" progId="Equation.3">
                  <p:embed/>
                </p:oleObj>
              </mc:Choice>
              <mc:Fallback>
                <p:oleObj name="数式" r:id="rId4" imgW="151128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3850"/>
                        <a:ext cx="3586163" cy="282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148167"/>
              </p:ext>
            </p:extLst>
          </p:nvPr>
        </p:nvGraphicFramePr>
        <p:xfrm>
          <a:off x="425450" y="3767137"/>
          <a:ext cx="3917950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0" name="数式" r:id="rId6" imgW="1650960" imgH="1015920" progId="Equation.3">
                  <p:embed/>
                </p:oleObj>
              </mc:Choice>
              <mc:Fallback>
                <p:oleObj name="数式" r:id="rId6" imgW="16509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3767137"/>
                        <a:ext cx="3917950" cy="240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007624"/>
              </p:ext>
            </p:extLst>
          </p:nvPr>
        </p:nvGraphicFramePr>
        <p:xfrm>
          <a:off x="4495800" y="3505200"/>
          <a:ext cx="4279900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21" name="数式" r:id="rId8" imgW="1803240" imgH="1180800" progId="Equation.3">
                  <p:embed/>
                </p:oleObj>
              </mc:Choice>
              <mc:Fallback>
                <p:oleObj name="数式" r:id="rId8" imgW="180324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05200"/>
                        <a:ext cx="4279900" cy="279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1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13553</TotalTime>
  <Words>903</Words>
  <Application>Microsoft Office PowerPoint</Application>
  <PresentationFormat>On-screen Show (4:3)</PresentationFormat>
  <Paragraphs>210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Equation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684</cp:revision>
  <cp:lastPrinted>2012-10-26T19:29:22Z</cp:lastPrinted>
  <dcterms:created xsi:type="dcterms:W3CDTF">2012-01-10T18:32:24Z</dcterms:created>
  <dcterms:modified xsi:type="dcterms:W3CDTF">2012-10-30T18:39:17Z</dcterms:modified>
</cp:coreProperties>
</file>