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27" r:id="rId3"/>
    <p:sldId id="329" r:id="rId4"/>
    <p:sldId id="343" r:id="rId5"/>
    <p:sldId id="344" r:id="rId6"/>
    <p:sldId id="330" r:id="rId7"/>
    <p:sldId id="345" r:id="rId8"/>
    <p:sldId id="331" r:id="rId9"/>
    <p:sldId id="332" r:id="rId10"/>
    <p:sldId id="346" r:id="rId11"/>
    <p:sldId id="333" r:id="rId12"/>
    <p:sldId id="334" r:id="rId13"/>
    <p:sldId id="347" r:id="rId14"/>
    <p:sldId id="352" r:id="rId15"/>
    <p:sldId id="338" r:id="rId16"/>
    <p:sldId id="348" r:id="rId17"/>
    <p:sldId id="349" r:id="rId18"/>
    <p:sldId id="350" r:id="rId19"/>
    <p:sldId id="335" r:id="rId20"/>
    <p:sldId id="351" r:id="rId21"/>
    <p:sldId id="336" r:id="rId22"/>
    <p:sldId id="337" r:id="rId23"/>
    <p:sldId id="339" r:id="rId24"/>
    <p:sldId id="340" r:id="rId25"/>
    <p:sldId id="353" r:id="rId26"/>
    <p:sldId id="354" r:id="rId27"/>
    <p:sldId id="355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0" d="100"/>
          <a:sy n="6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offe6/3771468287/lightbo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229" y="9906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26: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14:   The physics of fluids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Density and pressure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Variation of pressure with height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Buoyant forces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Barometric pressure readings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Historically, pressure was measured in terms of inches of mercury in a barometer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1879600"/>
            <a:ext cx="8176403" cy="4368800"/>
            <a:chOff x="1066800" y="1879600"/>
            <a:chExt cx="8176403" cy="4368800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107314"/>
                </p:ext>
              </p:extLst>
            </p:nvPr>
          </p:nvGraphicFramePr>
          <p:xfrm>
            <a:off x="1130300" y="1879600"/>
            <a:ext cx="42037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61" name="Equation" r:id="rId3" imgW="4203360" imgH="787320" progId="Equation.3">
                    <p:embed/>
                  </p:oleObj>
                </mc:Choice>
                <mc:Fallback>
                  <p:oleObj name="Equation" r:id="rId3" imgW="420336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300" y="1879600"/>
                          <a:ext cx="4203700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066800" y="2667000"/>
              <a:ext cx="8176403" cy="3581400"/>
              <a:chOff x="1066800" y="2667000"/>
              <a:chExt cx="8176403" cy="3581400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750" t="10001" b="13333"/>
              <a:stretch>
                <a:fillRect/>
              </a:stretch>
            </p:blipFill>
            <p:spPr bwMode="auto">
              <a:xfrm>
                <a:off x="1066800" y="2743200"/>
                <a:ext cx="2209800" cy="3505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H="1" flipV="1">
                <a:off x="2286000" y="5257800"/>
                <a:ext cx="1066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29000" y="5410200"/>
                <a:ext cx="4495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Symbol" pitchFamily="18" charset="2"/>
                  </a:rPr>
                  <a:t>r = 13.595 </a:t>
                </a:r>
                <a:r>
                  <a:rPr lang="en-US" sz="2400"/>
                  <a:t>x 10</a:t>
                </a:r>
                <a:r>
                  <a:rPr lang="en-US" sz="2400" baseline="30000"/>
                  <a:t>3 </a:t>
                </a:r>
                <a:r>
                  <a:rPr lang="en-US" sz="2400"/>
                  <a:t>kg/m</a:t>
                </a:r>
                <a:r>
                  <a:rPr lang="en-US" sz="2400" baseline="30000"/>
                  <a:t>3</a:t>
                </a:r>
                <a:endParaRPr lang="en-US" sz="2400">
                  <a:latin typeface="Symbol" pitchFamily="18" charset="2"/>
                </a:endParaRPr>
              </a:p>
            </p:txBody>
          </p:sp>
          <p:graphicFrame>
            <p:nvGraphicFramePr>
              <p:cNvPr id="1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5068884"/>
                  </p:ext>
                </p:extLst>
              </p:nvPr>
            </p:nvGraphicFramePr>
            <p:xfrm>
              <a:off x="3657600" y="2667000"/>
              <a:ext cx="5585603" cy="281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362" name="数式" r:id="rId6" imgW="2666880" imgH="1346040" progId="Equation.3">
                      <p:embed/>
                    </p:oleObj>
                  </mc:Choice>
                  <mc:Fallback>
                    <p:oleObj name="数式" r:id="rId6" imgW="2666880" imgH="1346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7600" y="2667000"/>
                            <a:ext cx="5585603" cy="281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509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4966-DE3C-4476-906C-2D44DB7EAA6D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Weather</a:t>
            </a:r>
            <a:r>
              <a:rPr lang="en-US" dirty="0"/>
              <a:t> </a:t>
            </a:r>
            <a:r>
              <a:rPr lang="en-US" sz="2400" dirty="0"/>
              <a:t>report</a:t>
            </a:r>
            <a:r>
              <a:rPr lang="en-US" dirty="0"/>
              <a:t>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352800" y="3124200"/>
            <a:ext cx="2590800" cy="4572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6751"/>
              </p:ext>
            </p:extLst>
          </p:nvPr>
        </p:nvGraphicFramePr>
        <p:xfrm>
          <a:off x="1828800" y="4953000"/>
          <a:ext cx="61885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8" name="数式" r:id="rId3" imgW="2311200" imgH="393480" progId="Equation.3">
                  <p:embed/>
                </p:oleObj>
              </mc:Choice>
              <mc:Fallback>
                <p:oleObj name="数式" r:id="rId3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6188587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395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4629" r="36250" b="30720"/>
          <a:stretch/>
        </p:blipFill>
        <p:spPr bwMode="auto">
          <a:xfrm>
            <a:off x="1527628" y="1019629"/>
            <a:ext cx="6241143" cy="36576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029200" y="4114800"/>
            <a:ext cx="1066800" cy="6858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CD06-87EB-43CA-9676-018916C1E244}" type="slidenum">
              <a:rPr lang="en-US"/>
              <a:pPr/>
              <a:t>12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Question:  Consider the same setup, but replace fluid with water (</a:t>
            </a:r>
            <a:r>
              <a:rPr lang="en-US" sz="2400">
                <a:latin typeface="Symbol" pitchFamily="18" charset="2"/>
              </a:rPr>
              <a:t>r</a:t>
            </a:r>
            <a:r>
              <a:rPr lang="en-US" sz="2400"/>
              <a:t> = 1000 kg/m</a:t>
            </a:r>
            <a:r>
              <a:rPr lang="en-US" sz="2400" baseline="30000"/>
              <a:t>3</a:t>
            </a:r>
            <a:r>
              <a:rPr lang="en-US" sz="2400"/>
              <a:t>).  What is h?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600200"/>
            <a:ext cx="6934200" cy="3505200"/>
            <a:chOff x="533400" y="2133600"/>
            <a:chExt cx="6934200" cy="3505200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0001" b="13333"/>
            <a:stretch>
              <a:fillRect/>
            </a:stretch>
          </p:blipFill>
          <p:spPr bwMode="auto">
            <a:xfrm>
              <a:off x="533400" y="2133600"/>
              <a:ext cx="22098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 flipV="1">
              <a:off x="1981200" y="4724400"/>
              <a:ext cx="1066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2971800" y="4800600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r = 1000</a:t>
              </a:r>
              <a:r>
                <a:rPr lang="en-US" sz="2400" baseline="30000" dirty="0"/>
                <a:t> </a:t>
              </a:r>
              <a:r>
                <a:rPr lang="en-US" sz="2400" dirty="0"/>
                <a:t>kg/m</a:t>
              </a:r>
              <a:r>
                <a:rPr lang="en-US" sz="2400" baseline="30000" dirty="0"/>
                <a:t>3</a:t>
              </a:r>
              <a:endParaRPr lang="en-US" sz="2400" dirty="0">
                <a:latin typeface="Symbol" pitchFamily="18" charset="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57600" y="1585686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equation: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Will water barometer have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Greater than mercury.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Smaller than mercury.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same as mercury.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CD06-87EB-43CA-9676-018916C1E244}" type="slidenum">
              <a:rPr lang="en-US"/>
              <a:pPr/>
              <a:t>13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Question:  Consider the same setup, but replace fluid with water (</a:t>
            </a:r>
            <a:r>
              <a:rPr lang="en-US" sz="2400">
                <a:latin typeface="Symbol" pitchFamily="18" charset="2"/>
              </a:rPr>
              <a:t>r</a:t>
            </a:r>
            <a:r>
              <a:rPr lang="en-US" sz="2400"/>
              <a:t> = 1000 kg/m</a:t>
            </a:r>
            <a:r>
              <a:rPr lang="en-US" sz="2400" baseline="30000"/>
              <a:t>3</a:t>
            </a:r>
            <a:r>
              <a:rPr lang="en-US" sz="2400"/>
              <a:t>).  What is h?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30300" y="1295400"/>
          <a:ext cx="420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4" name="Equation" r:id="rId3" imgW="4203360" imgH="787320" progId="Equation.3">
                  <p:embed/>
                </p:oleObj>
              </mc:Choice>
              <mc:Fallback>
                <p:oleObj name="Equation" r:id="rId3" imgW="4203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295400"/>
                        <a:ext cx="4203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0001" b="13333"/>
          <a:stretch>
            <a:fillRect/>
          </a:stretch>
        </p:blipFill>
        <p:spPr bwMode="auto">
          <a:xfrm>
            <a:off x="533400" y="2133600"/>
            <a:ext cx="2209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1981200" y="4724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971800" y="4800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r = 1000</a:t>
            </a:r>
            <a:r>
              <a:rPr lang="en-US" sz="2400" baseline="30000" dirty="0"/>
              <a:t> </a:t>
            </a:r>
            <a:r>
              <a:rPr lang="en-US" sz="2400" dirty="0"/>
              <a:t>kg/m</a:t>
            </a:r>
            <a:r>
              <a:rPr lang="en-US" sz="2400" baseline="30000" dirty="0"/>
              <a:t>3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4032250" y="2159000"/>
          <a:ext cx="30480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5" name="Equation" r:id="rId6" imgW="3047760" imgH="2070000" progId="Equation.3">
                  <p:embed/>
                </p:oleObj>
              </mc:Choice>
              <mc:Fallback>
                <p:oleObj name="Equation" r:id="rId6" imgW="3047760" imgH="20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159000"/>
                        <a:ext cx="30480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33400" y="4572000"/>
            <a:ext cx="1981200" cy="533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923595" y="1295400"/>
            <a:ext cx="1143000" cy="3581400"/>
          </a:xfrm>
          <a:prstGeom prst="can">
            <a:avLst/>
          </a:prstGeom>
          <a:pattFill prst="wave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1295400"/>
            <a:ext cx="1143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2057400" y="1524000"/>
            <a:ext cx="457200" cy="3200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18505"/>
              </p:ext>
            </p:extLst>
          </p:nvPr>
        </p:nvGraphicFramePr>
        <p:xfrm>
          <a:off x="2514600" y="2743200"/>
          <a:ext cx="22290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8" name="数式" r:id="rId3" imgW="977760" imgH="431640" progId="Equation.3">
                  <p:embed/>
                </p:oleObj>
              </mc:Choice>
              <mc:Fallback>
                <p:oleObj name="数式" r:id="rId3" imgW="9777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22290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371600" y="53340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53340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76400" y="53340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53340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73988"/>
              </p:ext>
            </p:extLst>
          </p:nvPr>
        </p:nvGraphicFramePr>
        <p:xfrm>
          <a:off x="1858962" y="5480050"/>
          <a:ext cx="28654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9" name="数式" r:id="rId5" imgW="1257120" imgH="241200" progId="Equation.3">
                  <p:embed/>
                </p:oleObj>
              </mc:Choice>
              <mc:Fallback>
                <p:oleObj name="数式" r:id="rId5" imgW="1257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2" y="5480050"/>
                        <a:ext cx="28654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7800" y="9906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0.5 m cylinder of water is inverted over a piece of paper.   What will happen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water will flow out of the cylinder and make a mess.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Air pressure will hold the water in the cylinder.</a:t>
            </a:r>
          </a:p>
        </p:txBody>
      </p:sp>
    </p:spTree>
    <p:extLst>
      <p:ext uri="{BB962C8B-B14F-4D97-AF65-F5344CB8AC3E}">
        <p14:creationId xmlns:p14="http://schemas.microsoft.com/office/powerpoint/2010/main" val="310611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472-CB6B-4FFE-B520-49391ED76D25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68552"/>
              </p:ext>
            </p:extLst>
          </p:nvPr>
        </p:nvGraphicFramePr>
        <p:xfrm>
          <a:off x="422274" y="2057400"/>
          <a:ext cx="6892926" cy="106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5" name="数式" r:id="rId3" imgW="3111480" imgH="482400" progId="Equation.3">
                  <p:embed/>
                </p:oleObj>
              </mc:Choice>
              <mc:Fallback>
                <p:oleObj name="数式" r:id="rId3" imgW="3111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4" y="2057400"/>
                        <a:ext cx="6892926" cy="1069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47833"/>
              </p:ext>
            </p:extLst>
          </p:nvPr>
        </p:nvGraphicFramePr>
        <p:xfrm>
          <a:off x="914400" y="3505200"/>
          <a:ext cx="75577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6" name="Equation" r:id="rId5" imgW="6172200" imgH="622080" progId="Equation.3">
                  <p:embed/>
                </p:oleObj>
              </mc:Choice>
              <mc:Fallback>
                <p:oleObj name="Equation" r:id="rId5" imgW="6172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7557796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55349"/>
              </p:ext>
            </p:extLst>
          </p:nvPr>
        </p:nvGraphicFramePr>
        <p:xfrm>
          <a:off x="401637" y="1600200"/>
          <a:ext cx="8589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7" name="数式" r:id="rId7" imgW="3936960" imgH="228600" progId="Equation.3">
                  <p:embed/>
                </p:oleObj>
              </mc:Choice>
              <mc:Fallback>
                <p:oleObj name="数式" r:id="rId7" imgW="3936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" y="1600200"/>
                        <a:ext cx="8589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28600"/>
            <a:ext cx="815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General relationship between P and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r: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97499"/>
              </p:ext>
            </p:extLst>
          </p:nvPr>
        </p:nvGraphicFramePr>
        <p:xfrm>
          <a:off x="533400" y="664029"/>
          <a:ext cx="5986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8" name="数式" r:id="rId9" imgW="2743200" imgH="419040" progId="Equation.3">
                  <p:embed/>
                </p:oleObj>
              </mc:Choice>
              <mc:Fallback>
                <p:oleObj name="数式" r:id="rId9" imgW="274320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64029"/>
                        <a:ext cx="59864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472-CB6B-4FFE-B520-49391ED76D2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600" y="990600"/>
            <a:ext cx="6504940" cy="5923788"/>
            <a:chOff x="1901825" y="2819400"/>
            <a:chExt cx="5003800" cy="350520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19400"/>
              <a:ext cx="4619625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905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 (atm)</a:t>
              </a: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5029200" y="60960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 rot="16200000">
              <a:off x="1444625" y="3884613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y-y</a:t>
              </a:r>
              <a:r>
                <a:rPr lang="en-US" baseline="-25000"/>
                <a:t>0</a:t>
              </a:r>
              <a:r>
                <a:rPr lang="en-US"/>
                <a:t>(mi)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09435"/>
              </p:ext>
            </p:extLst>
          </p:nvPr>
        </p:nvGraphicFramePr>
        <p:xfrm>
          <a:off x="2594928" y="1913636"/>
          <a:ext cx="6172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2" name="Equation" r:id="rId4" imgW="6172200" imgH="622080" progId="Equation.3">
                  <p:embed/>
                </p:oleObj>
              </mc:Choice>
              <mc:Fallback>
                <p:oleObj name="Equation" r:id="rId4" imgW="6172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928" y="1913636"/>
                        <a:ext cx="6172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9" y="228600"/>
            <a:ext cx="891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Approximate relation of pressure to height above sea-level</a:t>
            </a:r>
          </a:p>
        </p:txBody>
      </p:sp>
    </p:spTree>
    <p:extLst>
      <p:ext uri="{BB962C8B-B14F-4D97-AF65-F5344CB8AC3E}">
        <p14:creationId xmlns:p14="http://schemas.microsoft.com/office/powerpoint/2010/main" val="29258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Have you personally experienced the effects of atmospheric pressure variations?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flying in an airplane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visiting a high-altitude location (such as Denver, CO etc.)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visiting a low-altitude location (such as Death Valley, CA etc.)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All of the above.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None of the above.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635" y="15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Buoyant forces in fluids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(For simplicity we will assume that the fluid is incompressible.)</a:t>
            </a:r>
          </a:p>
        </p:txBody>
      </p:sp>
      <p:pic>
        <p:nvPicPr>
          <p:cNvPr id="272386" name="Picture 2" descr="http://crimematters.files.wordpress.com/2011/10/free_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1898"/>
            <a:ext cx="357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537" y="135798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 from the web of a floating iceberg.</a:t>
            </a:r>
          </a:p>
        </p:txBody>
      </p:sp>
      <p:pic>
        <p:nvPicPr>
          <p:cNvPr id="7" name="Picture 2" descr="http://i.istockimg.com/file_thumbview_approve/15927571/2/stock-photo-15927571-glass-of-water-with-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2425273"/>
            <a:ext cx="2409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1295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 from the web of a glass of ice water</a:t>
            </a:r>
          </a:p>
        </p:txBody>
      </p:sp>
    </p:spTree>
    <p:extLst>
      <p:ext uri="{BB962C8B-B14F-4D97-AF65-F5344CB8AC3E}">
        <p14:creationId xmlns:p14="http://schemas.microsoft.com/office/powerpoint/2010/main" val="19234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2053-FA08-4F19-BE79-85F2464A678B}" type="slidenum">
              <a:rPr lang="en-US"/>
              <a:pPr/>
              <a:t>19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077200" cy="1015663"/>
          </a:xfrm>
          <a:prstGeom prst="rect">
            <a:avLst/>
          </a:prstGeom>
          <a:solidFill>
            <a:srgbClr val="CC99FF">
              <a:alpha val="27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Buoyant force for fluid acting on a solid: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       F</a:t>
            </a:r>
            <a:r>
              <a:rPr lang="en-US" sz="2400" b="1" baseline="-25000" dirty="0"/>
              <a:t>B</a:t>
            </a:r>
            <a:r>
              <a:rPr lang="en-US" sz="2400" b="1" dirty="0"/>
              <a:t>=</a:t>
            </a:r>
            <a:r>
              <a:rPr lang="en-US" sz="2400" b="1" dirty="0" err="1">
                <a:latin typeface="Symbol" pitchFamily="18" charset="2"/>
              </a:rPr>
              <a:t>r</a:t>
            </a:r>
            <a:r>
              <a:rPr lang="en-US" sz="2400" b="1" baseline="-25000" dirty="0" err="1"/>
              <a:t>fluid</a:t>
            </a:r>
            <a:r>
              <a:rPr lang="en-US" sz="2400" b="1" dirty="0" err="1"/>
              <a:t>V</a:t>
            </a:r>
            <a:r>
              <a:rPr lang="en-US" sz="2400" b="1" baseline="-25000" dirty="0" err="1"/>
              <a:t>displaced</a:t>
            </a:r>
            <a:r>
              <a:rPr lang="en-US" sz="2400" b="1" dirty="0" err="1"/>
              <a:t>g</a:t>
            </a:r>
            <a:endParaRPr lang="en-US" sz="2400" b="1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49250" y="2012950"/>
          <a:ext cx="6375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8" name="Equation" r:id="rId3" imgW="6375240" imgH="1358640" progId="Equation.3">
                  <p:embed/>
                </p:oleObj>
              </mc:Choice>
              <mc:Fallback>
                <p:oleObj name="Equation" r:id="rId3" imgW="637524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012950"/>
                        <a:ext cx="6375400" cy="1358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066800" y="4419600"/>
            <a:ext cx="1676400" cy="1752600"/>
          </a:xfrm>
          <a:prstGeom prst="can">
            <a:avLst>
              <a:gd name="adj" fmla="val 26136"/>
            </a:avLst>
          </a:prstGeom>
          <a:gradFill rotWithShape="0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066800" y="3505200"/>
            <a:ext cx="1676400" cy="1371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7921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0" y="4495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050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002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mg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352800" y="3733800"/>
            <a:ext cx="525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F</a:t>
            </a:r>
            <a:r>
              <a:rPr lang="en-US" sz="2400" baseline="-25000"/>
              <a:t>B                   </a:t>
            </a:r>
            <a:r>
              <a:rPr lang="en-US" sz="2400">
                <a:latin typeface="Symbol" pitchFamily="18" charset="2"/>
              </a:rPr>
              <a:t>-</a:t>
            </a:r>
            <a:r>
              <a:rPr lang="en-US" sz="2400"/>
              <a:t>            mg   = 0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r</a:t>
            </a:r>
            <a:r>
              <a:rPr lang="en-US" sz="2400" baseline="-25000"/>
              <a:t>fluid</a:t>
            </a:r>
            <a:r>
              <a:rPr lang="en-US" sz="2400"/>
              <a:t>V</a:t>
            </a:r>
            <a:r>
              <a:rPr lang="en-US" sz="2400" baseline="-25000"/>
              <a:t>submerged</a:t>
            </a:r>
            <a:r>
              <a:rPr lang="en-US" sz="2400"/>
              <a:t>g </a:t>
            </a:r>
            <a:r>
              <a:rPr lang="en-US" sz="2400">
                <a:latin typeface="Symbol" pitchFamily="18" charset="2"/>
              </a:rPr>
              <a:t>-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r</a:t>
            </a:r>
            <a:r>
              <a:rPr lang="en-US" sz="2400" baseline="-25000"/>
              <a:t>solid</a:t>
            </a:r>
            <a:r>
              <a:rPr lang="en-US" sz="2400"/>
              <a:t>V</a:t>
            </a:r>
            <a:r>
              <a:rPr lang="en-US" sz="2400" baseline="-25000"/>
              <a:t>solid</a:t>
            </a:r>
            <a:r>
              <a:rPr lang="en-US" sz="2400"/>
              <a:t>g = 0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4267200" y="5029200"/>
          <a:ext cx="2120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9" name="Equation" r:id="rId5" imgW="2120760" imgH="876240" progId="Equation.3">
                  <p:embed/>
                </p:oleObj>
              </mc:Choice>
              <mc:Fallback>
                <p:oleObj name="Equation" r:id="rId5" imgW="21207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2120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066800" y="3505200"/>
            <a:ext cx="1676400" cy="13716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752600" y="4114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6670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Symbol" pitchFamily="18" charset="2"/>
              </a:rPr>
              <a:t>D</a:t>
            </a:r>
            <a:r>
              <a:rPr lang="en-US" i="1"/>
              <a:t>y</a:t>
            </a:r>
          </a:p>
        </p:txBody>
      </p:sp>
      <p:sp>
        <p:nvSpPr>
          <p:cNvPr id="22543" name="AutoShape 15"/>
          <p:cNvSpPr>
            <a:spLocks/>
          </p:cNvSpPr>
          <p:nvPr/>
        </p:nvSpPr>
        <p:spPr bwMode="auto">
          <a:xfrm>
            <a:off x="2438400" y="4800600"/>
            <a:ext cx="2286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11/05/2012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23832" r="32080" b="5836"/>
          <a:stretch/>
        </p:blipFill>
        <p:spPr bwMode="auto">
          <a:xfrm>
            <a:off x="1600200" y="457200"/>
            <a:ext cx="5793014" cy="57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19200" y="1600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Summary: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06441"/>
              </p:ext>
            </p:extLst>
          </p:nvPr>
        </p:nvGraphicFramePr>
        <p:xfrm>
          <a:off x="762000" y="1431925"/>
          <a:ext cx="6127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7" name="数式" r:id="rId3" imgW="2286000" imgH="241200" progId="Equation.3">
                  <p:embed/>
                </p:oleObj>
              </mc:Choice>
              <mc:Fallback>
                <p:oleObj name="数式" r:id="rId3" imgW="2286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31925"/>
                        <a:ext cx="61277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51127"/>
              </p:ext>
            </p:extLst>
          </p:nvPr>
        </p:nvGraphicFramePr>
        <p:xfrm>
          <a:off x="914400" y="2286000"/>
          <a:ext cx="3581400" cy="147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8" name="Equation" r:id="rId5" imgW="2120900" imgH="876300" progId="Equation.3">
                  <p:embed/>
                </p:oleObj>
              </mc:Choice>
              <mc:Fallback>
                <p:oleObj name="Equation" r:id="rId5" imgW="2120900" imgH="876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3581400" cy="147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114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Some densities: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ice                     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  917 kg/m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fresh water       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1000 kg/m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salt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water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>
                <a:latin typeface="Symbol" pitchFamily="18" charset="2"/>
                <a:cs typeface="Arial" pitchFamily="34" charset="0"/>
              </a:rPr>
              <a:t>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1024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kg/m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0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4AF5-DF30-4307-8028-CAE002701DCD}" type="slidenum">
              <a:rPr lang="en-US"/>
              <a:pPr/>
              <a:t>21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01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dirty="0" err="1" smtClean="0">
                <a:solidFill>
                  <a:srgbClr val="FF0000"/>
                </a:solidFill>
              </a:rPr>
              <a:t>iclicker</a:t>
            </a:r>
            <a:r>
              <a:rPr lang="en-US" b="1" i="1" dirty="0" smtClean="0">
                <a:solidFill>
                  <a:srgbClr val="FF0000"/>
                </a:solidFill>
              </a:rPr>
              <a:t> question:</a:t>
            </a:r>
          </a:p>
          <a:p>
            <a:r>
              <a:rPr lang="en-US" b="1" dirty="0" smtClean="0"/>
              <a:t>Suppose </a:t>
            </a:r>
            <a:r>
              <a:rPr lang="en-US" b="1" dirty="0"/>
              <a:t>you have a boat which floats in a fresh water lake, with 50% of it submerged below the water. If you float </a:t>
            </a:r>
            <a:r>
              <a:rPr lang="en-US" b="1" dirty="0" smtClean="0"/>
              <a:t>the </a:t>
            </a:r>
            <a:r>
              <a:rPr lang="en-US" b="1" dirty="0"/>
              <a:t>same boat in salt water, which of the following would be true? </a:t>
            </a:r>
          </a:p>
          <a:p>
            <a:endParaRPr lang="en-US" b="1" dirty="0"/>
          </a:p>
          <a:p>
            <a:pPr>
              <a:buFontTx/>
              <a:buAutoNum type="alphaUcPeriod"/>
            </a:pPr>
            <a:r>
              <a:rPr lang="en-US" b="1" dirty="0"/>
              <a:t>More than 50% of the boat will be below the salt water. </a:t>
            </a:r>
          </a:p>
          <a:p>
            <a:pPr>
              <a:buFontTx/>
              <a:buAutoNum type="alphaUcPeriod"/>
            </a:pPr>
            <a:r>
              <a:rPr lang="en-US" b="1" dirty="0"/>
              <a:t>Less than 50% of the boat will be below the salt water. </a:t>
            </a:r>
          </a:p>
          <a:p>
            <a:pPr>
              <a:buFontTx/>
              <a:buAutoNum type="alphaUcPeriod"/>
            </a:pPr>
            <a:r>
              <a:rPr lang="en-US" b="1" dirty="0"/>
              <a:t>The submersion fraction depends upon the boat's total mass and volume. </a:t>
            </a:r>
          </a:p>
          <a:p>
            <a:pPr>
              <a:buFontTx/>
              <a:buAutoNum type="alphaUcPeriod"/>
            </a:pPr>
            <a:r>
              <a:rPr lang="en-US" b="1" dirty="0"/>
              <a:t>The submersion fraction depends upon the barometric pressure. </a:t>
            </a:r>
          </a:p>
          <a:p>
            <a:pPr algn="ctr">
              <a:spcBef>
                <a:spcPct val="50000"/>
              </a:spcBef>
              <a:buFontTx/>
              <a:buAutoNum type="arabicPeriod" startAt="4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6EDA-71CA-4D1B-A038-703590AC576C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Archimede’s method of finding the density of the King’s “gold” crown</a:t>
            </a:r>
          </a:p>
        </p:txBody>
      </p:sp>
      <p:pic>
        <p:nvPicPr>
          <p:cNvPr id="39940" name="Picture 4" descr="F05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73970" b="16257"/>
          <a:stretch>
            <a:fillRect/>
          </a:stretch>
        </p:blipFill>
        <p:spPr bwMode="auto">
          <a:xfrm>
            <a:off x="1219200" y="1676400"/>
            <a:ext cx="12334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F05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73970" b="16257"/>
          <a:stretch>
            <a:fillRect/>
          </a:stretch>
        </p:blipFill>
        <p:spPr bwMode="auto">
          <a:xfrm>
            <a:off x="3429000" y="1752600"/>
            <a:ext cx="12334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066800" y="2819400"/>
            <a:ext cx="1447800" cy="2514600"/>
          </a:xfrm>
          <a:prstGeom prst="can">
            <a:avLst>
              <a:gd name="adj" fmla="val 33008"/>
            </a:avLst>
          </a:prstGeom>
          <a:solidFill>
            <a:srgbClr val="99CCFF">
              <a:alpha val="46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362200" y="220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water</a:t>
            </a:r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768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air</a:t>
            </a:r>
            <a:endParaRPr lang="en-US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429000" y="4191000"/>
          <a:ext cx="5143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8" name="Equation" r:id="rId4" imgW="5143320" imgH="1790640" progId="Equation.3">
                  <p:embed/>
                </p:oleObj>
              </mc:Choice>
              <mc:Fallback>
                <p:oleObj name="Equation" r:id="rId4" imgW="514332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91000"/>
                        <a:ext cx="51435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121E-5A38-43BB-B985-CC67D26228AB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74800" y="1295400"/>
          <a:ext cx="5334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8" name="Equation" r:id="rId3" imgW="5333760" imgH="1765080" progId="Equation.3">
                  <p:embed/>
                </p:oleObj>
              </mc:Choice>
              <mc:Fallback>
                <p:oleObj name="Equation" r:id="rId3" imgW="533376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295400"/>
                        <a:ext cx="53340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Application of Newton’s second law to fluid (near Earth’s surface)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219200" y="3352800"/>
          <a:ext cx="73533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9" name="Equation" r:id="rId5" imgW="7353000" imgH="2120760" progId="Equation.3">
                  <p:embed/>
                </p:oleObj>
              </mc:Choice>
              <mc:Fallback>
                <p:oleObj name="Equation" r:id="rId5" imgW="7353000" imgH="2120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73533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Summary: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0B1-1E2E-423C-AC75-DE2208C8D719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</a:rPr>
              <a:t> question:</a:t>
            </a:r>
            <a:endParaRPr lang="en-US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/>
              <a:t>Suppose that a caterer packed some food in an air tight container with a flexible top at sea-level.  This food was loaded on to an airplane with a cruising altitude of ~6 mi above the earth’s surface.   Assuming that the airplane cabin is imperfectly pressurized, what do you expect the container to look like during the flight?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45720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76600" y="45720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629400" y="44958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276600" y="4267200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705600" y="4114800"/>
            <a:ext cx="1143000" cy="533400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0" y="53340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(A)                               (B)                                       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Hydraulic press</a:t>
            </a:r>
          </a:p>
        </p:txBody>
      </p:sp>
      <p:pic>
        <p:nvPicPr>
          <p:cNvPr id="275458" name="Picture 2" descr="E:\Media\Image_Library\chapter14\14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76" y="981164"/>
            <a:ext cx="4482353" cy="4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3962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incompressible fluid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4377898"/>
            <a:ext cx="1981200" cy="11790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1816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=A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2400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/A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/A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70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44105" r="2399" b="14243"/>
          <a:stretch/>
        </p:blipFill>
        <p:spPr bwMode="auto">
          <a:xfrm>
            <a:off x="212305" y="1196468"/>
            <a:ext cx="8626895" cy="307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38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pic>
        <p:nvPicPr>
          <p:cNvPr id="277506" name="Picture 2" descr="E:\Media\Image_Library\chapter14\14P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4823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47923" r="11630" b="33793"/>
          <a:stretch/>
        </p:blipFill>
        <p:spPr bwMode="auto">
          <a:xfrm>
            <a:off x="-2497" y="4267201"/>
            <a:ext cx="9222697" cy="13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58701" r="2986" b="27249"/>
          <a:stretch/>
        </p:blipFill>
        <p:spPr bwMode="auto">
          <a:xfrm>
            <a:off x="130059" y="356020"/>
            <a:ext cx="8785341" cy="8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9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F79-9AFB-4026-92F3-1EB8A93C1DE8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610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physics of fluids.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Fluids include liquids (usually “incompressible) and gases (highly “compressible”).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Fluids obey Newton’s equations of motion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but because they move within their containers, the application of Newton’s laws to fluids introduces some new forms.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Pressure:  P=force/area         1 (N/m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1 Pascal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Density:   </a:t>
            </a:r>
            <a:r>
              <a:rPr lang="en-US" sz="2400" dirty="0">
                <a:latin typeface="Symbol" pitchFamily="18" charset="2"/>
                <a:cs typeface="Arial" pitchFamily="34" charset="0"/>
              </a:rPr>
              <a:t>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=mass/volume    1 kg/m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0.001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/ml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5105400"/>
            <a:ext cx="7086600" cy="83099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Note:  In this chapter P</a:t>
            </a:r>
            <a:r>
              <a:rPr lang="en-US" sz="2400">
                <a:latin typeface="Arial" pitchFamily="34" charset="0"/>
                <a:cs typeface="Arial" pitchFamily="34" charset="0"/>
                <a:sym typeface="Symbol" pitchFamily="18" charset="2"/>
              </a:rPr>
              <a:t>pressure (NOT MOMENTUM)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Pressure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49604"/>
              </p:ext>
            </p:extLst>
          </p:nvPr>
        </p:nvGraphicFramePr>
        <p:xfrm>
          <a:off x="2400300" y="205262"/>
          <a:ext cx="1600200" cy="14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1" name="数式" r:id="rId3" imgW="469800" imgH="419040" progId="Equation.3">
                  <p:embed/>
                </p:oleObj>
              </mc:Choice>
              <mc:Fallback>
                <p:oleObj name="数式" r:id="rId3" imgW="469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0300" y="205262"/>
                        <a:ext cx="1600200" cy="142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098" name="Picture 2" descr="E:\Media\Image_Library\chapter14\1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5882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276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since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exerted by a fluid acts in all directions, it is a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scalar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10820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of pressure calculation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High  heels       (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2000" b="1" dirty="0">
                <a:latin typeface="Arial" pitchFamily="34" charset="0"/>
                <a:cs typeface="Arial" pitchFamily="34" charset="0"/>
                <a:hlinkClick r:id="rId3"/>
              </a:rPr>
              <a:t>://www.flickr.com/photos/moffe6/3771468287/lightbox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/)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 t="28799" r="31690" b="35601"/>
          <a:stretch/>
        </p:blipFill>
        <p:spPr bwMode="auto">
          <a:xfrm>
            <a:off x="1066800" y="1905000"/>
            <a:ext cx="3657600" cy="291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00200" y="3657600"/>
            <a:ext cx="0" cy="7620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21297"/>
              </p:ext>
            </p:extLst>
          </p:nvPr>
        </p:nvGraphicFramePr>
        <p:xfrm>
          <a:off x="733425" y="5040313"/>
          <a:ext cx="7929563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6" name="数式" r:id="rId5" imgW="2819160" imgH="457200" progId="Equation.3">
                  <p:embed/>
                </p:oleObj>
              </mc:Choice>
              <mc:Fallback>
                <p:oleObj name="数式" r:id="rId5" imgW="2819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040313"/>
                        <a:ext cx="7929563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96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AEF1-C5BA-4080-93A9-8387739F0933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46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Pressure exerted by air at sea-level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1 </a:t>
            </a:r>
            <a:r>
              <a:rPr lang="en-US" sz="2400" dirty="0" err="1"/>
              <a:t>atm</a:t>
            </a:r>
            <a:r>
              <a:rPr lang="en-US" sz="2400" dirty="0"/>
              <a:t> = 1.013x10</a:t>
            </a:r>
            <a:r>
              <a:rPr lang="en-US" sz="2400" baseline="30000" dirty="0"/>
              <a:t>5</a:t>
            </a:r>
            <a:r>
              <a:rPr lang="en-US" sz="2400" dirty="0"/>
              <a:t> Pa</a:t>
            </a:r>
          </a:p>
          <a:p>
            <a:pPr marL="0" lvl="1" indent="-1828800">
              <a:spcBef>
                <a:spcPct val="50000"/>
              </a:spcBef>
            </a:pPr>
            <a:r>
              <a:rPr lang="en-US" sz="2400" dirty="0"/>
              <a:t>    Example:   What is the force exerted by 1 </a:t>
            </a:r>
            <a:r>
              <a:rPr lang="en-US" sz="2400" dirty="0" err="1"/>
              <a:t>atm</a:t>
            </a:r>
            <a:r>
              <a:rPr lang="en-US" sz="2400" dirty="0"/>
              <a:t> of air 	</a:t>
            </a:r>
            <a:r>
              <a:rPr lang="en-US" sz="2400" dirty="0" smtClean="0"/>
              <a:t>pressure </a:t>
            </a:r>
            <a:r>
              <a:rPr lang="en-US" sz="2400" dirty="0"/>
              <a:t>on a circular area  of </a:t>
            </a:r>
            <a:r>
              <a:rPr lang="en-US" sz="2400" dirty="0" smtClean="0"/>
              <a:t>radius 0.08m</a:t>
            </a:r>
            <a:r>
              <a:rPr lang="en-US" sz="2400" dirty="0"/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  F = PA = 1.013x10</a:t>
            </a:r>
            <a:r>
              <a:rPr lang="en-US" sz="2400" baseline="30000" dirty="0"/>
              <a:t>5</a:t>
            </a:r>
            <a:r>
              <a:rPr lang="en-US" sz="2400" dirty="0"/>
              <a:t> Pa x 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(0.08m)</a:t>
            </a:r>
            <a:r>
              <a:rPr lang="en-US" sz="2400" baseline="30000" dirty="0"/>
              <a:t>2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			= 2040 N</a:t>
            </a:r>
          </a:p>
        </p:txBody>
      </p:sp>
      <p:sp>
        <p:nvSpPr>
          <p:cNvPr id="2" name="Can 1"/>
          <p:cNvSpPr/>
          <p:nvPr/>
        </p:nvSpPr>
        <p:spPr>
          <a:xfrm>
            <a:off x="3276600" y="4267200"/>
            <a:ext cx="1600200" cy="8382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4800" y="3808988"/>
            <a:ext cx="0" cy="610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3961388"/>
            <a:ext cx="0" cy="610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38600" y="3962400"/>
            <a:ext cx="0" cy="610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3800" y="3962400"/>
            <a:ext cx="0" cy="610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38862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atm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Density = Mass/Volume</a:t>
            </a:r>
          </a:p>
        </p:txBody>
      </p:sp>
      <p:pic>
        <p:nvPicPr>
          <p:cNvPr id="268290" name="Picture 2" descr="E:\Media\Image_Library\chapter14\14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68235" cy="45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9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F6EF-8021-45D0-ADE9-5EC920A6C0E6}" type="slidenum">
              <a:rPr lang="en-US"/>
              <a:pPr/>
              <a:t>8</a:t>
            </a:fld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953000" y="3886200"/>
            <a:ext cx="1981200" cy="914400"/>
          </a:xfrm>
          <a:prstGeom prst="rect">
            <a:avLst/>
          </a:prstGeom>
          <a:solidFill>
            <a:srgbClr val="CC99FF">
              <a:alpha val="6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Relationship between density and pressure in a fluid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   Effects of the weight of a fluid: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064027"/>
              </p:ext>
            </p:extLst>
          </p:nvPr>
        </p:nvGraphicFramePr>
        <p:xfrm>
          <a:off x="5067300" y="1289050"/>
          <a:ext cx="32639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9" name="Equation" r:id="rId3" imgW="3263760" imgH="3365280" progId="Equation.3">
                  <p:embed/>
                </p:oleObj>
              </mc:Choice>
              <mc:Fallback>
                <p:oleObj name="Equation" r:id="rId3" imgW="3263760" imgH="336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289050"/>
                        <a:ext cx="32639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62000" y="4038600"/>
            <a:ext cx="1676400" cy="1295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62000" y="3200400"/>
            <a:ext cx="1676400" cy="1066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33400" y="4191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667000" y="38862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Symbol" pitchFamily="18" charset="2"/>
              </a:rPr>
              <a:t>r</a:t>
            </a:r>
            <a:r>
              <a:rPr lang="en-US" sz="2400" i="1" dirty="0" err="1" smtClean="0"/>
              <a:t>g</a:t>
            </a:r>
            <a:r>
              <a:rPr lang="en-US" sz="2400" i="1" dirty="0" err="1" smtClean="0">
                <a:latin typeface="Symbol" pitchFamily="18" charset="2"/>
              </a:rPr>
              <a:t>D</a:t>
            </a:r>
            <a:r>
              <a:rPr lang="en-US" sz="2400" i="1" dirty="0" err="1" smtClean="0"/>
              <a:t>y</a:t>
            </a:r>
            <a:r>
              <a:rPr lang="en-US" sz="2400" i="1" dirty="0" smtClean="0"/>
              <a:t> = mg/A</a:t>
            </a:r>
            <a:endParaRPr lang="en-US" sz="2400" i="1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2362200" y="4114800"/>
            <a:ext cx="381000" cy="76200"/>
          </a:xfrm>
          <a:prstGeom prst="line">
            <a:avLst/>
          </a:prstGeom>
          <a:noFill/>
          <a:ln w="2540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90800" y="32766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P(</a:t>
            </a:r>
            <a:r>
              <a:rPr lang="en-US" sz="2400" i="1" dirty="0" err="1"/>
              <a:t>y+</a:t>
            </a:r>
            <a:r>
              <a:rPr lang="en-US" sz="2400" i="1" dirty="0" err="1">
                <a:latin typeface="Symbol" pitchFamily="18" charset="2"/>
              </a:rPr>
              <a:t>D</a:t>
            </a:r>
            <a:r>
              <a:rPr lang="en-US" sz="2400" i="1" dirty="0" err="1"/>
              <a:t>y</a:t>
            </a:r>
            <a:r>
              <a:rPr lang="en-US" sz="2400" i="1" dirty="0"/>
              <a:t>)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1524000" y="3505200"/>
            <a:ext cx="1143000" cy="7620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1676400" y="4419600"/>
            <a:ext cx="914400" cy="3048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590800" y="44196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P(y)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819400" y="5334000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Note: In this formulation </a:t>
            </a:r>
            <a:r>
              <a:rPr lang="en-US" sz="2400">
                <a:solidFill>
                  <a:srgbClr val="FF3300"/>
                </a:solidFill>
              </a:rPr>
              <a:t>+y</a:t>
            </a:r>
            <a:r>
              <a:rPr lang="en-US" sz="2400"/>
              <a:t> is defined to be in the </a:t>
            </a:r>
            <a:r>
              <a:rPr lang="en-US" sz="2400">
                <a:solidFill>
                  <a:srgbClr val="FF3300"/>
                </a:solidFill>
              </a:rPr>
              <a:t>up</a:t>
            </a:r>
            <a:r>
              <a:rPr lang="en-US" sz="2400"/>
              <a:t> direction.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26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6AA1-D956-44FA-83D1-094DC033E0AA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777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an “incompressible” fluid (such as mercury):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</a:t>
            </a:r>
            <a:r>
              <a:rPr lang="en-US" sz="2400" dirty="0">
                <a:latin typeface="Symbol" pitchFamily="18" charset="2"/>
              </a:rPr>
              <a:t> r</a:t>
            </a:r>
            <a:r>
              <a:rPr lang="en-US" sz="2400" dirty="0"/>
              <a:t> = 13.585 x 10</a:t>
            </a:r>
            <a:r>
              <a:rPr lang="en-US" sz="2400" baseline="30000" dirty="0"/>
              <a:t>3</a:t>
            </a:r>
            <a:r>
              <a:rPr lang="en-US" sz="2400" dirty="0"/>
              <a:t> kg/m</a:t>
            </a:r>
            <a:r>
              <a:rPr lang="en-US" sz="2400" baseline="30000" dirty="0"/>
              <a:t>3</a:t>
            </a:r>
            <a:r>
              <a:rPr lang="en-US" sz="2400" dirty="0"/>
              <a:t> (constant)</a:t>
            </a:r>
            <a:endParaRPr lang="en-US" sz="2400" baseline="30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95400"/>
            <a:ext cx="7467600" cy="4953000"/>
            <a:chOff x="457200" y="1295400"/>
            <a:chExt cx="7467600" cy="4953000"/>
          </a:xfrm>
        </p:grpSpPr>
        <p:graphicFrame>
          <p:nvGraphicFramePr>
            <p:cNvPr id="2150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739152"/>
                </p:ext>
              </p:extLst>
            </p:nvPr>
          </p:nvGraphicFramePr>
          <p:xfrm>
            <a:off x="1130300" y="1295400"/>
            <a:ext cx="42037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96" name="Equation" r:id="rId3" imgW="4203360" imgH="787320" progId="Equation.3">
                    <p:embed/>
                  </p:oleObj>
                </mc:Choice>
                <mc:Fallback>
                  <p:oleObj name="Equation" r:id="rId3" imgW="420336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300" y="1295400"/>
                          <a:ext cx="4203700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457200" y="2133600"/>
              <a:ext cx="7467600" cy="4114800"/>
              <a:chOff x="457200" y="2133600"/>
              <a:chExt cx="7467600" cy="411480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750" t="10001" b="13333"/>
              <a:stretch>
                <a:fillRect/>
              </a:stretch>
            </p:blipFill>
            <p:spPr bwMode="auto">
              <a:xfrm>
                <a:off x="1066800" y="2743200"/>
                <a:ext cx="2209800" cy="3505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 flipH="1" flipV="1">
                <a:off x="2286000" y="5257800"/>
                <a:ext cx="1066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429000" y="5410200"/>
                <a:ext cx="4495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Symbol" pitchFamily="18" charset="2"/>
                  </a:rPr>
                  <a:t>r = 13.595 </a:t>
                </a:r>
                <a:r>
                  <a:rPr lang="en-US" sz="2400"/>
                  <a:t>x 10</a:t>
                </a:r>
                <a:r>
                  <a:rPr lang="en-US" sz="2400" baseline="30000"/>
                  <a:t>3 </a:t>
                </a:r>
                <a:r>
                  <a:rPr lang="en-US" sz="2400"/>
                  <a:t>kg/m</a:t>
                </a:r>
                <a:r>
                  <a:rPr lang="en-US" sz="2400" baseline="30000"/>
                  <a:t>3</a:t>
                </a:r>
                <a:endParaRPr lang="en-US" sz="2400">
                  <a:latin typeface="Symbol" pitchFamily="18" charset="2"/>
                </a:endParaRPr>
              </a:p>
            </p:txBody>
          </p:sp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457200" y="2133600"/>
                <a:ext cx="510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Example:</a:t>
                </a:r>
              </a:p>
            </p:txBody>
          </p:sp>
          <p:graphicFrame>
            <p:nvGraphicFramePr>
              <p:cNvPr id="2151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2700409"/>
                  </p:ext>
                </p:extLst>
              </p:nvPr>
            </p:nvGraphicFramePr>
            <p:xfrm>
              <a:off x="3505200" y="2667000"/>
              <a:ext cx="3949700" cy="2120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997" name="Equation" r:id="rId6" imgW="3949560" imgH="2120760" progId="Equation.3">
                      <p:embed/>
                    </p:oleObj>
                  </mc:Choice>
                  <mc:Fallback>
                    <p:oleObj name="Equation" r:id="rId6" imgW="3949560" imgH="21207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5200" y="2667000"/>
                            <a:ext cx="3949700" cy="2120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14347</TotalTime>
  <Words>1029</Words>
  <Application>Microsoft Office PowerPoint</Application>
  <PresentationFormat>On-screen Show (4:3)</PresentationFormat>
  <Paragraphs>187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数式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721</cp:revision>
  <cp:lastPrinted>2012-10-26T19:29:22Z</cp:lastPrinted>
  <dcterms:created xsi:type="dcterms:W3CDTF">2012-01-10T18:32:24Z</dcterms:created>
  <dcterms:modified xsi:type="dcterms:W3CDTF">2012-11-05T16:02:21Z</dcterms:modified>
</cp:coreProperties>
</file>