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27" r:id="rId3"/>
    <p:sldId id="338" r:id="rId4"/>
    <p:sldId id="356" r:id="rId5"/>
    <p:sldId id="357" r:id="rId6"/>
    <p:sldId id="358" r:id="rId7"/>
    <p:sldId id="355" r:id="rId8"/>
    <p:sldId id="364" r:id="rId9"/>
    <p:sldId id="360" r:id="rId10"/>
    <p:sldId id="361" r:id="rId11"/>
    <p:sldId id="362" r:id="rId12"/>
    <p:sldId id="363" r:id="rId13"/>
    <p:sldId id="365" r:id="rId14"/>
    <p:sldId id="367" r:id="rId15"/>
    <p:sldId id="368" r:id="rId16"/>
    <p:sldId id="369" r:id="rId17"/>
    <p:sldId id="370" r:id="rId18"/>
    <p:sldId id="371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0" d="100"/>
          <a:sy n="6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6.jpe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jpeg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jpe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8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8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jpeg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0229" y="990600"/>
            <a:ext cx="7467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27: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14:   The physics of fluids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Review of static fluids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Bernoulli’s equation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636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Fluid dynamics   (for incompressible fluids)</a:t>
            </a:r>
          </a:p>
        </p:txBody>
      </p:sp>
      <p:pic>
        <p:nvPicPr>
          <p:cNvPr id="280580" name="Picture 4" descr="E:\Media\Image_Library\chapter14\1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" y="685800"/>
            <a:ext cx="2689412" cy="56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828445"/>
              </p:ext>
            </p:extLst>
          </p:nvPr>
        </p:nvGraphicFramePr>
        <p:xfrm>
          <a:off x="3733800" y="1846262"/>
          <a:ext cx="5211763" cy="424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07" name="数式" r:id="rId4" imgW="1942920" imgH="1587240" progId="Equation.3">
                  <p:embed/>
                </p:oleObj>
              </mc:Choice>
              <mc:Fallback>
                <p:oleObj name="数式" r:id="rId4" imgW="1942920" imgH="1587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46262"/>
                        <a:ext cx="5211763" cy="424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64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434" y="5746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Approximate energy conservation in fluid dynamics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Bernoulli’s equation</a:t>
            </a:r>
          </a:p>
        </p:txBody>
      </p:sp>
      <p:pic>
        <p:nvPicPr>
          <p:cNvPr id="281602" name="Picture 2" descr="E:\Media\Image_Library\chapter14\1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034118" cy="45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819082"/>
              </p:ext>
            </p:extLst>
          </p:nvPr>
        </p:nvGraphicFramePr>
        <p:xfrm>
          <a:off x="3657600" y="992175"/>
          <a:ext cx="5332413" cy="50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29" name="数式" r:id="rId4" imgW="2298600" imgH="2171520" progId="Equation.3">
                  <p:embed/>
                </p:oleObj>
              </mc:Choice>
              <mc:Fallback>
                <p:oleObj name="数式" r:id="rId4" imgW="2298600" imgH="2171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992175"/>
                        <a:ext cx="5332413" cy="50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3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Bernoulli’s equation: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424708"/>
              </p:ext>
            </p:extLst>
          </p:nvPr>
        </p:nvGraphicFramePr>
        <p:xfrm>
          <a:off x="762000" y="1295400"/>
          <a:ext cx="768905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71" name="数式" r:id="rId3" imgW="2209680" imgH="241200" progId="Equation.3">
                  <p:embed/>
                </p:oleObj>
              </mc:Choice>
              <mc:Fallback>
                <p:oleObj name="数式" r:id="rId3" imgW="22096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7689056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2629" name="Picture 5" descr="E:\Media\Image_Library\chapter14\1419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4"/>
          <a:stretch/>
        </p:blipFill>
        <p:spPr bwMode="auto">
          <a:xfrm>
            <a:off x="76200" y="2362200"/>
            <a:ext cx="4482353" cy="291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747803"/>
              </p:ext>
            </p:extLst>
          </p:nvPr>
        </p:nvGraphicFramePr>
        <p:xfrm>
          <a:off x="4664075" y="2505075"/>
          <a:ext cx="4525963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72" name="数式" r:id="rId6" imgW="1612800" imgH="1054080" progId="Equation.3">
                  <p:embed/>
                </p:oleObj>
              </mc:Choice>
              <mc:Fallback>
                <p:oleObj name="数式" r:id="rId6" imgW="1612800" imgH="1054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2505075"/>
                        <a:ext cx="4525963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756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284674" name="Picture 2" descr="E:\Media\Image_Library\chapter14\1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9482"/>
            <a:ext cx="4482353" cy="44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87603"/>
              </p:ext>
            </p:extLst>
          </p:nvPr>
        </p:nvGraphicFramePr>
        <p:xfrm>
          <a:off x="609601" y="914400"/>
          <a:ext cx="7315200" cy="79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05" name="数式" r:id="rId4" imgW="2209680" imgH="241200" progId="Equation.3">
                  <p:embed/>
                </p:oleObj>
              </mc:Choice>
              <mc:Fallback>
                <p:oleObj name="数式" r:id="rId4" imgW="22096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914400"/>
                        <a:ext cx="7315200" cy="797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Bernoulli’s equation: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575466"/>
              </p:ext>
            </p:extLst>
          </p:nvPr>
        </p:nvGraphicFramePr>
        <p:xfrm>
          <a:off x="5181600" y="2147927"/>
          <a:ext cx="3767138" cy="4024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06" name="数式" r:id="rId6" imgW="1447560" imgH="1549080" progId="Equation.3">
                  <p:embed/>
                </p:oleObj>
              </mc:Choice>
              <mc:Fallback>
                <p:oleObj name="数式" r:id="rId6" imgW="1447560" imgH="1549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47927"/>
                        <a:ext cx="3767138" cy="4024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51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630627"/>
              </p:ext>
            </p:extLst>
          </p:nvPr>
        </p:nvGraphicFramePr>
        <p:xfrm>
          <a:off x="1273175" y="2314575"/>
          <a:ext cx="5353050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4" name="数式" r:id="rId3" imgW="2057400" imgH="1396800" progId="Equation.3">
                  <p:embed/>
                </p:oleObj>
              </mc:Choice>
              <mc:Fallback>
                <p:oleObj name="数式" r:id="rId3" imgW="2057400" imgH="1396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2314575"/>
                        <a:ext cx="5353050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6096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Possibilities: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Fire extinguisher 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P&gt;&gt;P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0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Media\Image_Library\chapter14\14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2689412" cy="26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8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89553"/>
              </p:ext>
            </p:extLst>
          </p:nvPr>
        </p:nvGraphicFramePr>
        <p:xfrm>
          <a:off x="317500" y="3048000"/>
          <a:ext cx="4165600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7" name="数式" r:id="rId3" imgW="1600200" imgH="939600" progId="Equation.3">
                  <p:embed/>
                </p:oleObj>
              </mc:Choice>
              <mc:Fallback>
                <p:oleObj name="数式" r:id="rId3" imgW="16002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048000"/>
                        <a:ext cx="4165600" cy="244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6096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Possibilities: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Open top: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P=P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0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Media\Image_Library\chapter14\14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2689412" cy="26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5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2" descr="E:\Media\Image_Library\chapter14\1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5346"/>
            <a:ext cx="3585882" cy="35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914400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Notice that if P&lt;&lt;P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could become very small. How might this happen?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Put an air-tight lid on the top.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Remove the lid on the top.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This will never happen.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060255"/>
              </p:ext>
            </p:extLst>
          </p:nvPr>
        </p:nvGraphicFramePr>
        <p:xfrm>
          <a:off x="275944" y="290879"/>
          <a:ext cx="3767138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1" name="数式" r:id="rId4" imgW="1447560" imgH="799920" progId="Equation.3">
                  <p:embed/>
                </p:oleObj>
              </mc:Choice>
              <mc:Fallback>
                <p:oleObj name="数式" r:id="rId4" imgW="1447560" imgH="799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44" y="290879"/>
                        <a:ext cx="3767138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99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289794" name="Picture 2" descr="E:\Media\Image_Library\chapter14\14P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482353" cy="36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Siphon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057865"/>
              </p:ext>
            </p:extLst>
          </p:nvPr>
        </p:nvGraphicFramePr>
        <p:xfrm>
          <a:off x="1219200" y="3963800"/>
          <a:ext cx="10906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2" name="数式" r:id="rId4" imgW="419040" imgH="215640" progId="Equation.3">
                  <p:embed/>
                </p:oleObj>
              </mc:Choice>
              <mc:Fallback>
                <p:oleObj name="数式" r:id="rId4" imgW="41904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3800"/>
                        <a:ext cx="1090612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43690"/>
              </p:ext>
            </p:extLst>
          </p:nvPr>
        </p:nvGraphicFramePr>
        <p:xfrm>
          <a:off x="2819400" y="584200"/>
          <a:ext cx="6097587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3" name="数式" r:id="rId6" imgW="1752480" imgH="533160" progId="Equation.3">
                  <p:embed/>
                </p:oleObj>
              </mc:Choice>
              <mc:Fallback>
                <p:oleObj name="数式" r:id="rId6" imgW="1752480" imgH="533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84200"/>
                        <a:ext cx="6097587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14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pic>
        <p:nvPicPr>
          <p:cNvPr id="290818" name="Picture 2" descr="E:\Media\Image_Library\chapter14\1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" y="609600"/>
            <a:ext cx="3585882" cy="555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609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Simplistic statement: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123780"/>
              </p:ext>
            </p:extLst>
          </p:nvPr>
        </p:nvGraphicFramePr>
        <p:xfrm>
          <a:off x="4646613" y="1104900"/>
          <a:ext cx="3811587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7" name="数式" r:id="rId4" imgW="1460160" imgH="749160" progId="Equation.3">
                  <p:embed/>
                </p:oleObj>
              </mc:Choice>
              <mc:Fallback>
                <p:oleObj name="数式" r:id="rId4" imgW="1460160" imgH="749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1104900"/>
                        <a:ext cx="3811587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4191000"/>
            <a:ext cx="10913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P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5225" y="5253335"/>
            <a:ext cx="10913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P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372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11/07/2012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23832" r="32080" b="5836"/>
          <a:stretch/>
        </p:blipFill>
        <p:spPr bwMode="auto">
          <a:xfrm>
            <a:off x="1600200" y="457200"/>
            <a:ext cx="5793014" cy="576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219200" y="1974631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3472-CB6B-4FFE-B520-49391ED76D25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015793"/>
              </p:ext>
            </p:extLst>
          </p:nvPr>
        </p:nvGraphicFramePr>
        <p:xfrm>
          <a:off x="457200" y="2667000"/>
          <a:ext cx="7258051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87" name="数式" r:id="rId3" imgW="3276360" imgH="711000" progId="Equation.3">
                  <p:embed/>
                </p:oleObj>
              </mc:Choice>
              <mc:Fallback>
                <p:oleObj name="数式" r:id="rId3" imgW="3276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7258051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610808"/>
              </p:ext>
            </p:extLst>
          </p:nvPr>
        </p:nvGraphicFramePr>
        <p:xfrm>
          <a:off x="749872" y="4343400"/>
          <a:ext cx="702252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88" name="数式" r:id="rId5" imgW="2679480" imgH="609480" progId="Equation.3">
                  <p:embed/>
                </p:oleObj>
              </mc:Choice>
              <mc:Fallback>
                <p:oleObj name="数式" r:id="rId5" imgW="26794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872" y="4343400"/>
                        <a:ext cx="7022528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213756"/>
              </p:ext>
            </p:extLst>
          </p:nvPr>
        </p:nvGraphicFramePr>
        <p:xfrm>
          <a:off x="436563" y="1981200"/>
          <a:ext cx="84788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89" name="数式" r:id="rId7" imgW="3886200" imgH="228600" progId="Equation.3">
                  <p:embed/>
                </p:oleObj>
              </mc:Choice>
              <mc:Fallback>
                <p:oleObj name="数式" r:id="rId7" imgW="38862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981200"/>
                        <a:ext cx="84788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of equations describing  static fluids in terms of pressure P and density 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r: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248843"/>
              </p:ext>
            </p:extLst>
          </p:nvPr>
        </p:nvGraphicFramePr>
        <p:xfrm>
          <a:off x="381000" y="1085873"/>
          <a:ext cx="59864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90" name="数式" r:id="rId9" imgW="2743200" imgH="419040" progId="Equation.3">
                  <p:embed/>
                </p:oleObj>
              </mc:Choice>
              <mc:Fallback>
                <p:oleObj name="数式" r:id="rId9" imgW="274320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85873"/>
                        <a:ext cx="59864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Buoyant force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792321"/>
              </p:ext>
            </p:extLst>
          </p:nvPr>
        </p:nvGraphicFramePr>
        <p:xfrm>
          <a:off x="990600" y="1066800"/>
          <a:ext cx="61277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5" name="数式" r:id="rId3" imgW="2286000" imgH="241200" progId="Equation.3">
                  <p:embed/>
                </p:oleObj>
              </mc:Choice>
              <mc:Fallback>
                <p:oleObj name="数式" r:id="rId3" imgW="22860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66800"/>
                        <a:ext cx="612775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5461" name="Picture 5" descr="E:\Media\Image_Library\chapter14\14P2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7" b="12017"/>
          <a:stretch/>
        </p:blipFill>
        <p:spPr bwMode="auto">
          <a:xfrm>
            <a:off x="990600" y="1856391"/>
            <a:ext cx="1999284" cy="44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209800" y="3733800"/>
            <a:ext cx="0" cy="1066800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09800" y="5334000"/>
            <a:ext cx="0" cy="914400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47900" y="4034135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i="1" baseline="-25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top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5634335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i="1" baseline="-25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bottom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8090" y="448345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DA32AA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1219200" y="4724400"/>
            <a:ext cx="304800" cy="541280"/>
          </a:xfrm>
          <a:prstGeom prst="leftBrace">
            <a:avLst/>
          </a:prstGeom>
          <a:ln w="508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4796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DA32AA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400" b="1" i="1" dirty="0" err="1" smtClean="0">
                <a:solidFill>
                  <a:srgbClr val="DA32AA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2400" b="1" i="1" dirty="0" smtClean="0">
              <a:solidFill>
                <a:srgbClr val="DA32A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549363"/>
              </p:ext>
            </p:extLst>
          </p:nvPr>
        </p:nvGraphicFramePr>
        <p:xfrm>
          <a:off x="3554413" y="3581400"/>
          <a:ext cx="520858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6" name="数式" r:id="rId6" imgW="1942920" imgH="711000" progId="Equation.3">
                  <p:embed/>
                </p:oleObj>
              </mc:Choice>
              <mc:Fallback>
                <p:oleObj name="数式" r:id="rId6" imgW="194292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3581400"/>
                        <a:ext cx="5208587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32018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Scale reading due to buoyant force: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90600" y="1856391"/>
            <a:ext cx="1999284" cy="4480034"/>
            <a:chOff x="990600" y="1856391"/>
            <a:chExt cx="1999284" cy="4480034"/>
          </a:xfrm>
        </p:grpSpPr>
        <p:pic>
          <p:nvPicPr>
            <p:cNvPr id="6" name="Picture 5" descr="E:\Media\Image_Library\chapter14\14P2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97" b="12017"/>
            <a:stretch/>
          </p:blipFill>
          <p:spPr bwMode="auto">
            <a:xfrm>
              <a:off x="990600" y="1856391"/>
              <a:ext cx="1999284" cy="4480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1905000" y="5334000"/>
              <a:ext cx="0" cy="685800"/>
            </a:xfrm>
            <a:prstGeom prst="straightConnector1">
              <a:avLst/>
            </a:prstGeom>
            <a:ln w="635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990242" y="5334000"/>
              <a:ext cx="80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mg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524000" y="4401208"/>
              <a:ext cx="0" cy="704192"/>
            </a:xfrm>
            <a:prstGeom prst="straightConnector1">
              <a:avLst/>
            </a:prstGeom>
            <a:ln w="635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28700" y="4572000"/>
              <a:ext cx="80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400" i="1" baseline="-25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 sz="2400" b="1" i="1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981200" y="4020208"/>
              <a:ext cx="0" cy="704192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81200" y="4191000"/>
              <a:ext cx="80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946045"/>
              </p:ext>
            </p:extLst>
          </p:nvPr>
        </p:nvGraphicFramePr>
        <p:xfrm>
          <a:off x="4495800" y="838200"/>
          <a:ext cx="3268663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0" name="数式" r:id="rId4" imgW="1218960" imgH="672840" progId="Equation.3">
                  <p:embed/>
                </p:oleObj>
              </mc:Choice>
              <mc:Fallback>
                <p:oleObj name="数式" r:id="rId4" imgW="1218960" imgH="6728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838200"/>
                        <a:ext cx="3268663" cy="180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284411"/>
              </p:ext>
            </p:extLst>
          </p:nvPr>
        </p:nvGraphicFramePr>
        <p:xfrm>
          <a:off x="4648200" y="2590800"/>
          <a:ext cx="32004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1" name="数式" r:id="rId6" imgW="1193760" imgH="457200" progId="Equation.3">
                  <p:embed/>
                </p:oleObj>
              </mc:Choice>
              <mc:Fallback>
                <p:oleObj name="数式" r:id="rId6" imgW="11937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90800"/>
                        <a:ext cx="32004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755460"/>
              </p:ext>
            </p:extLst>
          </p:nvPr>
        </p:nvGraphicFramePr>
        <p:xfrm>
          <a:off x="3429000" y="3864768"/>
          <a:ext cx="5481638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2" name="数式" r:id="rId8" imgW="2044440" imgH="927000" progId="Equation.3">
                  <p:embed/>
                </p:oleObj>
              </mc:Choice>
              <mc:Fallback>
                <p:oleObj name="数式" r:id="rId8" imgW="2044440" imgH="927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64768"/>
                        <a:ext cx="5481638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14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113 A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32018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Scale reading due to buoyant force: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81000" y="1856391"/>
            <a:ext cx="1999284" cy="4480034"/>
            <a:chOff x="990600" y="1856391"/>
            <a:chExt cx="1999284" cy="4480034"/>
          </a:xfrm>
        </p:grpSpPr>
        <p:pic>
          <p:nvPicPr>
            <p:cNvPr id="6" name="Picture 5" descr="E:\Media\Image_Library\chapter14\14P2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97" b="12017"/>
            <a:stretch/>
          </p:blipFill>
          <p:spPr bwMode="auto">
            <a:xfrm>
              <a:off x="990600" y="1856391"/>
              <a:ext cx="1999284" cy="4480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1905000" y="5334000"/>
              <a:ext cx="0" cy="685800"/>
            </a:xfrm>
            <a:prstGeom prst="straightConnector1">
              <a:avLst/>
            </a:prstGeom>
            <a:ln w="635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990242" y="5334000"/>
              <a:ext cx="80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mg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524000" y="4401208"/>
              <a:ext cx="0" cy="704192"/>
            </a:xfrm>
            <a:prstGeom prst="straightConnector1">
              <a:avLst/>
            </a:prstGeom>
            <a:ln w="635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28700" y="4572000"/>
              <a:ext cx="80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400" i="1" baseline="-25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 sz="2400" b="1" i="1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981200" y="4020208"/>
              <a:ext cx="0" cy="704192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81200" y="4191000"/>
              <a:ext cx="80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506899"/>
              </p:ext>
            </p:extLst>
          </p:nvPr>
        </p:nvGraphicFramePr>
        <p:xfrm>
          <a:off x="4495800" y="838200"/>
          <a:ext cx="3268663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5" name="数式" r:id="rId4" imgW="1218960" imgH="672840" progId="Equation.3">
                  <p:embed/>
                </p:oleObj>
              </mc:Choice>
              <mc:Fallback>
                <p:oleObj name="数式" r:id="rId4" imgW="12189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838200"/>
                        <a:ext cx="3268663" cy="180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153453"/>
              </p:ext>
            </p:extLst>
          </p:nvPr>
        </p:nvGraphicFramePr>
        <p:xfrm>
          <a:off x="4648200" y="2590800"/>
          <a:ext cx="32004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6" name="数式" r:id="rId6" imgW="1193760" imgH="457200" progId="Equation.3">
                  <p:embed/>
                </p:oleObj>
              </mc:Choice>
              <mc:Fallback>
                <p:oleObj name="数式" r:id="rId6" imgW="1193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90800"/>
                        <a:ext cx="32004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249899"/>
              </p:ext>
            </p:extLst>
          </p:nvPr>
        </p:nvGraphicFramePr>
        <p:xfrm>
          <a:off x="2590800" y="3846513"/>
          <a:ext cx="6503988" cy="25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7" name="数式" r:id="rId8" imgW="2425680" imgH="939600" progId="Equation.3">
                  <p:embed/>
                </p:oleObj>
              </mc:Choice>
              <mc:Fallback>
                <p:oleObj name="数式" r:id="rId8" imgW="24256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46513"/>
                        <a:ext cx="6503988" cy="251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45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277506" name="Picture 2" descr="E:\Media\Image_Library\chapter14\14P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5"/>
          <a:stretch/>
        </p:blipFill>
        <p:spPr bwMode="auto">
          <a:xfrm>
            <a:off x="761999" y="1143000"/>
            <a:ext cx="4482353" cy="284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47923" r="11630" b="33793"/>
          <a:stretch/>
        </p:blipFill>
        <p:spPr bwMode="auto">
          <a:xfrm>
            <a:off x="-2497" y="4267201"/>
            <a:ext cx="9222697" cy="134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50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58701" r="2986" b="27249"/>
          <a:stretch/>
        </p:blipFill>
        <p:spPr bwMode="auto">
          <a:xfrm>
            <a:off x="130059" y="356020"/>
            <a:ext cx="8785341" cy="86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09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8004"/>
              </p:ext>
            </p:extLst>
          </p:nvPr>
        </p:nvGraphicFramePr>
        <p:xfrm>
          <a:off x="4013200" y="3505200"/>
          <a:ext cx="4292600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82" name="数式" r:id="rId3" imgW="1600200" imgH="965160" progId="Equation.3">
                  <p:embed/>
                </p:oleObj>
              </mc:Choice>
              <mc:Fallback>
                <p:oleObj name="数式" r:id="rId3" imgW="16002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505200"/>
                        <a:ext cx="4292600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152400"/>
            <a:ext cx="7010400" cy="3414828"/>
            <a:chOff x="228600" y="609600"/>
            <a:chExt cx="7010400" cy="3414828"/>
          </a:xfrm>
        </p:grpSpPr>
        <p:grpSp>
          <p:nvGrpSpPr>
            <p:cNvPr id="20" name="Group 19"/>
            <p:cNvGrpSpPr/>
            <p:nvPr/>
          </p:nvGrpSpPr>
          <p:grpSpPr>
            <a:xfrm>
              <a:off x="228600" y="609600"/>
              <a:ext cx="7010400" cy="3414828"/>
              <a:chOff x="228600" y="1905001"/>
              <a:chExt cx="7010400" cy="3414828"/>
            </a:xfrm>
          </p:grpSpPr>
          <p:pic>
            <p:nvPicPr>
              <p:cNvPr id="5" name="Picture 2" descr="E:\Media\Image_Library\chapter14\14P21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125"/>
              <a:stretch/>
            </p:blipFill>
            <p:spPr bwMode="auto">
              <a:xfrm>
                <a:off x="228600" y="1905001"/>
                <a:ext cx="5378824" cy="3414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ight Brace 5"/>
              <p:cNvSpPr/>
              <p:nvPr/>
            </p:nvSpPr>
            <p:spPr>
              <a:xfrm>
                <a:off x="4724400" y="2638098"/>
                <a:ext cx="609600" cy="16764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2396275"/>
                  </p:ext>
                </p:extLst>
              </p:nvPr>
            </p:nvGraphicFramePr>
            <p:xfrm>
              <a:off x="5297488" y="2895600"/>
              <a:ext cx="1941512" cy="1223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3683" name="数式" r:id="rId6" imgW="723600" imgH="457200" progId="Equation.3">
                      <p:embed/>
                    </p:oleObj>
                  </mc:Choice>
                  <mc:Fallback>
                    <p:oleObj name="数式" r:id="rId6" imgW="72360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7488" y="2895600"/>
                            <a:ext cx="1941512" cy="12239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" name="Straight Connector 8"/>
              <p:cNvCxnSpPr/>
              <p:nvPr/>
            </p:nvCxnSpPr>
            <p:spPr>
              <a:xfrm>
                <a:off x="2590800" y="4811909"/>
                <a:ext cx="31017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2743200" y="3612414"/>
                <a:ext cx="0" cy="73098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667000" y="3657601"/>
                <a:ext cx="72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err="1" smtClean="0">
                    <a:latin typeface="Symbol" pitchFamily="18" charset="2"/>
                    <a:cs typeface="Arial" pitchFamily="34" charset="0"/>
                  </a:rPr>
                  <a:t>D</a:t>
                </a:r>
                <a:r>
                  <a:rPr lang="en-US" sz="2400" b="1" i="1" dirty="0" err="1" smtClean="0">
                    <a:latin typeface="Arial" pitchFamily="34" charset="0"/>
                    <a:cs typeface="Arial" pitchFamily="34" charset="0"/>
                  </a:rPr>
                  <a:t>y</a:t>
                </a:r>
                <a:endParaRPr lang="en-US" sz="2400" b="1" i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3829050" y="4831335"/>
                <a:ext cx="438150" cy="48849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267200" y="4784037"/>
                <a:ext cx="38100" cy="50266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ight Brace 15"/>
              <p:cNvSpPr/>
              <p:nvPr/>
            </p:nvSpPr>
            <p:spPr>
              <a:xfrm>
                <a:off x="4724400" y="4314498"/>
                <a:ext cx="304800" cy="446928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76800" y="4338935"/>
                <a:ext cx="72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err="1" smtClean="0">
                    <a:latin typeface="Symbol" pitchFamily="18" charset="2"/>
                    <a:cs typeface="Arial" pitchFamily="34" charset="0"/>
                  </a:rPr>
                  <a:t>D</a:t>
                </a:r>
                <a:r>
                  <a:rPr lang="en-US" sz="2400" b="1" i="1" dirty="0" err="1" smtClean="0">
                    <a:latin typeface="Arial" pitchFamily="34" charset="0"/>
                    <a:cs typeface="Arial" pitchFamily="34" charset="0"/>
                  </a:rPr>
                  <a:t>z</a:t>
                </a:r>
                <a:endParaRPr lang="en-US" sz="2400" b="1" i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2514600" y="3048000"/>
              <a:ext cx="310178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475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589660"/>
              </p:ext>
            </p:extLst>
          </p:nvPr>
        </p:nvGraphicFramePr>
        <p:xfrm>
          <a:off x="668338" y="76200"/>
          <a:ext cx="4598987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1" name="数式" r:id="rId3" imgW="1714320" imgH="1676160" progId="Equation.3">
                  <p:embed/>
                </p:oleObj>
              </mc:Choice>
              <mc:Fallback>
                <p:oleObj name="数式" r:id="rId3" imgW="1714320" imgH="16761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76200"/>
                        <a:ext cx="4598987" cy="448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60768"/>
              </p:ext>
            </p:extLst>
          </p:nvPr>
        </p:nvGraphicFramePr>
        <p:xfrm>
          <a:off x="530224" y="4648200"/>
          <a:ext cx="6403976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2" name="数式" r:id="rId5" imgW="2387520" imgH="660240" progId="Equation.3">
                  <p:embed/>
                </p:oleObj>
              </mc:Choice>
              <mc:Fallback>
                <p:oleObj name="数式" r:id="rId5" imgW="238752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4" y="4648200"/>
                        <a:ext cx="6403976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21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15093</TotalTime>
  <Words>346</Words>
  <Application>Microsoft Office PowerPoint</Application>
  <PresentationFormat>On-screen Show (4:3)</PresentationFormat>
  <Paragraphs>101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763</cp:revision>
  <cp:lastPrinted>2012-11-05T16:03:22Z</cp:lastPrinted>
  <dcterms:created xsi:type="dcterms:W3CDTF">2012-01-10T18:32:24Z</dcterms:created>
  <dcterms:modified xsi:type="dcterms:W3CDTF">2012-11-07T15:59:18Z</dcterms:modified>
</cp:coreProperties>
</file>