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327" r:id="rId3"/>
    <p:sldId id="328" r:id="rId4"/>
    <p:sldId id="336" r:id="rId5"/>
    <p:sldId id="329" r:id="rId6"/>
    <p:sldId id="337" r:id="rId7"/>
    <p:sldId id="330" r:id="rId8"/>
    <p:sldId id="331" r:id="rId9"/>
    <p:sldId id="332" r:id="rId10"/>
    <p:sldId id="333" r:id="rId11"/>
    <p:sldId id="348" r:id="rId12"/>
    <p:sldId id="334" r:id="rId13"/>
    <p:sldId id="338" r:id="rId14"/>
    <p:sldId id="339" r:id="rId15"/>
    <p:sldId id="340" r:id="rId16"/>
    <p:sldId id="335" r:id="rId17"/>
    <p:sldId id="347" r:id="rId18"/>
    <p:sldId id="341" r:id="rId19"/>
    <p:sldId id="342" r:id="rId20"/>
    <p:sldId id="343" r:id="rId21"/>
    <p:sldId id="344" r:id="rId22"/>
    <p:sldId id="345" r:id="rId23"/>
    <p:sldId id="34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p:scale>
          <a:sx n="60" d="100"/>
          <a:sy n="60" d="100"/>
        </p:scale>
        <p:origin x="-1386" y="4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D8B4634-319C-4D52-A3DC-5A5E909956FA}" type="datetimeFigureOut">
              <a:rPr lang="en-US" smtClean="0"/>
              <a:t>11/9/2012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3EE1BE6-0E97-4A6F-8F0E-2423A5ACA1CE}" type="slidenum">
              <a:rPr lang="en-US" smtClean="0"/>
              <a:t>‹#›</a:t>
            </a:fld>
            <a:endParaRPr lang="en-US"/>
          </a:p>
        </p:txBody>
      </p:sp>
    </p:spTree>
    <p:extLst>
      <p:ext uri="{BB962C8B-B14F-4D97-AF65-F5344CB8AC3E}">
        <p14:creationId xmlns:p14="http://schemas.microsoft.com/office/powerpoint/2010/main" val="359922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Problems</a:t>
            </a:r>
            <a:r>
              <a:rPr lang="en-US" baseline="0" smtClean="0"/>
              <a:t> 1.1,1.6,1.10,1.11</a:t>
            </a:r>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5851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243445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00964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6364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353803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233148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11/09/2012</a:t>
            </a:r>
            <a:endParaRPr lang="en-US"/>
          </a:p>
        </p:txBody>
      </p:sp>
      <p:sp>
        <p:nvSpPr>
          <p:cNvPr id="5" name="Footer Placeholder 4"/>
          <p:cNvSpPr>
            <a:spLocks noGrp="1"/>
          </p:cNvSpPr>
          <p:nvPr>
            <p:ph type="ftr" sz="quarter" idx="11"/>
          </p:nvPr>
        </p:nvSpPr>
        <p:spPr/>
        <p:txBody>
          <a:bodyPr/>
          <a:lstStyle/>
          <a:p>
            <a:r>
              <a:rPr lang="en-US" smtClean="0"/>
              <a:t>PHY 113 A  Fall 2012 -- Lecture 28</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11/09/2012</a:t>
            </a:r>
            <a:endParaRPr lang="en-US"/>
          </a:p>
        </p:txBody>
      </p:sp>
      <p:sp>
        <p:nvSpPr>
          <p:cNvPr id="5" name="Footer Placeholder 4"/>
          <p:cNvSpPr>
            <a:spLocks noGrp="1"/>
          </p:cNvSpPr>
          <p:nvPr>
            <p:ph type="ftr" sz="quarter" idx="11"/>
          </p:nvPr>
        </p:nvSpPr>
        <p:spPr/>
        <p:txBody>
          <a:bodyPr/>
          <a:lstStyle/>
          <a:p>
            <a:r>
              <a:rPr lang="en-US" smtClean="0"/>
              <a:t>PHY 113 A  Fall 2012 -- Lecture 28</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11/09/2012</a:t>
            </a:r>
            <a:endParaRPr lang="en-US"/>
          </a:p>
        </p:txBody>
      </p:sp>
      <p:sp>
        <p:nvSpPr>
          <p:cNvPr id="5" name="Footer Placeholder 4"/>
          <p:cNvSpPr>
            <a:spLocks noGrp="1"/>
          </p:cNvSpPr>
          <p:nvPr>
            <p:ph type="ftr" sz="quarter" idx="11"/>
          </p:nvPr>
        </p:nvSpPr>
        <p:spPr/>
        <p:txBody>
          <a:bodyPr/>
          <a:lstStyle/>
          <a:p>
            <a:r>
              <a:rPr lang="en-US" smtClean="0"/>
              <a:t>PHY 113 A  Fall 2012 -- Lecture 28</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11/09/2012</a:t>
            </a:r>
            <a:endParaRPr lang="en-US"/>
          </a:p>
        </p:txBody>
      </p:sp>
      <p:sp>
        <p:nvSpPr>
          <p:cNvPr id="5" name="Footer Placeholder 4"/>
          <p:cNvSpPr>
            <a:spLocks noGrp="1"/>
          </p:cNvSpPr>
          <p:nvPr>
            <p:ph type="ftr" sz="quarter" idx="11"/>
          </p:nvPr>
        </p:nvSpPr>
        <p:spPr/>
        <p:txBody>
          <a:bodyPr/>
          <a:lstStyle/>
          <a:p>
            <a:r>
              <a:rPr lang="en-US" smtClean="0"/>
              <a:t>PHY 113 A  Fall 2012 -- Lecture 28</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11/09/2012</a:t>
            </a:r>
            <a:endParaRPr lang="en-US"/>
          </a:p>
        </p:txBody>
      </p:sp>
      <p:sp>
        <p:nvSpPr>
          <p:cNvPr id="5" name="Footer Placeholder 4"/>
          <p:cNvSpPr>
            <a:spLocks noGrp="1"/>
          </p:cNvSpPr>
          <p:nvPr>
            <p:ph type="ftr" sz="quarter" idx="11"/>
          </p:nvPr>
        </p:nvSpPr>
        <p:spPr/>
        <p:txBody>
          <a:bodyPr/>
          <a:lstStyle/>
          <a:p>
            <a:r>
              <a:rPr lang="en-US" smtClean="0"/>
              <a:t>PHY 113 A  Fall 2012 -- Lecture 28</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11/09/2012</a:t>
            </a:r>
            <a:endParaRPr lang="en-US"/>
          </a:p>
        </p:txBody>
      </p:sp>
      <p:sp>
        <p:nvSpPr>
          <p:cNvPr id="6" name="Footer Placeholder 5"/>
          <p:cNvSpPr>
            <a:spLocks noGrp="1"/>
          </p:cNvSpPr>
          <p:nvPr>
            <p:ph type="ftr" sz="quarter" idx="11"/>
          </p:nvPr>
        </p:nvSpPr>
        <p:spPr/>
        <p:txBody>
          <a:bodyPr/>
          <a:lstStyle/>
          <a:p>
            <a:r>
              <a:rPr lang="en-US" smtClean="0"/>
              <a:t>PHY 113 A  Fall 2012 -- Lecture 28</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11/09/2012</a:t>
            </a:r>
            <a:endParaRPr lang="en-US"/>
          </a:p>
        </p:txBody>
      </p:sp>
      <p:sp>
        <p:nvSpPr>
          <p:cNvPr id="8" name="Footer Placeholder 7"/>
          <p:cNvSpPr>
            <a:spLocks noGrp="1"/>
          </p:cNvSpPr>
          <p:nvPr>
            <p:ph type="ftr" sz="quarter" idx="11"/>
          </p:nvPr>
        </p:nvSpPr>
        <p:spPr/>
        <p:txBody>
          <a:bodyPr/>
          <a:lstStyle/>
          <a:p>
            <a:r>
              <a:rPr lang="en-US" smtClean="0"/>
              <a:t>PHY 113 A  Fall 2012 -- Lecture 28</a:t>
            </a:r>
            <a:endParaRPr lang="en-US"/>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11/09/2012</a:t>
            </a:r>
            <a:endParaRPr lang="en-US"/>
          </a:p>
        </p:txBody>
      </p:sp>
      <p:sp>
        <p:nvSpPr>
          <p:cNvPr id="4" name="Footer Placeholder 3"/>
          <p:cNvSpPr>
            <a:spLocks noGrp="1"/>
          </p:cNvSpPr>
          <p:nvPr>
            <p:ph type="ftr" sz="quarter" idx="11"/>
          </p:nvPr>
        </p:nvSpPr>
        <p:spPr/>
        <p:txBody>
          <a:bodyPr/>
          <a:lstStyle/>
          <a:p>
            <a:r>
              <a:rPr lang="en-US" smtClean="0"/>
              <a:t>PHY 113 A  Fall 2012 -- Lecture 28</a:t>
            </a:r>
            <a:endParaRPr lang="en-US"/>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11/09/2012</a:t>
            </a:r>
            <a:endParaRPr lang="en-US"/>
          </a:p>
        </p:txBody>
      </p:sp>
      <p:sp>
        <p:nvSpPr>
          <p:cNvPr id="6" name="Footer Placeholder 5"/>
          <p:cNvSpPr>
            <a:spLocks noGrp="1"/>
          </p:cNvSpPr>
          <p:nvPr>
            <p:ph type="ftr" sz="quarter" idx="11"/>
          </p:nvPr>
        </p:nvSpPr>
        <p:spPr/>
        <p:txBody>
          <a:bodyPr/>
          <a:lstStyle/>
          <a:p>
            <a:r>
              <a:rPr lang="en-US" smtClean="0"/>
              <a:t>PHY 113 A  Fall 2012 -- Lecture 28</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11/09/2012</a:t>
            </a:r>
            <a:endParaRPr lang="en-US"/>
          </a:p>
        </p:txBody>
      </p:sp>
      <p:sp>
        <p:nvSpPr>
          <p:cNvPr id="6" name="Footer Placeholder 5"/>
          <p:cNvSpPr>
            <a:spLocks noGrp="1"/>
          </p:cNvSpPr>
          <p:nvPr>
            <p:ph type="ftr" sz="quarter" idx="11"/>
          </p:nvPr>
        </p:nvSpPr>
        <p:spPr/>
        <p:txBody>
          <a:bodyPr/>
          <a:lstStyle/>
          <a:p>
            <a:r>
              <a:rPr lang="en-US" smtClean="0"/>
              <a:t>PHY 113 A  Fall 2012 -- Lecture 28</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11/09/2012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113 A  Fall 2012 -- Lecture 28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file:///D:\Userdata\Userdata\Coursework\f12phy113\lecturenotes\Lecture28\AF_1912.html" TargetMode="Externa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745484" y="76200"/>
            <a:ext cx="7467600" cy="6494085"/>
          </a:xfrm>
          <a:prstGeom prst="rect">
            <a:avLst/>
          </a:prstGeom>
          <a:noFill/>
        </p:spPr>
        <p:txBody>
          <a:bodyPr wrap="square" rtlCol="0">
            <a:spAutoFit/>
          </a:bodyPr>
          <a:lstStyle/>
          <a:p>
            <a:pPr algn="ctr"/>
            <a:r>
              <a:rPr lang="en-US" sz="3200" b="1" dirty="0" smtClean="0"/>
              <a:t>PHY 113 A General Physics I</a:t>
            </a:r>
          </a:p>
          <a:p>
            <a:pPr algn="ctr"/>
            <a:r>
              <a:rPr lang="en-US" sz="3200" b="1" dirty="0" smtClean="0"/>
              <a:t>9-9:50 AM  MWF  Olin 101</a:t>
            </a:r>
          </a:p>
          <a:p>
            <a:pPr algn="ctr"/>
            <a:endParaRPr lang="en-US" sz="3200" b="1" dirty="0"/>
          </a:p>
          <a:p>
            <a:pPr algn="ctr"/>
            <a:r>
              <a:rPr lang="en-US" sz="3200" b="1" dirty="0" smtClean="0"/>
              <a:t>Plan for Lecture 28:</a:t>
            </a:r>
          </a:p>
          <a:p>
            <a:pPr algn="ctr">
              <a:spcBef>
                <a:spcPct val="50000"/>
              </a:spcBef>
            </a:pPr>
            <a:r>
              <a:rPr lang="en-US" sz="3200" b="1" dirty="0" smtClean="0">
                <a:solidFill>
                  <a:schemeClr val="folHlink"/>
                </a:solidFill>
              </a:rPr>
              <a:t>Chapter 19:   </a:t>
            </a:r>
          </a:p>
          <a:p>
            <a:pPr algn="ctr">
              <a:spcBef>
                <a:spcPct val="50000"/>
              </a:spcBef>
            </a:pPr>
            <a:r>
              <a:rPr lang="en-US" sz="3200" b="1" dirty="0" smtClean="0">
                <a:solidFill>
                  <a:schemeClr val="folHlink"/>
                </a:solidFill>
              </a:rPr>
              <a:t>The notion of temperature</a:t>
            </a:r>
          </a:p>
          <a:p>
            <a:pPr marL="514350" indent="-514350">
              <a:spcBef>
                <a:spcPct val="50000"/>
              </a:spcBef>
              <a:buFont typeface="+mj-lt"/>
              <a:buAutoNum type="arabicPeriod"/>
            </a:pPr>
            <a:r>
              <a:rPr lang="en-US" sz="3200" b="1" dirty="0" smtClean="0">
                <a:solidFill>
                  <a:schemeClr val="folHlink"/>
                </a:solidFill>
              </a:rPr>
              <a:t>Comments on Exam 3</a:t>
            </a:r>
          </a:p>
          <a:p>
            <a:pPr marL="514350" indent="-514350">
              <a:spcBef>
                <a:spcPct val="50000"/>
              </a:spcBef>
              <a:buFont typeface="+mj-lt"/>
              <a:buAutoNum type="arabicPeriod"/>
            </a:pPr>
            <a:r>
              <a:rPr lang="en-US" sz="3200" b="1" dirty="0" smtClean="0">
                <a:solidFill>
                  <a:schemeClr val="folHlink"/>
                </a:solidFill>
              </a:rPr>
              <a:t>Temperature equilibrium</a:t>
            </a:r>
          </a:p>
          <a:p>
            <a:pPr marL="514350" indent="-514350">
              <a:spcBef>
                <a:spcPct val="50000"/>
              </a:spcBef>
              <a:buFont typeface="+mj-lt"/>
              <a:buAutoNum type="arabicPeriod"/>
            </a:pPr>
            <a:r>
              <a:rPr lang="en-US" sz="3200" b="1" dirty="0" smtClean="0">
                <a:solidFill>
                  <a:schemeClr val="folHlink"/>
                </a:solidFill>
              </a:rPr>
              <a:t>Temperature scales</a:t>
            </a:r>
          </a:p>
          <a:p>
            <a:pPr marL="514350" indent="-514350">
              <a:spcBef>
                <a:spcPct val="50000"/>
              </a:spcBef>
              <a:buFont typeface="+mj-lt"/>
              <a:buAutoNum type="arabicPeriod"/>
            </a:pPr>
            <a:r>
              <a:rPr lang="en-US" sz="3200" b="1" dirty="0" smtClean="0">
                <a:solidFill>
                  <a:schemeClr val="folHlink"/>
                </a:solidFill>
              </a:rPr>
              <a:t>Temperature in ideal gases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11/09/2012</a:t>
            </a:r>
            <a:endParaRPr lang="en-US"/>
          </a:p>
        </p:txBody>
      </p:sp>
      <p:sp>
        <p:nvSpPr>
          <p:cNvPr id="4" name="Footer Placeholder 2"/>
          <p:cNvSpPr>
            <a:spLocks noGrp="1"/>
          </p:cNvSpPr>
          <p:nvPr>
            <p:ph type="ftr" sz="quarter" idx="11"/>
          </p:nvPr>
        </p:nvSpPr>
        <p:spPr/>
        <p:txBody>
          <a:bodyPr/>
          <a:lstStyle/>
          <a:p>
            <a:r>
              <a:rPr lang="en-US" smtClean="0"/>
              <a:t>PHY 113 A  Fall 2012 -- Lecture 28</a:t>
            </a:r>
            <a:endParaRPr lang="en-US"/>
          </a:p>
        </p:txBody>
      </p:sp>
      <p:sp>
        <p:nvSpPr>
          <p:cNvPr id="5" name="Slide Number Placeholder 3"/>
          <p:cNvSpPr>
            <a:spLocks noGrp="1"/>
          </p:cNvSpPr>
          <p:nvPr>
            <p:ph type="sldNum" sz="quarter" idx="12"/>
          </p:nvPr>
        </p:nvSpPr>
        <p:spPr/>
        <p:txBody>
          <a:bodyPr/>
          <a:lstStyle/>
          <a:p>
            <a:fld id="{89B0ADEE-87F9-4538-90DC-4B32E6084C2C}" type="slidenum">
              <a:rPr lang="en-US"/>
              <a:pPr/>
              <a:t>10</a:t>
            </a:fld>
            <a:endParaRPr lang="en-US"/>
          </a:p>
        </p:txBody>
      </p:sp>
      <p:sp>
        <p:nvSpPr>
          <p:cNvPr id="21506" name="Text Box 2"/>
          <p:cNvSpPr txBox="1">
            <a:spLocks noChangeArrowheads="1"/>
          </p:cNvSpPr>
          <p:nvPr/>
        </p:nvSpPr>
        <p:spPr bwMode="auto">
          <a:xfrm>
            <a:off x="838200" y="762000"/>
            <a:ext cx="71628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Typical expansion coefficients at T</a:t>
            </a:r>
            <a:r>
              <a:rPr lang="en-US" sz="2400" baseline="-25000" dirty="0"/>
              <a:t>C</a:t>
            </a:r>
            <a:r>
              <a:rPr lang="en-US" sz="2400" dirty="0"/>
              <a:t> = 20</a:t>
            </a:r>
            <a:r>
              <a:rPr lang="en-US" sz="2400" baseline="30000" dirty="0"/>
              <a:t>o</a:t>
            </a:r>
            <a:r>
              <a:rPr lang="en-US" sz="2400" dirty="0"/>
              <a:t> C:</a:t>
            </a:r>
          </a:p>
          <a:p>
            <a:pPr>
              <a:spcBef>
                <a:spcPct val="50000"/>
              </a:spcBef>
            </a:pPr>
            <a:r>
              <a:rPr lang="en-US" sz="2400" dirty="0"/>
              <a:t>Linear expansion: </a:t>
            </a:r>
            <a:r>
              <a:rPr lang="en-US" sz="2400" dirty="0">
                <a:latin typeface="Symbol" pitchFamily="18" charset="2"/>
              </a:rPr>
              <a:t>D</a:t>
            </a:r>
            <a:r>
              <a:rPr lang="en-US" sz="2400" dirty="0"/>
              <a:t>L = </a:t>
            </a:r>
            <a:r>
              <a:rPr lang="en-US" sz="2400" dirty="0">
                <a:latin typeface="Symbol" pitchFamily="18" charset="2"/>
              </a:rPr>
              <a:t>a</a:t>
            </a:r>
            <a:r>
              <a:rPr lang="en-US" sz="2400" dirty="0"/>
              <a:t> L</a:t>
            </a:r>
            <a:r>
              <a:rPr lang="en-US" sz="2400" baseline="-25000" dirty="0"/>
              <a:t>i</a:t>
            </a:r>
            <a:r>
              <a:rPr lang="en-US" sz="2400" dirty="0"/>
              <a:t> </a:t>
            </a:r>
            <a:r>
              <a:rPr lang="en-US" sz="2400" dirty="0">
                <a:latin typeface="Symbol" pitchFamily="18" charset="2"/>
              </a:rPr>
              <a:t>D</a:t>
            </a:r>
            <a:r>
              <a:rPr lang="en-US" sz="2400" dirty="0"/>
              <a:t>T</a:t>
            </a:r>
          </a:p>
          <a:p>
            <a:pPr>
              <a:spcBef>
                <a:spcPct val="50000"/>
              </a:spcBef>
            </a:pPr>
            <a:r>
              <a:rPr lang="en-US" sz="2400" dirty="0"/>
              <a:t>Steel:         </a:t>
            </a:r>
            <a:r>
              <a:rPr lang="en-US" sz="2400" dirty="0">
                <a:latin typeface="Symbol" pitchFamily="18" charset="2"/>
              </a:rPr>
              <a:t>a</a:t>
            </a:r>
            <a:r>
              <a:rPr lang="en-US" sz="2400" dirty="0"/>
              <a:t> = 11 x 10</a:t>
            </a:r>
            <a:r>
              <a:rPr lang="en-US" sz="2400" baseline="30000" dirty="0"/>
              <a:t>-6</a:t>
            </a:r>
            <a:r>
              <a:rPr lang="en-US" sz="2400" dirty="0"/>
              <a:t>/ </a:t>
            </a:r>
            <a:r>
              <a:rPr lang="en-US" sz="2400" baseline="30000" dirty="0" err="1"/>
              <a:t>o</a:t>
            </a:r>
            <a:r>
              <a:rPr lang="en-US" sz="2400" dirty="0" err="1"/>
              <a:t>C</a:t>
            </a:r>
            <a:endParaRPr lang="en-US" sz="2400" dirty="0"/>
          </a:p>
          <a:p>
            <a:pPr>
              <a:spcBef>
                <a:spcPct val="50000"/>
              </a:spcBef>
            </a:pPr>
            <a:r>
              <a:rPr lang="en-US" sz="2400" dirty="0"/>
              <a:t>Concrete:         </a:t>
            </a:r>
            <a:r>
              <a:rPr lang="en-US" sz="2400" dirty="0">
                <a:latin typeface="Symbol" pitchFamily="18" charset="2"/>
              </a:rPr>
              <a:t>a</a:t>
            </a:r>
            <a:r>
              <a:rPr lang="en-US" sz="2400" dirty="0"/>
              <a:t> = 12 x 10</a:t>
            </a:r>
            <a:r>
              <a:rPr lang="en-US" sz="2400" baseline="30000" dirty="0"/>
              <a:t>-6</a:t>
            </a:r>
            <a:r>
              <a:rPr lang="en-US" sz="2400" dirty="0"/>
              <a:t>/ </a:t>
            </a:r>
            <a:r>
              <a:rPr lang="en-US" sz="2400" baseline="30000" dirty="0" err="1"/>
              <a:t>o</a:t>
            </a:r>
            <a:r>
              <a:rPr lang="en-US" sz="2400" dirty="0" err="1"/>
              <a:t>C</a:t>
            </a:r>
            <a:endParaRPr lang="en-US" sz="2400" dirty="0"/>
          </a:p>
          <a:p>
            <a:pPr>
              <a:spcBef>
                <a:spcPct val="50000"/>
              </a:spcBef>
            </a:pPr>
            <a:endParaRPr lang="en-US" sz="2400" dirty="0"/>
          </a:p>
          <a:p>
            <a:pPr>
              <a:spcBef>
                <a:spcPct val="50000"/>
              </a:spcBef>
            </a:pPr>
            <a:r>
              <a:rPr lang="en-US" sz="2400" dirty="0"/>
              <a:t>Volume expansion:</a:t>
            </a:r>
          </a:p>
          <a:p>
            <a:pPr>
              <a:spcBef>
                <a:spcPct val="50000"/>
              </a:spcBef>
            </a:pPr>
            <a:r>
              <a:rPr lang="en-US" sz="2400" dirty="0"/>
              <a:t>   V=L</a:t>
            </a:r>
            <a:r>
              <a:rPr lang="en-US" sz="2400" baseline="30000" dirty="0"/>
              <a:t>3     </a:t>
            </a:r>
            <a:r>
              <a:rPr lang="en-US" sz="2400" dirty="0">
                <a:sym typeface="Wingdings" pitchFamily="2" charset="2"/>
              </a:rPr>
              <a:t> </a:t>
            </a:r>
            <a:r>
              <a:rPr lang="en-US" sz="2400" dirty="0">
                <a:latin typeface="Symbol" pitchFamily="18" charset="2"/>
              </a:rPr>
              <a:t>D</a:t>
            </a:r>
            <a:r>
              <a:rPr lang="en-US" sz="2400" dirty="0"/>
              <a:t>V = 3</a:t>
            </a:r>
            <a:r>
              <a:rPr lang="en-US" sz="2400" dirty="0">
                <a:latin typeface="Symbol" pitchFamily="18" charset="2"/>
              </a:rPr>
              <a:t>a</a:t>
            </a:r>
            <a:r>
              <a:rPr lang="en-US" sz="2400" dirty="0"/>
              <a:t> V</a:t>
            </a:r>
            <a:r>
              <a:rPr lang="en-US" sz="2400" baseline="-25000" dirty="0"/>
              <a:t>i</a:t>
            </a:r>
            <a:r>
              <a:rPr lang="en-US" sz="2400" dirty="0"/>
              <a:t> </a:t>
            </a:r>
            <a:r>
              <a:rPr lang="en-US" sz="2400" dirty="0">
                <a:latin typeface="Symbol" pitchFamily="18" charset="2"/>
              </a:rPr>
              <a:t>D</a:t>
            </a:r>
            <a:r>
              <a:rPr lang="en-US" sz="2400" dirty="0"/>
              <a:t>T = </a:t>
            </a:r>
            <a:r>
              <a:rPr lang="en-US" sz="2400" dirty="0">
                <a:latin typeface="Symbol" pitchFamily="18" charset="2"/>
              </a:rPr>
              <a:t>b</a:t>
            </a:r>
            <a:r>
              <a:rPr lang="en-US" sz="2400" dirty="0"/>
              <a:t> V</a:t>
            </a:r>
            <a:r>
              <a:rPr lang="en-US" sz="2400" baseline="-25000" dirty="0"/>
              <a:t>i</a:t>
            </a:r>
            <a:r>
              <a:rPr lang="en-US" sz="2400" dirty="0"/>
              <a:t> </a:t>
            </a:r>
            <a:r>
              <a:rPr lang="en-US" sz="2400" dirty="0">
                <a:latin typeface="Symbol" pitchFamily="18" charset="2"/>
              </a:rPr>
              <a:t>D</a:t>
            </a:r>
            <a:r>
              <a:rPr lang="en-US" sz="2400" dirty="0"/>
              <a:t>T </a:t>
            </a:r>
          </a:p>
          <a:p>
            <a:pPr>
              <a:spcBef>
                <a:spcPct val="50000"/>
              </a:spcBef>
            </a:pPr>
            <a:r>
              <a:rPr lang="en-US" sz="2400" dirty="0"/>
              <a:t>Alcohol:         </a:t>
            </a:r>
            <a:r>
              <a:rPr lang="en-US" sz="2400" dirty="0">
                <a:latin typeface="Symbol" pitchFamily="18" charset="2"/>
              </a:rPr>
              <a:t>b</a:t>
            </a:r>
            <a:r>
              <a:rPr lang="en-US" sz="2400" dirty="0"/>
              <a:t> = 1.12 x 10</a:t>
            </a:r>
            <a:r>
              <a:rPr lang="en-US" sz="2400" baseline="30000" dirty="0"/>
              <a:t>-4</a:t>
            </a:r>
            <a:r>
              <a:rPr lang="en-US" sz="2400" dirty="0"/>
              <a:t>/ </a:t>
            </a:r>
            <a:r>
              <a:rPr lang="en-US" sz="2400" baseline="30000" dirty="0" err="1"/>
              <a:t>o</a:t>
            </a:r>
            <a:r>
              <a:rPr lang="en-US" sz="2400" dirty="0" err="1"/>
              <a:t>C</a:t>
            </a:r>
            <a:r>
              <a:rPr lang="en-US" sz="2400" dirty="0"/>
              <a:t> </a:t>
            </a:r>
          </a:p>
          <a:p>
            <a:pPr>
              <a:spcBef>
                <a:spcPct val="50000"/>
              </a:spcBef>
            </a:pPr>
            <a:r>
              <a:rPr lang="en-US" sz="2400" dirty="0"/>
              <a:t>Air:         </a:t>
            </a:r>
            <a:r>
              <a:rPr lang="en-US" sz="2400" dirty="0">
                <a:latin typeface="Symbol" pitchFamily="18" charset="2"/>
              </a:rPr>
              <a:t>b</a:t>
            </a:r>
            <a:r>
              <a:rPr lang="en-US" sz="2400" dirty="0"/>
              <a:t> = 3.41 x 10</a:t>
            </a:r>
            <a:r>
              <a:rPr lang="en-US" sz="2400" baseline="30000" dirty="0"/>
              <a:t>-3</a:t>
            </a:r>
            <a:r>
              <a:rPr lang="en-US" sz="2400" dirty="0"/>
              <a:t>/ </a:t>
            </a:r>
            <a:r>
              <a:rPr lang="en-US" sz="2400" baseline="30000" dirty="0" err="1"/>
              <a:t>o</a:t>
            </a:r>
            <a:r>
              <a:rPr lang="en-US" sz="2400" dirty="0" err="1"/>
              <a:t>C</a:t>
            </a:r>
            <a:endParaRPr lang="en-US" sz="2400" dirty="0"/>
          </a:p>
          <a:p>
            <a:pPr>
              <a:spcBef>
                <a:spcPct val="50000"/>
              </a:spcBef>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pic>
        <p:nvPicPr>
          <p:cNvPr id="303106" name="Picture 2" descr="E:\Media\Image_Library\chapter19\19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68235" cy="464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6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r>
              <a:rPr lang="en-US" smtClean="0"/>
              <a:t>11/09/2012</a:t>
            </a:r>
            <a:endParaRPr lang="en-US"/>
          </a:p>
        </p:txBody>
      </p:sp>
      <p:sp>
        <p:nvSpPr>
          <p:cNvPr id="9" name="Footer Placeholder 2"/>
          <p:cNvSpPr>
            <a:spLocks noGrp="1"/>
          </p:cNvSpPr>
          <p:nvPr>
            <p:ph type="ftr" sz="quarter" idx="11"/>
          </p:nvPr>
        </p:nvSpPr>
        <p:spPr/>
        <p:txBody>
          <a:bodyPr/>
          <a:lstStyle/>
          <a:p>
            <a:r>
              <a:rPr lang="en-US" smtClean="0"/>
              <a:t>PHY 113 A  Fall 2012 -- Lecture 28</a:t>
            </a:r>
            <a:endParaRPr lang="en-US"/>
          </a:p>
        </p:txBody>
      </p:sp>
      <p:sp>
        <p:nvSpPr>
          <p:cNvPr id="10" name="Slide Number Placeholder 3"/>
          <p:cNvSpPr>
            <a:spLocks noGrp="1"/>
          </p:cNvSpPr>
          <p:nvPr>
            <p:ph type="sldNum" sz="quarter" idx="12"/>
          </p:nvPr>
        </p:nvSpPr>
        <p:spPr/>
        <p:txBody>
          <a:bodyPr/>
          <a:lstStyle/>
          <a:p>
            <a:fld id="{2180F82B-1767-4E92-B303-3FD616C6D02A}" type="slidenum">
              <a:rPr lang="en-US"/>
              <a:pPr/>
              <a:t>12</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ChangeArrowheads="1"/>
          </p:cNvSpPr>
          <p:nvPr/>
        </p:nvSpPr>
        <p:spPr bwMode="auto">
          <a:xfrm>
            <a:off x="5410200" y="609600"/>
            <a:ext cx="2819400" cy="152400"/>
          </a:xfrm>
          <a:prstGeom prst="rect">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32" name="Rectangle 4"/>
          <p:cNvSpPr>
            <a:spLocks noChangeArrowheads="1"/>
          </p:cNvSpPr>
          <p:nvPr/>
        </p:nvSpPr>
        <p:spPr bwMode="auto">
          <a:xfrm>
            <a:off x="5410200" y="762000"/>
            <a:ext cx="2819400" cy="152400"/>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33" name="Text Box 5"/>
          <p:cNvSpPr txBox="1">
            <a:spLocks noChangeArrowheads="1"/>
          </p:cNvSpPr>
          <p:nvPr/>
        </p:nvSpPr>
        <p:spPr bwMode="auto">
          <a:xfrm>
            <a:off x="3962400" y="76200"/>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smtClean="0"/>
              <a:t>Brass</a:t>
            </a:r>
          </a:p>
          <a:p>
            <a:pPr>
              <a:spcBef>
                <a:spcPct val="50000"/>
              </a:spcBef>
            </a:pPr>
            <a:r>
              <a:rPr lang="en-US" sz="2400" dirty="0" smtClean="0"/>
              <a:t>Steel</a:t>
            </a:r>
            <a:endParaRPr lang="en-US" sz="2400" dirty="0"/>
          </a:p>
        </p:txBody>
      </p:sp>
      <p:sp>
        <p:nvSpPr>
          <p:cNvPr id="22534" name="Line 6"/>
          <p:cNvSpPr>
            <a:spLocks noChangeShapeType="1"/>
          </p:cNvSpPr>
          <p:nvPr/>
        </p:nvSpPr>
        <p:spPr bwMode="auto">
          <a:xfrm>
            <a:off x="4953000" y="533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V="1">
            <a:off x="4800600" y="838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pic>
        <p:nvPicPr>
          <p:cNvPr id="293890" name="Picture 2" descr="E:\Media\Image_Library\chapter19\190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524000"/>
            <a:ext cx="4482353" cy="2859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09600"/>
            <a:ext cx="7315200" cy="461665"/>
          </a:xfrm>
          <a:prstGeom prst="rect">
            <a:avLst/>
          </a:prstGeom>
          <a:noFill/>
        </p:spPr>
        <p:txBody>
          <a:bodyPr wrap="square" rtlCol="0">
            <a:spAutoFit/>
          </a:bodyPr>
          <a:lstStyle/>
          <a:p>
            <a:r>
              <a:rPr lang="en-US" sz="2400" b="1" dirty="0" smtClean="0">
                <a:latin typeface="Arial" pitchFamily="34" charset="0"/>
                <a:cs typeface="Arial" pitchFamily="34" charset="0"/>
              </a:rPr>
              <a:t>Switch in thermostat </a:t>
            </a:r>
          </a:p>
        </p:txBody>
      </p:sp>
      <p:sp>
        <p:nvSpPr>
          <p:cNvPr id="6" name="TextBox 5"/>
          <p:cNvSpPr txBox="1"/>
          <p:nvPr/>
        </p:nvSpPr>
        <p:spPr>
          <a:xfrm>
            <a:off x="457200" y="4953000"/>
            <a:ext cx="8382000" cy="830997"/>
          </a:xfrm>
          <a:prstGeom prst="rect">
            <a:avLst/>
          </a:prstGeom>
          <a:noFill/>
        </p:spPr>
        <p:txBody>
          <a:bodyPr wrap="square" rtlCol="0">
            <a:spAutoFit/>
          </a:bodyPr>
          <a:lstStyle/>
          <a:p>
            <a:r>
              <a:rPr lang="en-US" sz="2400" b="1" dirty="0" smtClean="0">
                <a:latin typeface="Arial" pitchFamily="34" charset="0"/>
                <a:cs typeface="Arial" pitchFamily="34" charset="0"/>
              </a:rPr>
              <a:t>Modern thermostats use electrical circuits to detect temperature</a:t>
            </a:r>
          </a:p>
        </p:txBody>
      </p:sp>
    </p:spTree>
    <p:extLst>
      <p:ext uri="{BB962C8B-B14F-4D97-AF65-F5344CB8AC3E}">
        <p14:creationId xmlns:p14="http://schemas.microsoft.com/office/powerpoint/2010/main" val="99675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762000" y="381000"/>
            <a:ext cx="7696200" cy="830997"/>
          </a:xfrm>
          <a:prstGeom prst="rect">
            <a:avLst/>
          </a:prstGeom>
          <a:noFill/>
        </p:spPr>
        <p:txBody>
          <a:bodyPr wrap="square" rtlCol="0">
            <a:spAutoFit/>
          </a:bodyPr>
          <a:lstStyle/>
          <a:p>
            <a:r>
              <a:rPr lang="en-US" sz="2400" b="1" dirty="0" smtClean="0">
                <a:latin typeface="Arial" pitchFamily="34" charset="0"/>
                <a:cs typeface="Arial" pitchFamily="34" charset="0"/>
              </a:rPr>
              <a:t>Effects of temperature on materials – continued</a:t>
            </a:r>
          </a:p>
          <a:p>
            <a:r>
              <a:rPr lang="en-US" sz="2400" b="1" dirty="0">
                <a:latin typeface="Arial" pitchFamily="34" charset="0"/>
                <a:cs typeface="Arial" pitchFamily="34" charset="0"/>
              </a:rPr>
              <a:t> </a:t>
            </a:r>
            <a:r>
              <a:rPr lang="en-US" sz="2400" b="1" dirty="0" smtClean="0">
                <a:latin typeface="Arial" pitchFamily="34" charset="0"/>
                <a:cs typeface="Arial" pitchFamily="34" charset="0"/>
              </a:rPr>
              <a:t>   strange case of water:</a:t>
            </a:r>
          </a:p>
        </p:txBody>
      </p:sp>
      <p:pic>
        <p:nvPicPr>
          <p:cNvPr id="301058" name="Picture 2" descr="E:\Media\Image_Library\chapter19\1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676400"/>
            <a:ext cx="6275294" cy="436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0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grpSp>
        <p:nvGrpSpPr>
          <p:cNvPr id="27" name="Group 26"/>
          <p:cNvGrpSpPr/>
          <p:nvPr/>
        </p:nvGrpSpPr>
        <p:grpSpPr>
          <a:xfrm>
            <a:off x="533400" y="381000"/>
            <a:ext cx="8610600" cy="5127863"/>
            <a:chOff x="533400" y="381000"/>
            <a:chExt cx="8610600" cy="5127863"/>
          </a:xfrm>
        </p:grpSpPr>
        <p:sp>
          <p:nvSpPr>
            <p:cNvPr id="5" name="TextBox 4"/>
            <p:cNvSpPr txBox="1"/>
            <p:nvPr/>
          </p:nvSpPr>
          <p:spPr>
            <a:xfrm>
              <a:off x="762000" y="381000"/>
              <a:ext cx="7696200" cy="1569660"/>
            </a:xfrm>
            <a:prstGeom prst="rect">
              <a:avLst/>
            </a:prstGeom>
            <a:noFill/>
          </p:spPr>
          <p:txBody>
            <a:bodyPr wrap="square" rtlCol="0">
              <a:spAutoFit/>
            </a:bodyPr>
            <a:lstStyle/>
            <a:p>
              <a:r>
                <a:rPr lang="en-US" sz="2400" b="1" dirty="0" smtClean="0">
                  <a:latin typeface="Arial" pitchFamily="34" charset="0"/>
                  <a:cs typeface="Arial" pitchFamily="34" charset="0"/>
                </a:rPr>
                <a:t>Effects of temperature on materials – continued -- ideal gas “law” (thanks to Robert Boyle (1627-1691), Jacques Charles (1746-1823), and Gay-Lussac (1778-1850)</a:t>
              </a:r>
            </a:p>
          </p:txBody>
        </p:sp>
        <p:graphicFrame>
          <p:nvGraphicFramePr>
            <p:cNvPr id="6" name="Object 5"/>
            <p:cNvGraphicFramePr>
              <a:graphicFrameLocks noChangeAspect="1"/>
            </p:cNvGraphicFramePr>
            <p:nvPr>
              <p:extLst>
                <p:ext uri="{D42A27DB-BD31-4B8C-83A1-F6EECF244321}">
                  <p14:modId xmlns:p14="http://schemas.microsoft.com/office/powerpoint/2010/main" val="3753330585"/>
                </p:ext>
              </p:extLst>
            </p:nvPr>
          </p:nvGraphicFramePr>
          <p:xfrm>
            <a:off x="2133600" y="2514600"/>
            <a:ext cx="4751614" cy="1231900"/>
          </p:xfrm>
          <a:graphic>
            <a:graphicData uri="http://schemas.openxmlformats.org/presentationml/2006/ole">
              <mc:AlternateContent xmlns:mc="http://schemas.openxmlformats.org/markup-compatibility/2006">
                <mc:Choice xmlns:v="urn:schemas-microsoft-com:vml" Requires="v">
                  <p:oleObj spid="_x0000_s302096" name="数式" r:id="rId3" imgW="685800" imgH="177480" progId="Equation.3">
                    <p:embed/>
                  </p:oleObj>
                </mc:Choice>
                <mc:Fallback>
                  <p:oleObj name="数式" r:id="rId3" imgW="685800" imgH="177480" progId="Equation.3">
                    <p:embed/>
                    <p:pic>
                      <p:nvPicPr>
                        <p:cNvPr id="0" name=""/>
                        <p:cNvPicPr/>
                        <p:nvPr/>
                      </p:nvPicPr>
                      <p:blipFill>
                        <a:blip r:embed="rId4"/>
                        <a:stretch>
                          <a:fillRect/>
                        </a:stretch>
                      </p:blipFill>
                      <p:spPr>
                        <a:xfrm>
                          <a:off x="2133600" y="2514600"/>
                          <a:ext cx="4751614" cy="1231900"/>
                        </a:xfrm>
                        <a:prstGeom prst="rect">
                          <a:avLst/>
                        </a:prstGeom>
                      </p:spPr>
                    </p:pic>
                  </p:oleObj>
                </mc:Fallback>
              </mc:AlternateContent>
            </a:graphicData>
          </a:graphic>
        </p:graphicFrame>
        <p:cxnSp>
          <p:nvCxnSpPr>
            <p:cNvPr id="8" name="Straight Arrow Connector 7"/>
            <p:cNvCxnSpPr/>
            <p:nvPr/>
          </p:nvCxnSpPr>
          <p:spPr>
            <a:xfrm flipV="1">
              <a:off x="1524000" y="3429000"/>
              <a:ext cx="914400" cy="1752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5047198"/>
              <a:ext cx="3048000" cy="461665"/>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pressure in </a:t>
              </a:r>
              <a:r>
                <a:rPr lang="en-US" sz="2400" b="1" dirty="0" err="1" smtClean="0">
                  <a:solidFill>
                    <a:srgbClr val="00B050"/>
                  </a:solidFill>
                  <a:latin typeface="Arial" pitchFamily="34" charset="0"/>
                  <a:cs typeface="Arial" pitchFamily="34" charset="0"/>
                </a:rPr>
                <a:t>Pascals</a:t>
              </a:r>
              <a:endParaRPr lang="en-US" sz="2400" b="1" dirty="0" smtClean="0">
                <a:solidFill>
                  <a:srgbClr val="00B050"/>
                </a:solidFill>
                <a:latin typeface="Arial" pitchFamily="34" charset="0"/>
                <a:cs typeface="Arial" pitchFamily="34" charset="0"/>
              </a:endParaRPr>
            </a:p>
          </p:txBody>
        </p:sp>
        <p:cxnSp>
          <p:nvCxnSpPr>
            <p:cNvPr id="10" name="Straight Arrow Connector 9"/>
            <p:cNvCxnSpPr/>
            <p:nvPr/>
          </p:nvCxnSpPr>
          <p:spPr>
            <a:xfrm flipV="1">
              <a:off x="2590800" y="3581400"/>
              <a:ext cx="457200" cy="9144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0" y="4419600"/>
              <a:ext cx="3048000" cy="461665"/>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volume in m</a:t>
              </a:r>
              <a:r>
                <a:rPr lang="en-US" sz="2400" b="1" baseline="30000" dirty="0" smtClean="0">
                  <a:solidFill>
                    <a:srgbClr val="00B050"/>
                  </a:solidFill>
                  <a:latin typeface="Arial" pitchFamily="34" charset="0"/>
                  <a:cs typeface="Arial" pitchFamily="34" charset="0"/>
                </a:rPr>
                <a:t>3</a:t>
              </a:r>
              <a:endParaRPr lang="en-US" sz="2400" b="1" dirty="0" smtClean="0">
                <a:solidFill>
                  <a:srgbClr val="00B050"/>
                </a:solidFill>
                <a:latin typeface="Arial" pitchFamily="34" charset="0"/>
                <a:cs typeface="Arial" pitchFamily="34" charset="0"/>
              </a:endParaRPr>
            </a:p>
          </p:txBody>
        </p:sp>
        <p:cxnSp>
          <p:nvCxnSpPr>
            <p:cNvPr id="13" name="Straight Arrow Connector 12"/>
            <p:cNvCxnSpPr/>
            <p:nvPr/>
          </p:nvCxnSpPr>
          <p:spPr>
            <a:xfrm flipV="1">
              <a:off x="4648200" y="3657600"/>
              <a:ext cx="228600" cy="9144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4491335"/>
              <a:ext cx="3048000" cy="461665"/>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 of moles</a:t>
              </a:r>
            </a:p>
          </p:txBody>
        </p:sp>
        <p:sp>
          <p:nvSpPr>
            <p:cNvPr id="16" name="TextBox 15"/>
            <p:cNvSpPr txBox="1"/>
            <p:nvPr/>
          </p:nvSpPr>
          <p:spPr>
            <a:xfrm>
              <a:off x="5943600" y="3807767"/>
              <a:ext cx="3048000" cy="461665"/>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temperature in K</a:t>
              </a:r>
            </a:p>
          </p:txBody>
        </p:sp>
        <p:cxnSp>
          <p:nvCxnSpPr>
            <p:cNvPr id="17" name="Straight Arrow Connector 16"/>
            <p:cNvCxnSpPr>
              <a:stCxn id="16" idx="0"/>
            </p:cNvCxnSpPr>
            <p:nvPr/>
          </p:nvCxnSpPr>
          <p:spPr>
            <a:xfrm flipH="1" flipV="1">
              <a:off x="6477000" y="3276600"/>
              <a:ext cx="990600" cy="531167"/>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43600" y="2133600"/>
              <a:ext cx="533400" cy="609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0" y="1752600"/>
              <a:ext cx="3048000" cy="461665"/>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8.314 J/(</a:t>
              </a:r>
              <a:r>
                <a:rPr lang="en-US" sz="2400" b="1" dirty="0" err="1" smtClean="0">
                  <a:solidFill>
                    <a:srgbClr val="00B050"/>
                  </a:solidFill>
                  <a:latin typeface="Arial" pitchFamily="34" charset="0"/>
                  <a:cs typeface="Arial" pitchFamily="34" charset="0"/>
                </a:rPr>
                <a:t>mol</a:t>
              </a:r>
              <a:r>
                <a:rPr lang="en-US" sz="2400" b="1" dirty="0" smtClean="0">
                  <a:solidFill>
                    <a:srgbClr val="00B050"/>
                  </a:solidFill>
                  <a:latin typeface="Arial" pitchFamily="34" charset="0"/>
                  <a:cs typeface="Arial" pitchFamily="34" charset="0"/>
                </a:rPr>
                <a:t> K)</a:t>
              </a:r>
            </a:p>
          </p:txBody>
        </p:sp>
      </p:grpSp>
      <p:sp>
        <p:nvSpPr>
          <p:cNvPr id="28" name="TextBox 27"/>
          <p:cNvSpPr txBox="1"/>
          <p:nvPr/>
        </p:nvSpPr>
        <p:spPr>
          <a:xfrm>
            <a:off x="1066800" y="5867400"/>
            <a:ext cx="8077200" cy="457200"/>
          </a:xfrm>
          <a:prstGeom prst="rect">
            <a:avLst/>
          </a:prstGeom>
          <a:noFill/>
        </p:spPr>
        <p:txBody>
          <a:bodyPr wrap="square" rtlCol="0">
            <a:spAutoFit/>
          </a:bodyPr>
          <a:lstStyle/>
          <a:p>
            <a:r>
              <a:rPr lang="en-US" sz="2400" b="1" dirty="0" smtClean="0">
                <a:latin typeface="Arial" pitchFamily="34" charset="0"/>
                <a:cs typeface="Arial" pitchFamily="34" charset="0"/>
              </a:rPr>
              <a:t>1 mole corresponds to 6.022 x 10</a:t>
            </a:r>
            <a:r>
              <a:rPr lang="en-US" sz="2400" b="1" baseline="30000" dirty="0" smtClean="0">
                <a:latin typeface="Arial" pitchFamily="34" charset="0"/>
                <a:cs typeface="Arial" pitchFamily="34" charset="0"/>
              </a:rPr>
              <a:t>23</a:t>
            </a:r>
            <a:r>
              <a:rPr lang="en-US" sz="2400" b="1" dirty="0" smtClean="0">
                <a:latin typeface="Arial" pitchFamily="34" charset="0"/>
                <a:cs typeface="Arial" pitchFamily="34" charset="0"/>
              </a:rPr>
              <a:t> molecules</a:t>
            </a:r>
          </a:p>
        </p:txBody>
      </p:sp>
      <p:sp>
        <p:nvSpPr>
          <p:cNvPr id="29" name="Oval 28">
            <a:hlinkClick r:id="rId5"/>
          </p:cNvPr>
          <p:cNvSpPr/>
          <p:nvPr/>
        </p:nvSpPr>
        <p:spPr>
          <a:xfrm>
            <a:off x="8001000" y="4953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69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2928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37" t="43593" r="3631" b="41989"/>
          <a:stretch/>
        </p:blipFill>
        <p:spPr bwMode="auto">
          <a:xfrm>
            <a:off x="-28903" y="609600"/>
            <a:ext cx="8977918" cy="94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2016329416"/>
              </p:ext>
            </p:extLst>
          </p:nvPr>
        </p:nvGraphicFramePr>
        <p:xfrm>
          <a:off x="5638800" y="1159329"/>
          <a:ext cx="3048000" cy="790222"/>
        </p:xfrm>
        <a:graphic>
          <a:graphicData uri="http://schemas.openxmlformats.org/presentationml/2006/ole">
            <mc:AlternateContent xmlns:mc="http://schemas.openxmlformats.org/markup-compatibility/2006">
              <mc:Choice xmlns:v="urn:schemas-microsoft-com:vml" Requires="v">
                <p:oleObj spid="_x0000_s292893" name="数式" r:id="rId4" imgW="685800" imgH="177480" progId="Equation.3">
                  <p:embed/>
                </p:oleObj>
              </mc:Choice>
              <mc:Fallback>
                <p:oleObj name="数式" r:id="rId4" imgW="685800" imgH="177480" progId="Equation.3">
                  <p:embed/>
                  <p:pic>
                    <p:nvPicPr>
                      <p:cNvPr id="0" name=""/>
                      <p:cNvPicPr/>
                      <p:nvPr/>
                    </p:nvPicPr>
                    <p:blipFill>
                      <a:blip r:embed="rId5"/>
                      <a:stretch>
                        <a:fillRect/>
                      </a:stretch>
                    </p:blipFill>
                    <p:spPr>
                      <a:xfrm>
                        <a:off x="5638800" y="1159329"/>
                        <a:ext cx="3048000" cy="790222"/>
                      </a:xfrm>
                      <a:prstGeom prst="rect">
                        <a:avLst/>
                      </a:prstGeom>
                    </p:spPr>
                  </p:pic>
                </p:oleObj>
              </mc:Fallback>
            </mc:AlternateContent>
          </a:graphicData>
        </a:graphic>
      </p:graphicFrame>
      <p:grpSp>
        <p:nvGrpSpPr>
          <p:cNvPr id="10" name="Group 9"/>
          <p:cNvGrpSpPr/>
          <p:nvPr/>
        </p:nvGrpSpPr>
        <p:grpSpPr>
          <a:xfrm>
            <a:off x="457200" y="2057400"/>
            <a:ext cx="6172200" cy="2005188"/>
            <a:chOff x="457200" y="2743200"/>
            <a:chExt cx="6172200" cy="2005188"/>
          </a:xfrm>
        </p:grpSpPr>
        <p:sp>
          <p:nvSpPr>
            <p:cNvPr id="5" name="Can 4"/>
            <p:cNvSpPr/>
            <p:nvPr/>
          </p:nvSpPr>
          <p:spPr>
            <a:xfrm>
              <a:off x="457200" y="2767188"/>
              <a:ext cx="2438400" cy="1981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4191000" y="2743200"/>
              <a:ext cx="2438400" cy="1981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3429000"/>
              <a:ext cx="2133600" cy="1200329"/>
            </a:xfrm>
            <a:prstGeom prst="rect">
              <a:avLst/>
            </a:prstGeom>
            <a:noFill/>
          </p:spPr>
          <p:txBody>
            <a:bodyPr wrap="square" rtlCol="0">
              <a:spAutoFit/>
            </a:bodyPr>
            <a:lstStyle/>
            <a:p>
              <a:r>
                <a:rPr lang="en-US" sz="2400" b="1" dirty="0" smtClean="0">
                  <a:solidFill>
                    <a:srgbClr val="FFFF00"/>
                  </a:solidFill>
                  <a:latin typeface="Arial" pitchFamily="34" charset="0"/>
                  <a:cs typeface="Arial" pitchFamily="34" charset="0"/>
                </a:rPr>
                <a:t>P</a:t>
              </a:r>
              <a:r>
                <a:rPr lang="en-US" sz="2400" b="1" baseline="-25000" dirty="0" smtClean="0">
                  <a:solidFill>
                    <a:srgbClr val="FFFF00"/>
                  </a:solidFill>
                  <a:latin typeface="Arial" pitchFamily="34" charset="0"/>
                  <a:cs typeface="Arial" pitchFamily="34" charset="0"/>
                </a:rPr>
                <a:t>0</a:t>
              </a:r>
              <a:r>
                <a:rPr lang="en-US" sz="2400" b="1" dirty="0" smtClean="0">
                  <a:solidFill>
                    <a:srgbClr val="FFFF00"/>
                  </a:solidFill>
                  <a:latin typeface="Arial" pitchFamily="34" charset="0"/>
                  <a:cs typeface="Arial" pitchFamily="34" charset="0"/>
                </a:rPr>
                <a:t> =12.6 </a:t>
              </a:r>
              <a:r>
                <a:rPr lang="en-US" sz="2400" b="1" dirty="0" err="1" smtClean="0">
                  <a:solidFill>
                    <a:srgbClr val="FFFF00"/>
                  </a:solidFill>
                  <a:latin typeface="Arial" pitchFamily="34" charset="0"/>
                  <a:cs typeface="Arial" pitchFamily="34" charset="0"/>
                </a:rPr>
                <a:t>atm</a:t>
              </a:r>
              <a:endParaRPr lang="en-US" sz="2400" b="1" dirty="0" smtClean="0">
                <a:solidFill>
                  <a:srgbClr val="FFFF00"/>
                </a:solidFill>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T</a:t>
              </a:r>
              <a:r>
                <a:rPr lang="en-US" sz="2400" b="1" baseline="-25000" dirty="0" smtClean="0">
                  <a:solidFill>
                    <a:srgbClr val="FFFF00"/>
                  </a:solidFill>
                  <a:latin typeface="Arial" pitchFamily="34" charset="0"/>
                  <a:cs typeface="Arial" pitchFamily="34" charset="0"/>
                </a:rPr>
                <a:t>0</a:t>
              </a:r>
              <a:r>
                <a:rPr lang="en-US" sz="2400" b="1" dirty="0" smtClean="0">
                  <a:solidFill>
                    <a:srgbClr val="FFFF00"/>
                  </a:solidFill>
                  <a:latin typeface="Arial" pitchFamily="34" charset="0"/>
                  <a:cs typeface="Arial" pitchFamily="34" charset="0"/>
                </a:rPr>
                <a:t> =27.5</a:t>
              </a:r>
              <a:r>
                <a:rPr lang="en-US" sz="2400" b="1" baseline="30000" dirty="0" smtClean="0">
                  <a:solidFill>
                    <a:srgbClr val="FFFF00"/>
                  </a:solidFill>
                  <a:latin typeface="Arial" pitchFamily="34" charset="0"/>
                  <a:cs typeface="Arial" pitchFamily="34" charset="0"/>
                </a:rPr>
                <a:t>o</a:t>
              </a:r>
              <a:r>
                <a:rPr lang="en-US" sz="2400" b="1" dirty="0" smtClean="0">
                  <a:solidFill>
                    <a:srgbClr val="FFFF00"/>
                  </a:solidFill>
                  <a:latin typeface="Arial" pitchFamily="34" charset="0"/>
                  <a:cs typeface="Arial" pitchFamily="34" charset="0"/>
                </a:rPr>
                <a:t>C</a:t>
              </a:r>
            </a:p>
            <a:p>
              <a:r>
                <a:rPr lang="en-US" sz="2400" b="1" dirty="0" smtClean="0">
                  <a:solidFill>
                    <a:srgbClr val="FFFF00"/>
                  </a:solidFill>
                  <a:latin typeface="Arial" pitchFamily="34" charset="0"/>
                  <a:cs typeface="Arial" pitchFamily="34" charset="0"/>
                </a:rPr>
                <a:t>n</a:t>
              </a:r>
              <a:r>
                <a:rPr lang="en-US" sz="2400" b="1" baseline="-25000" dirty="0" smtClean="0">
                  <a:solidFill>
                    <a:srgbClr val="FFFF00"/>
                  </a:solidFill>
                  <a:latin typeface="Arial" pitchFamily="34" charset="0"/>
                  <a:cs typeface="Arial" pitchFamily="34" charset="0"/>
                </a:rPr>
                <a:t>0</a:t>
              </a:r>
              <a:endParaRPr lang="en-US" sz="2400" b="1" dirty="0" smtClean="0">
                <a:solidFill>
                  <a:srgbClr val="FFFF00"/>
                </a:solidFill>
                <a:latin typeface="Arial" pitchFamily="34" charset="0"/>
                <a:cs typeface="Arial" pitchFamily="34" charset="0"/>
              </a:endParaRPr>
            </a:p>
          </p:txBody>
        </p:sp>
        <p:sp>
          <p:nvSpPr>
            <p:cNvPr id="11" name="TextBox 10"/>
            <p:cNvSpPr txBox="1"/>
            <p:nvPr/>
          </p:nvSpPr>
          <p:spPr>
            <a:xfrm>
              <a:off x="4419600" y="3429000"/>
              <a:ext cx="1905000" cy="1200329"/>
            </a:xfrm>
            <a:prstGeom prst="rect">
              <a:avLst/>
            </a:prstGeom>
            <a:noFill/>
          </p:spPr>
          <p:txBody>
            <a:bodyPr wrap="square" rtlCol="0">
              <a:spAutoFit/>
            </a:bodyPr>
            <a:lstStyle/>
            <a:p>
              <a:r>
                <a:rPr lang="en-US" sz="2400" b="1" dirty="0" smtClean="0">
                  <a:solidFill>
                    <a:srgbClr val="FFFF00"/>
                  </a:solidFill>
                  <a:latin typeface="Arial" pitchFamily="34" charset="0"/>
                  <a:cs typeface="Arial" pitchFamily="34" charset="0"/>
                </a:rPr>
                <a:t>P=?</a:t>
              </a:r>
            </a:p>
            <a:p>
              <a:r>
                <a:rPr lang="en-US" sz="2400" b="1" dirty="0" smtClean="0">
                  <a:solidFill>
                    <a:srgbClr val="FFFF00"/>
                  </a:solidFill>
                  <a:latin typeface="Arial" pitchFamily="34" charset="0"/>
                  <a:cs typeface="Arial" pitchFamily="34" charset="0"/>
                </a:rPr>
                <a:t>T=81.0</a:t>
              </a:r>
              <a:r>
                <a:rPr lang="en-US" sz="2400" b="1" baseline="30000" dirty="0" smtClean="0">
                  <a:solidFill>
                    <a:srgbClr val="FFFF00"/>
                  </a:solidFill>
                  <a:latin typeface="Arial" pitchFamily="34" charset="0"/>
                  <a:cs typeface="Arial" pitchFamily="34" charset="0"/>
                </a:rPr>
                <a:t>o</a:t>
              </a:r>
              <a:r>
                <a:rPr lang="en-US" sz="2400" b="1" dirty="0" smtClean="0">
                  <a:solidFill>
                    <a:srgbClr val="FFFF00"/>
                  </a:solidFill>
                  <a:latin typeface="Arial" pitchFamily="34" charset="0"/>
                  <a:cs typeface="Arial" pitchFamily="34" charset="0"/>
                </a:rPr>
                <a:t>C</a:t>
              </a:r>
            </a:p>
            <a:p>
              <a:r>
                <a:rPr lang="en-US" sz="2400" b="1" dirty="0" smtClean="0">
                  <a:solidFill>
                    <a:srgbClr val="FFFF00"/>
                  </a:solidFill>
                  <a:latin typeface="Arial" pitchFamily="34" charset="0"/>
                  <a:cs typeface="Arial" pitchFamily="34" charset="0"/>
                </a:rPr>
                <a:t>n=n</a:t>
              </a:r>
              <a:r>
                <a:rPr lang="en-US" sz="2400" b="1" baseline="-25000" dirty="0" smtClean="0">
                  <a:solidFill>
                    <a:srgbClr val="FFFF00"/>
                  </a:solidFill>
                  <a:latin typeface="Arial" pitchFamily="34" charset="0"/>
                  <a:cs typeface="Arial" pitchFamily="34" charset="0"/>
                </a:rPr>
                <a:t>0</a:t>
              </a:r>
              <a:r>
                <a:rPr lang="en-US" sz="2400" b="1" dirty="0" smtClean="0">
                  <a:solidFill>
                    <a:srgbClr val="FFFF00"/>
                  </a:solidFill>
                  <a:latin typeface="Arial" pitchFamily="34" charset="0"/>
                  <a:cs typeface="Arial" pitchFamily="34" charset="0"/>
                </a:rPr>
                <a:t>/3</a:t>
              </a:r>
            </a:p>
          </p:txBody>
        </p:sp>
      </p:grpSp>
      <p:graphicFrame>
        <p:nvGraphicFramePr>
          <p:cNvPr id="8" name="Object 7"/>
          <p:cNvGraphicFramePr>
            <a:graphicFrameLocks noChangeAspect="1"/>
          </p:cNvGraphicFramePr>
          <p:nvPr>
            <p:extLst>
              <p:ext uri="{D42A27DB-BD31-4B8C-83A1-F6EECF244321}">
                <p14:modId xmlns:p14="http://schemas.microsoft.com/office/powerpoint/2010/main" val="4230162900"/>
              </p:ext>
            </p:extLst>
          </p:nvPr>
        </p:nvGraphicFramePr>
        <p:xfrm>
          <a:off x="-12700" y="4478338"/>
          <a:ext cx="9204325" cy="1651000"/>
        </p:xfrm>
        <a:graphic>
          <a:graphicData uri="http://schemas.openxmlformats.org/presentationml/2006/ole">
            <mc:AlternateContent xmlns:mc="http://schemas.openxmlformats.org/markup-compatibility/2006">
              <mc:Choice xmlns:v="urn:schemas-microsoft-com:vml" Requires="v">
                <p:oleObj spid="_x0000_s292894" name="数式" r:id="rId6" imgW="3822480" imgH="685800" progId="Equation.3">
                  <p:embed/>
                </p:oleObj>
              </mc:Choice>
              <mc:Fallback>
                <p:oleObj name="数式" r:id="rId6" imgW="3822480" imgH="685800" progId="Equation.3">
                  <p:embed/>
                  <p:pic>
                    <p:nvPicPr>
                      <p:cNvPr id="0" name="Object 6"/>
                      <p:cNvPicPr>
                        <a:picLocks noChangeAspect="1" noChangeArrowheads="1"/>
                      </p:cNvPicPr>
                      <p:nvPr/>
                    </p:nvPicPr>
                    <p:blipFill>
                      <a:blip r:embed="rId7"/>
                      <a:srcRect/>
                      <a:stretch>
                        <a:fillRect/>
                      </a:stretch>
                    </p:blipFill>
                    <p:spPr bwMode="auto">
                      <a:xfrm>
                        <a:off x="-12700" y="4478338"/>
                        <a:ext cx="9204325" cy="1651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616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p:cNvSpPr txBox="1"/>
          <p:nvPr/>
        </p:nvSpPr>
        <p:spPr>
          <a:xfrm>
            <a:off x="914400" y="609600"/>
            <a:ext cx="6400800" cy="461665"/>
          </a:xfrm>
          <a:prstGeom prst="rect">
            <a:avLst/>
          </a:prstGeom>
          <a:noFill/>
        </p:spPr>
        <p:txBody>
          <a:bodyPr wrap="square" rtlCol="0">
            <a:spAutoFit/>
          </a:bodyPr>
          <a:lstStyle/>
          <a:p>
            <a:r>
              <a:rPr lang="en-US" sz="2400" b="1" dirty="0" smtClean="0">
                <a:latin typeface="Arial" pitchFamily="34" charset="0"/>
                <a:cs typeface="Arial" pitchFamily="34" charset="0"/>
              </a:rPr>
              <a:t>Comments about Exam 3</a:t>
            </a:r>
          </a:p>
        </p:txBody>
      </p:sp>
      <p:sp>
        <p:nvSpPr>
          <p:cNvPr id="6" name="TextBox 5"/>
          <p:cNvSpPr txBox="1"/>
          <p:nvPr/>
        </p:nvSpPr>
        <p:spPr>
          <a:xfrm>
            <a:off x="1216572" y="1447800"/>
            <a:ext cx="7543800" cy="4154984"/>
          </a:xfrm>
          <a:prstGeom prst="rect">
            <a:avLst/>
          </a:prstGeom>
          <a:noFill/>
        </p:spPr>
        <p:txBody>
          <a:bodyPr wrap="square" rtlCol="0">
            <a:spAutoFit/>
          </a:bodyPr>
          <a:lstStyle/>
          <a:p>
            <a:r>
              <a:rPr lang="en-US" sz="2400" b="1" i="1" dirty="0" err="1" smtClean="0">
                <a:solidFill>
                  <a:srgbClr val="FF0000"/>
                </a:solidFill>
                <a:latin typeface="Arial" pitchFamily="34" charset="0"/>
                <a:cs typeface="Arial" pitchFamily="34" charset="0"/>
              </a:rPr>
              <a:t>iclicker</a:t>
            </a:r>
            <a:r>
              <a:rPr lang="en-US" sz="2400" b="1" i="1" dirty="0" smtClean="0">
                <a:solidFill>
                  <a:srgbClr val="FF0000"/>
                </a:solidFill>
                <a:latin typeface="Arial" pitchFamily="34" charset="0"/>
                <a:cs typeface="Arial" pitchFamily="34" charset="0"/>
              </a:rPr>
              <a:t> question:</a:t>
            </a:r>
          </a:p>
          <a:p>
            <a:r>
              <a:rPr lang="en-US" sz="2400" b="1" dirty="0" smtClean="0">
                <a:latin typeface="Arial" pitchFamily="34" charset="0"/>
                <a:cs typeface="Arial" pitchFamily="34" charset="0"/>
              </a:rPr>
              <a:t>Possible review of Exam 3 material</a:t>
            </a:r>
          </a:p>
          <a:p>
            <a:pPr marL="914400" lvl="1" indent="-457200">
              <a:buFont typeface="+mj-lt"/>
              <a:buAutoNum type="alphaUcPeriod"/>
            </a:pPr>
            <a:r>
              <a:rPr lang="en-US" sz="2400" b="1" dirty="0" smtClean="0">
                <a:latin typeface="Arial" pitchFamily="34" charset="0"/>
                <a:cs typeface="Arial" pitchFamily="34" charset="0"/>
              </a:rPr>
              <a:t>I would like to attend a review class session to go over the exam</a:t>
            </a:r>
          </a:p>
          <a:p>
            <a:pPr marL="914400" lvl="1" indent="-457200">
              <a:buFont typeface="+mj-lt"/>
              <a:buAutoNum type="alphaUcPeriod"/>
            </a:pPr>
            <a:r>
              <a:rPr lang="en-US" sz="2400" b="1" dirty="0" smtClean="0">
                <a:latin typeface="Arial" pitchFamily="34" charset="0"/>
                <a:cs typeface="Arial" pitchFamily="34" charset="0"/>
              </a:rPr>
              <a:t>I would like to meet individually or in a small group to go over the exam</a:t>
            </a:r>
          </a:p>
          <a:p>
            <a:pPr marL="914400" lvl="1" indent="-457200">
              <a:buFont typeface="+mj-lt"/>
              <a:buAutoNum type="alphaUcPeriod"/>
            </a:pPr>
            <a:r>
              <a:rPr lang="en-US" sz="2400" b="1" dirty="0" smtClean="0">
                <a:latin typeface="Arial" pitchFamily="34" charset="0"/>
                <a:cs typeface="Arial" pitchFamily="34" charset="0"/>
              </a:rPr>
              <a:t>I would like to forget the exam and take my chances that it is possible to live a full life without knowing about rotations, equilibrium, simple harmonic motion, and gravity</a:t>
            </a:r>
          </a:p>
        </p:txBody>
      </p:sp>
    </p:spTree>
    <p:extLst>
      <p:ext uri="{BB962C8B-B14F-4D97-AF65-F5344CB8AC3E}">
        <p14:creationId xmlns:p14="http://schemas.microsoft.com/office/powerpoint/2010/main" val="3636554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pic>
        <p:nvPicPr>
          <p:cNvPr id="3031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07" t="9318" r="29207" b="40169"/>
          <a:stretch/>
        </p:blipFill>
        <p:spPr bwMode="auto">
          <a:xfrm>
            <a:off x="776753" y="747328"/>
            <a:ext cx="7605247" cy="51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774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3041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93" t="53857" r="27276" b="10521"/>
          <a:stretch/>
        </p:blipFill>
        <p:spPr bwMode="auto">
          <a:xfrm>
            <a:off x="152400" y="1828800"/>
            <a:ext cx="7851221" cy="350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62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454775"/>
            <a:ext cx="2133600" cy="365125"/>
          </a:xfrm>
        </p:spPr>
        <p:txBody>
          <a:bodyPr/>
          <a:lstStyle/>
          <a:p>
            <a:r>
              <a:rPr lang="en-US" smtClean="0"/>
              <a:t>11/09/2012</a:t>
            </a:r>
            <a:endParaRPr lang="en-US" dirty="0"/>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pic>
        <p:nvPicPr>
          <p:cNvPr id="2508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02" t="23832" r="32080" b="5836"/>
          <a:stretch/>
        </p:blipFill>
        <p:spPr bwMode="auto">
          <a:xfrm>
            <a:off x="1600200" y="457200"/>
            <a:ext cx="5793014" cy="576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219200" y="2165131"/>
            <a:ext cx="533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94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pic>
        <p:nvPicPr>
          <p:cNvPr id="305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86" t="32012" r="27724" b="14933"/>
          <a:stretch/>
        </p:blipFill>
        <p:spPr bwMode="auto">
          <a:xfrm>
            <a:off x="1219200" y="762001"/>
            <a:ext cx="7624267" cy="52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39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pic>
        <p:nvPicPr>
          <p:cNvPr id="3061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79" t="19278" r="27000" b="23785"/>
          <a:stretch/>
        </p:blipFill>
        <p:spPr bwMode="auto">
          <a:xfrm>
            <a:off x="838200" y="457200"/>
            <a:ext cx="7794528" cy="559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6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pic>
        <p:nvPicPr>
          <p:cNvPr id="307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86" t="37627" r="27345" b="18107"/>
          <a:stretch/>
        </p:blipFill>
        <p:spPr bwMode="auto">
          <a:xfrm>
            <a:off x="685800" y="914400"/>
            <a:ext cx="7510699" cy="435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870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3082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31" t="55590" r="26414" b="12622"/>
          <a:stretch/>
        </p:blipFill>
        <p:spPr bwMode="auto">
          <a:xfrm>
            <a:off x="152400" y="1720312"/>
            <a:ext cx="8648929" cy="338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1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smtClean="0"/>
              <a:t>11/09/2012</a:t>
            </a:r>
            <a:endParaRPr lang="en-US"/>
          </a:p>
        </p:txBody>
      </p:sp>
      <p:sp>
        <p:nvSpPr>
          <p:cNvPr id="12" name="Footer Placeholder 2"/>
          <p:cNvSpPr>
            <a:spLocks noGrp="1"/>
          </p:cNvSpPr>
          <p:nvPr>
            <p:ph type="ftr" sz="quarter" idx="11"/>
          </p:nvPr>
        </p:nvSpPr>
        <p:spPr/>
        <p:txBody>
          <a:bodyPr/>
          <a:lstStyle/>
          <a:p>
            <a:r>
              <a:rPr lang="en-US" smtClean="0"/>
              <a:t>PHY 113 A  Fall 2012 -- Lecture 28</a:t>
            </a:r>
            <a:endParaRPr lang="en-US"/>
          </a:p>
        </p:txBody>
      </p:sp>
      <p:sp>
        <p:nvSpPr>
          <p:cNvPr id="13" name="Slide Number Placeholder 3"/>
          <p:cNvSpPr>
            <a:spLocks noGrp="1"/>
          </p:cNvSpPr>
          <p:nvPr>
            <p:ph type="sldNum" sz="quarter" idx="12"/>
          </p:nvPr>
        </p:nvSpPr>
        <p:spPr/>
        <p:txBody>
          <a:bodyPr/>
          <a:lstStyle/>
          <a:p>
            <a:fld id="{71600AC1-136D-45A6-81F5-E4402AF9B238}" type="slidenum">
              <a:rPr lang="en-US"/>
              <a:pPr/>
              <a:t>3</a:t>
            </a:fld>
            <a:endParaRPr lang="en-US"/>
          </a:p>
        </p:txBody>
      </p:sp>
      <p:sp>
        <p:nvSpPr>
          <p:cNvPr id="16386" name="Text Box 2"/>
          <p:cNvSpPr txBox="1">
            <a:spLocks noChangeArrowheads="1"/>
          </p:cNvSpPr>
          <p:nvPr/>
        </p:nvSpPr>
        <p:spPr bwMode="auto">
          <a:xfrm>
            <a:off x="685800" y="1447800"/>
            <a:ext cx="7315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Dictionary definition: </a:t>
            </a:r>
            <a:r>
              <a:rPr lang="en-US" sz="2400" b="1"/>
              <a:t>temperature </a:t>
            </a:r>
            <a:r>
              <a:rPr lang="en-US" sz="2400"/>
              <a:t>– a measure of the the warmth or coldness of an object or substance with reference to some standard value.  The temperature of two systems is the same when the systems are in thermal equilibrium.     </a:t>
            </a:r>
          </a:p>
          <a:p>
            <a:pPr>
              <a:spcBef>
                <a:spcPct val="50000"/>
              </a:spcBef>
            </a:pPr>
            <a:r>
              <a:rPr lang="en-US" sz="2400"/>
              <a:t>                  	</a:t>
            </a:r>
          </a:p>
          <a:p>
            <a:pPr>
              <a:spcBef>
                <a:spcPct val="50000"/>
              </a:spcBef>
            </a:pPr>
            <a:endParaRPr lang="en-US" sz="2400"/>
          </a:p>
          <a:p>
            <a:pPr>
              <a:spcBef>
                <a:spcPct val="50000"/>
              </a:spcBef>
            </a:pPr>
            <a:r>
              <a:rPr lang="en-US" sz="2400"/>
              <a:t>“Zeroth” law of thermodynamics:</a:t>
            </a:r>
          </a:p>
          <a:p>
            <a:pPr>
              <a:spcBef>
                <a:spcPct val="50000"/>
              </a:spcBef>
            </a:pPr>
            <a:r>
              <a:rPr lang="en-US" sz="2400"/>
              <a:t>If objects A and B are separately in thermal equilibrium with a third object C, then objects A and B are in thermal equilibrium with each other.</a:t>
            </a:r>
          </a:p>
          <a:p>
            <a:pPr>
              <a:spcBef>
                <a:spcPct val="50000"/>
              </a:spcBef>
            </a:pPr>
            <a:endParaRPr lang="en-US" sz="2400"/>
          </a:p>
        </p:txBody>
      </p:sp>
      <p:sp>
        <p:nvSpPr>
          <p:cNvPr id="16387" name="WordArt 3"/>
          <p:cNvSpPr>
            <a:spLocks noChangeArrowheads="1" noChangeShapeType="1" noTextEdit="1"/>
          </p:cNvSpPr>
          <p:nvPr/>
        </p:nvSpPr>
        <p:spPr bwMode="auto">
          <a:xfrm>
            <a:off x="762000" y="228600"/>
            <a:ext cx="7077075"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Temperature</a:t>
            </a:r>
            <a:endParaRPr lang="en-US"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
        <p:nvSpPr>
          <p:cNvPr id="16388" name="Oval 4"/>
          <p:cNvSpPr>
            <a:spLocks noChangeArrowheads="1"/>
          </p:cNvSpPr>
          <p:nvPr/>
        </p:nvSpPr>
        <p:spPr bwMode="auto">
          <a:xfrm>
            <a:off x="2743200" y="3581400"/>
            <a:ext cx="1905000" cy="457200"/>
          </a:xfrm>
          <a:prstGeom prst="ellipse">
            <a:avLst/>
          </a:prstGeom>
          <a:gradFill rotWithShape="1">
            <a:gsLst>
              <a:gs pos="0">
                <a:srgbClr val="FF7C80"/>
              </a:gs>
              <a:gs pos="100000">
                <a:srgbClr val="FF3300"/>
              </a:gs>
            </a:gsLst>
            <a:lin ang="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400"/>
          </a:p>
        </p:txBody>
      </p:sp>
      <p:sp>
        <p:nvSpPr>
          <p:cNvPr id="16389" name="Oval 5"/>
          <p:cNvSpPr>
            <a:spLocks noChangeArrowheads="1"/>
          </p:cNvSpPr>
          <p:nvPr/>
        </p:nvSpPr>
        <p:spPr bwMode="auto">
          <a:xfrm>
            <a:off x="6934200" y="3657600"/>
            <a:ext cx="1905000" cy="457200"/>
          </a:xfrm>
          <a:prstGeom prst="ellipse">
            <a:avLst/>
          </a:prstGeom>
          <a:solidFill>
            <a:srgbClr val="FF00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400"/>
          </a:p>
        </p:txBody>
      </p:sp>
      <p:sp>
        <p:nvSpPr>
          <p:cNvPr id="16390" name="Text Box 6"/>
          <p:cNvSpPr txBox="1">
            <a:spLocks noChangeArrowheads="1"/>
          </p:cNvSpPr>
          <p:nvPr/>
        </p:nvSpPr>
        <p:spPr bwMode="auto">
          <a:xfrm>
            <a:off x="2514600" y="3962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T</a:t>
            </a:r>
            <a:r>
              <a:rPr lang="en-US" sz="2400" baseline="-25000"/>
              <a:t>1</a:t>
            </a:r>
            <a:endParaRPr lang="en-US" sz="2400"/>
          </a:p>
        </p:txBody>
      </p:sp>
      <p:sp>
        <p:nvSpPr>
          <p:cNvPr id="16391" name="Text Box 7"/>
          <p:cNvSpPr txBox="1">
            <a:spLocks noChangeArrowheads="1"/>
          </p:cNvSpPr>
          <p:nvPr/>
        </p:nvSpPr>
        <p:spPr bwMode="auto">
          <a:xfrm>
            <a:off x="4343400" y="3962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a:t>
            </a:r>
            <a:r>
              <a:rPr lang="en-US" sz="2400" baseline="-25000"/>
              <a:t>2</a:t>
            </a:r>
            <a:endParaRPr lang="en-US" sz="2400"/>
          </a:p>
        </p:txBody>
      </p:sp>
      <p:sp>
        <p:nvSpPr>
          <p:cNvPr id="16392" name="Text Box 8"/>
          <p:cNvSpPr txBox="1">
            <a:spLocks noChangeArrowheads="1"/>
          </p:cNvSpPr>
          <p:nvPr/>
        </p:nvSpPr>
        <p:spPr bwMode="auto">
          <a:xfrm>
            <a:off x="7772400" y="4038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T</a:t>
            </a:r>
            <a:r>
              <a:rPr lang="en-US" sz="2400" baseline="-25000" dirty="0"/>
              <a:t>3</a:t>
            </a:r>
            <a:endParaRPr lang="en-US" sz="2400" dirty="0"/>
          </a:p>
        </p:txBody>
      </p:sp>
      <p:sp>
        <p:nvSpPr>
          <p:cNvPr id="16393" name="Text Box 9"/>
          <p:cNvSpPr txBox="1">
            <a:spLocks noChangeArrowheads="1"/>
          </p:cNvSpPr>
          <p:nvPr/>
        </p:nvSpPr>
        <p:spPr bwMode="auto">
          <a:xfrm>
            <a:off x="533400" y="3581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Not equilibrium:</a:t>
            </a:r>
          </a:p>
        </p:txBody>
      </p:sp>
      <p:sp>
        <p:nvSpPr>
          <p:cNvPr id="16394" name="Text Box 10"/>
          <p:cNvSpPr txBox="1">
            <a:spLocks noChangeArrowheads="1"/>
          </p:cNvSpPr>
          <p:nvPr/>
        </p:nvSpPr>
        <p:spPr bwMode="auto">
          <a:xfrm>
            <a:off x="5334000" y="3605048"/>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Equilibrium: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p:cNvSpPr txBox="1"/>
          <p:nvPr/>
        </p:nvSpPr>
        <p:spPr>
          <a:xfrm>
            <a:off x="609600" y="381000"/>
            <a:ext cx="7620000" cy="461665"/>
          </a:xfrm>
          <a:prstGeom prst="rect">
            <a:avLst/>
          </a:prstGeom>
          <a:noFill/>
        </p:spPr>
        <p:txBody>
          <a:bodyPr wrap="square" rtlCol="0">
            <a:spAutoFit/>
          </a:bodyPr>
          <a:lstStyle/>
          <a:p>
            <a:r>
              <a:rPr lang="en-US" sz="2400" b="1" dirty="0" smtClean="0">
                <a:latin typeface="Arial" pitchFamily="34" charset="0"/>
                <a:cs typeface="Arial" pitchFamily="34" charset="0"/>
              </a:rPr>
              <a:t>Constant temperature “bath”</a:t>
            </a:r>
          </a:p>
        </p:txBody>
      </p:sp>
      <p:sp>
        <p:nvSpPr>
          <p:cNvPr id="6" name="Rectangle 5"/>
          <p:cNvSpPr/>
          <p:nvPr/>
        </p:nvSpPr>
        <p:spPr>
          <a:xfrm>
            <a:off x="1219200" y="1676400"/>
            <a:ext cx="7010400" cy="4191000"/>
          </a:xfrm>
          <a:prstGeom prst="rect">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4114800" y="2743200"/>
            <a:ext cx="1828800" cy="2209800"/>
          </a:xfrm>
          <a:prstGeom prst="can">
            <a:avLst/>
          </a:prstGeom>
          <a:solidFill>
            <a:srgbClr val="FFC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2057400"/>
            <a:ext cx="1371600" cy="461665"/>
          </a:xfrm>
          <a:prstGeom prst="rect">
            <a:avLst/>
          </a:prstGeom>
          <a:noFill/>
        </p:spPr>
        <p:txBody>
          <a:bodyPr wrap="square" rtlCol="0">
            <a:spAutoFit/>
          </a:bodyPr>
          <a:lstStyle/>
          <a:p>
            <a:r>
              <a:rPr lang="en-US" sz="2400" b="1" dirty="0" smtClean="0">
                <a:latin typeface="Arial" pitchFamily="34" charset="0"/>
                <a:cs typeface="Arial" pitchFamily="34" charset="0"/>
              </a:rPr>
              <a:t>T</a:t>
            </a:r>
          </a:p>
        </p:txBody>
      </p:sp>
      <p:sp>
        <p:nvSpPr>
          <p:cNvPr id="9" name="TextBox 8"/>
          <p:cNvSpPr txBox="1"/>
          <p:nvPr/>
        </p:nvSpPr>
        <p:spPr>
          <a:xfrm>
            <a:off x="4572000" y="3576935"/>
            <a:ext cx="1371600" cy="461665"/>
          </a:xfrm>
          <a:prstGeom prst="rect">
            <a:avLst/>
          </a:prstGeom>
          <a:noFill/>
        </p:spPr>
        <p:txBody>
          <a:bodyPr wrap="square" rtlCol="0">
            <a:spAutoFit/>
          </a:bodyPr>
          <a:lstStyle/>
          <a:p>
            <a:r>
              <a:rPr lang="en-US" sz="2400" b="1" dirty="0" smtClean="0">
                <a:latin typeface="Arial" pitchFamily="34" charset="0"/>
                <a:cs typeface="Arial" pitchFamily="34" charset="0"/>
              </a:rPr>
              <a:t>T</a:t>
            </a:r>
          </a:p>
        </p:txBody>
      </p:sp>
      <p:sp>
        <p:nvSpPr>
          <p:cNvPr id="10" name="TextBox 9"/>
          <p:cNvSpPr txBox="1"/>
          <p:nvPr/>
        </p:nvSpPr>
        <p:spPr>
          <a:xfrm>
            <a:off x="1676400" y="1066800"/>
            <a:ext cx="5486400" cy="461665"/>
          </a:xfrm>
          <a:prstGeom prst="rect">
            <a:avLst/>
          </a:prstGeom>
          <a:noFill/>
        </p:spPr>
        <p:txBody>
          <a:bodyPr wrap="square" rtlCol="0">
            <a:spAutoFit/>
          </a:bodyPr>
          <a:lstStyle/>
          <a:p>
            <a:r>
              <a:rPr lang="en-US" sz="2400" b="1" dirty="0" smtClean="0">
                <a:latin typeface="Arial" pitchFamily="34" charset="0"/>
                <a:cs typeface="Arial" pitchFamily="34" charset="0"/>
              </a:rPr>
              <a:t>At equilibrium:</a:t>
            </a:r>
          </a:p>
        </p:txBody>
      </p:sp>
    </p:spTree>
    <p:extLst>
      <p:ext uri="{BB962C8B-B14F-4D97-AF65-F5344CB8AC3E}">
        <p14:creationId xmlns:p14="http://schemas.microsoft.com/office/powerpoint/2010/main" val="268057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smtClean="0"/>
              <a:t>11/09/2012</a:t>
            </a:r>
            <a:endParaRPr lang="en-US"/>
          </a:p>
        </p:txBody>
      </p:sp>
      <p:sp>
        <p:nvSpPr>
          <p:cNvPr id="12" name="Footer Placeholder 2"/>
          <p:cNvSpPr>
            <a:spLocks noGrp="1"/>
          </p:cNvSpPr>
          <p:nvPr>
            <p:ph type="ftr" sz="quarter" idx="11"/>
          </p:nvPr>
        </p:nvSpPr>
        <p:spPr/>
        <p:txBody>
          <a:bodyPr/>
          <a:lstStyle/>
          <a:p>
            <a:r>
              <a:rPr lang="en-US" smtClean="0"/>
              <a:t>PHY 113 A  Fall 2012 -- Lecture 28</a:t>
            </a:r>
            <a:endParaRPr lang="en-US"/>
          </a:p>
        </p:txBody>
      </p:sp>
      <p:sp>
        <p:nvSpPr>
          <p:cNvPr id="13" name="Slide Number Placeholder 3"/>
          <p:cNvSpPr>
            <a:spLocks noGrp="1"/>
          </p:cNvSpPr>
          <p:nvPr>
            <p:ph type="sldNum" sz="quarter" idx="12"/>
          </p:nvPr>
        </p:nvSpPr>
        <p:spPr/>
        <p:txBody>
          <a:bodyPr/>
          <a:lstStyle/>
          <a:p>
            <a:fld id="{818483FF-5B02-4214-A41F-FF1ED3086D51}" type="slidenum">
              <a:rPr lang="en-US"/>
              <a:pPr/>
              <a:t>5</a:t>
            </a:fld>
            <a:endParaRPr lang="en-US"/>
          </a:p>
        </p:txBody>
      </p:sp>
      <p:graphicFrame>
        <p:nvGraphicFramePr>
          <p:cNvPr id="17410" name="Object 2"/>
          <p:cNvGraphicFramePr>
            <a:graphicFrameLocks noChangeAspect="1"/>
          </p:cNvGraphicFramePr>
          <p:nvPr>
            <p:extLst>
              <p:ext uri="{D42A27DB-BD31-4B8C-83A1-F6EECF244321}">
                <p14:modId xmlns:p14="http://schemas.microsoft.com/office/powerpoint/2010/main" val="2378836905"/>
              </p:ext>
            </p:extLst>
          </p:nvPr>
        </p:nvGraphicFramePr>
        <p:xfrm>
          <a:off x="180667" y="381000"/>
          <a:ext cx="6039465" cy="5943600"/>
        </p:xfrm>
        <a:graphic>
          <a:graphicData uri="http://schemas.openxmlformats.org/presentationml/2006/ole">
            <mc:AlternateContent xmlns:mc="http://schemas.openxmlformats.org/markup-compatibility/2006">
              <mc:Choice xmlns:v="urn:schemas-microsoft-com:vml" Requires="v">
                <p:oleObj spid="_x0000_s291865" name="Graph" r:id="rId3" imgW="5058000" imgH="6933240" progId="Origin50.Graph">
                  <p:embed/>
                </p:oleObj>
              </mc:Choice>
              <mc:Fallback>
                <p:oleObj name="Graph" r:id="rId3" imgW="5058000" imgH="693324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67" y="381000"/>
                        <a:ext cx="6039465" cy="5943600"/>
                      </a:xfrm>
                      <a:prstGeom prst="rect">
                        <a:avLst/>
                      </a:prstGeom>
                      <a:noFill/>
                      <a:ln>
                        <a:noFill/>
                      </a:ln>
                      <a:effectLst/>
                    </p:spPr>
                  </p:pic>
                </p:oleObj>
              </mc:Fallback>
            </mc:AlternateContent>
          </a:graphicData>
        </a:graphic>
      </p:graphicFrame>
      <p:sp>
        <p:nvSpPr>
          <p:cNvPr id="17411" name="Text Box 3"/>
          <p:cNvSpPr txBox="1">
            <a:spLocks noChangeArrowheads="1"/>
          </p:cNvSpPr>
          <p:nvPr/>
        </p:nvSpPr>
        <p:spPr bwMode="auto">
          <a:xfrm>
            <a:off x="761999" y="152400"/>
            <a:ext cx="901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t>Temperature scales             T</a:t>
            </a:r>
            <a:r>
              <a:rPr lang="en-US" sz="2400" baseline="-25000"/>
              <a:t>F</a:t>
            </a:r>
            <a:r>
              <a:rPr lang="en-US" sz="2400"/>
              <a:t>=9/5 T</a:t>
            </a:r>
            <a:r>
              <a:rPr lang="en-US" sz="2400" baseline="-25000"/>
              <a:t>C</a:t>
            </a:r>
            <a:r>
              <a:rPr lang="en-US" sz="2400"/>
              <a:t> + 32</a:t>
            </a:r>
          </a:p>
        </p:txBody>
      </p:sp>
      <p:sp>
        <p:nvSpPr>
          <p:cNvPr id="17412" name="Line 4"/>
          <p:cNvSpPr>
            <a:spLocks noChangeShapeType="1"/>
          </p:cNvSpPr>
          <p:nvPr/>
        </p:nvSpPr>
        <p:spPr bwMode="auto">
          <a:xfrm>
            <a:off x="2911366" y="4038600"/>
            <a:ext cx="0" cy="16002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3" name="Line 5"/>
          <p:cNvSpPr>
            <a:spLocks noChangeShapeType="1"/>
          </p:cNvSpPr>
          <p:nvPr/>
        </p:nvSpPr>
        <p:spPr bwMode="auto">
          <a:xfrm flipH="1">
            <a:off x="2133599" y="4114800"/>
            <a:ext cx="1342103"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4" name="Line 6"/>
          <p:cNvSpPr>
            <a:spLocks noChangeShapeType="1"/>
          </p:cNvSpPr>
          <p:nvPr/>
        </p:nvSpPr>
        <p:spPr bwMode="auto">
          <a:xfrm>
            <a:off x="4191000" y="2743200"/>
            <a:ext cx="0" cy="28194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5" name="Line 7"/>
          <p:cNvSpPr>
            <a:spLocks noChangeShapeType="1"/>
          </p:cNvSpPr>
          <p:nvPr/>
        </p:nvSpPr>
        <p:spPr bwMode="auto">
          <a:xfrm flipH="1">
            <a:off x="2133600" y="2895600"/>
            <a:ext cx="2588342"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6" name="Line 8"/>
          <p:cNvSpPr>
            <a:spLocks noChangeShapeType="1"/>
          </p:cNvSpPr>
          <p:nvPr/>
        </p:nvSpPr>
        <p:spPr bwMode="auto">
          <a:xfrm flipH="1" flipV="1">
            <a:off x="3429000" y="3581400"/>
            <a:ext cx="0" cy="19812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7" name="Line 9"/>
          <p:cNvSpPr>
            <a:spLocks noChangeShapeType="1"/>
          </p:cNvSpPr>
          <p:nvPr/>
        </p:nvSpPr>
        <p:spPr bwMode="auto">
          <a:xfrm flipV="1">
            <a:off x="2133599" y="3619500"/>
            <a:ext cx="1629697"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418" name="Text Box 10"/>
          <p:cNvSpPr txBox="1">
            <a:spLocks noChangeArrowheads="1"/>
          </p:cNvSpPr>
          <p:nvPr/>
        </p:nvSpPr>
        <p:spPr bwMode="auto">
          <a:xfrm>
            <a:off x="5943600" y="1905000"/>
            <a:ext cx="2971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t>Kelvin scale:</a:t>
            </a:r>
          </a:p>
          <a:p>
            <a:pPr>
              <a:spcBef>
                <a:spcPct val="50000"/>
              </a:spcBef>
            </a:pPr>
            <a:r>
              <a:rPr lang="en-US" sz="2400"/>
              <a:t>T = T</a:t>
            </a:r>
            <a:r>
              <a:rPr lang="en-US" sz="2400" baseline="-25000"/>
              <a:t>C</a:t>
            </a:r>
            <a:r>
              <a:rPr lang="en-US" sz="2400"/>
              <a:t> + 273.15</a:t>
            </a:r>
            <a:r>
              <a:rPr lang="en-US" sz="2400" baseline="30000"/>
              <a:t>o</a:t>
            </a:r>
          </a:p>
          <a:p>
            <a:pPr>
              <a:spcBef>
                <a:spcPct val="50000"/>
              </a:spcBef>
            </a:pPr>
            <a:r>
              <a:rPr lang="en-US" sz="2400"/>
              <a:t>T </a:t>
            </a:r>
            <a:r>
              <a:rPr lang="en-US" sz="2400">
                <a:latin typeface="Symbol" pitchFamily="18" charset="2"/>
                <a:sym typeface="Symbol" pitchFamily="18" charset="2"/>
              </a:rPr>
              <a:t> 0</a:t>
            </a:r>
            <a:endParaRPr lang="en-US" sz="2400">
              <a:sym typeface="Symbol" pitchFamily="1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11/09/2012</a:t>
            </a:r>
            <a:endParaRPr lang="en-US"/>
          </a:p>
        </p:txBody>
      </p:sp>
      <p:sp>
        <p:nvSpPr>
          <p:cNvPr id="3" name="Footer Placeholder 2"/>
          <p:cNvSpPr>
            <a:spLocks noGrp="1"/>
          </p:cNvSpPr>
          <p:nvPr>
            <p:ph type="ftr" sz="quarter" idx="11"/>
          </p:nvPr>
        </p:nvSpPr>
        <p:spPr/>
        <p:txBody>
          <a:bodyPr/>
          <a:lstStyle/>
          <a:p>
            <a:r>
              <a:rPr lang="en-US" smtClean="0"/>
              <a:t>PHY 113 A  Fall 2012 -- Lecture 28</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609600" y="457200"/>
            <a:ext cx="7162800" cy="4524315"/>
          </a:xfrm>
          <a:prstGeom prst="rect">
            <a:avLst/>
          </a:prstGeom>
          <a:noFill/>
        </p:spPr>
        <p:txBody>
          <a:bodyPr wrap="square" rtlCol="0">
            <a:spAutoFit/>
          </a:bodyPr>
          <a:lstStyle/>
          <a:p>
            <a:r>
              <a:rPr lang="en-US" sz="2400" b="1" i="1" dirty="0" err="1" smtClean="0">
                <a:solidFill>
                  <a:srgbClr val="FF0000"/>
                </a:solidFill>
                <a:latin typeface="Arial" pitchFamily="34" charset="0"/>
                <a:cs typeface="Arial" pitchFamily="34" charset="0"/>
              </a:rPr>
              <a:t>iclicker</a:t>
            </a:r>
            <a:r>
              <a:rPr lang="en-US" sz="2400" b="1" i="1" dirty="0" smtClean="0">
                <a:solidFill>
                  <a:srgbClr val="FF0000"/>
                </a:solidFill>
                <a:latin typeface="Arial" pitchFamily="34" charset="0"/>
                <a:cs typeface="Arial" pitchFamily="34" charset="0"/>
              </a:rPr>
              <a:t> question:</a:t>
            </a:r>
          </a:p>
          <a:p>
            <a:r>
              <a:rPr lang="en-US" sz="2400" b="1" dirty="0" smtClean="0">
                <a:latin typeface="Arial" pitchFamily="34" charset="0"/>
                <a:cs typeface="Arial" pitchFamily="34" charset="0"/>
              </a:rPr>
              <a:t>Suppose you find yourself in a hotel in Europe or Canada.   Which Celsius temperature would you set the thermostat for comfort?</a:t>
            </a:r>
          </a:p>
          <a:p>
            <a:pPr marL="914400" lvl="1" indent="-457200">
              <a:buFont typeface="+mj-lt"/>
              <a:buAutoNum type="alphaUcPeriod"/>
            </a:pPr>
            <a:r>
              <a:rPr lang="en-US" sz="2400" b="1" dirty="0" smtClean="0">
                <a:latin typeface="Arial" pitchFamily="34" charset="0"/>
                <a:cs typeface="Arial" pitchFamily="34" charset="0"/>
              </a:rPr>
              <a:t>-20</a:t>
            </a:r>
            <a:r>
              <a:rPr lang="en-US" sz="2400" b="1" baseline="30000" dirty="0" smtClean="0">
                <a:latin typeface="Arial" pitchFamily="34" charset="0"/>
                <a:cs typeface="Arial" pitchFamily="34" charset="0"/>
              </a:rPr>
              <a:t>o</a:t>
            </a:r>
            <a:r>
              <a:rPr lang="en-US" sz="2400" b="1" dirty="0" smtClean="0">
                <a:latin typeface="Arial" pitchFamily="34" charset="0"/>
                <a:cs typeface="Arial" pitchFamily="34" charset="0"/>
              </a:rPr>
              <a:t>C</a:t>
            </a:r>
          </a:p>
          <a:p>
            <a:pPr marL="914400" lvl="1" indent="-457200">
              <a:buFont typeface="+mj-lt"/>
              <a:buAutoNum type="alphaUcPeriod"/>
            </a:pPr>
            <a:r>
              <a:rPr lang="en-US" sz="2400" b="1" dirty="0" smtClean="0">
                <a:latin typeface="Arial" pitchFamily="34" charset="0"/>
                <a:cs typeface="Arial" pitchFamily="34" charset="0"/>
              </a:rPr>
              <a:t>+20</a:t>
            </a:r>
            <a:r>
              <a:rPr lang="en-US" sz="2400" b="1" baseline="30000" dirty="0" smtClean="0">
                <a:latin typeface="Arial" pitchFamily="34" charset="0"/>
                <a:cs typeface="Arial" pitchFamily="34" charset="0"/>
              </a:rPr>
              <a:t>o</a:t>
            </a:r>
            <a:r>
              <a:rPr lang="en-US" sz="2400" b="1" dirty="0" smtClean="0">
                <a:latin typeface="Arial" pitchFamily="34" charset="0"/>
                <a:cs typeface="Arial" pitchFamily="34" charset="0"/>
              </a:rPr>
              <a:t>C</a:t>
            </a:r>
          </a:p>
          <a:p>
            <a:pPr marL="914400" lvl="1" indent="-457200">
              <a:buFont typeface="+mj-lt"/>
              <a:buAutoNum type="alphaUcPeriod"/>
            </a:pPr>
            <a:r>
              <a:rPr lang="en-US" sz="2400" b="1" dirty="0" smtClean="0">
                <a:latin typeface="Arial" pitchFamily="34" charset="0"/>
                <a:cs typeface="Arial" pitchFamily="34" charset="0"/>
              </a:rPr>
              <a:t>+40</a:t>
            </a:r>
            <a:r>
              <a:rPr lang="en-US" sz="2400" b="1" baseline="30000" dirty="0" smtClean="0">
                <a:latin typeface="Arial" pitchFamily="34" charset="0"/>
                <a:cs typeface="Arial" pitchFamily="34" charset="0"/>
              </a:rPr>
              <a:t>o</a:t>
            </a:r>
            <a:r>
              <a:rPr lang="en-US" sz="2400" b="1" dirty="0" smtClean="0">
                <a:latin typeface="Arial" pitchFamily="34" charset="0"/>
                <a:cs typeface="Arial" pitchFamily="34" charset="0"/>
              </a:rPr>
              <a:t>C</a:t>
            </a:r>
            <a:endParaRPr lang="en-US" sz="2400" b="1" dirty="0">
              <a:latin typeface="Arial" pitchFamily="34" charset="0"/>
              <a:cs typeface="Arial" pitchFamily="34" charset="0"/>
            </a:endParaRPr>
          </a:p>
          <a:p>
            <a:pPr marL="914400" lvl="1" indent="-457200">
              <a:buFont typeface="+mj-lt"/>
              <a:buAutoNum type="alphaUcPeriod"/>
            </a:pPr>
            <a:r>
              <a:rPr lang="en-US" sz="2400" b="1" dirty="0" smtClean="0">
                <a:latin typeface="Arial" pitchFamily="34" charset="0"/>
                <a:cs typeface="Arial" pitchFamily="34" charset="0"/>
              </a:rPr>
              <a:t>+60</a:t>
            </a:r>
            <a:r>
              <a:rPr lang="en-US" sz="2400" b="1" baseline="30000" dirty="0" smtClean="0">
                <a:latin typeface="Arial" pitchFamily="34" charset="0"/>
                <a:cs typeface="Arial" pitchFamily="34" charset="0"/>
              </a:rPr>
              <a:t>o</a:t>
            </a:r>
            <a:r>
              <a:rPr lang="en-US" sz="2400" b="1" dirty="0" smtClean="0">
                <a:latin typeface="Arial" pitchFamily="34" charset="0"/>
                <a:cs typeface="Arial" pitchFamily="34" charset="0"/>
              </a:rPr>
              <a:t>C</a:t>
            </a:r>
            <a:endParaRPr lang="en-US" sz="2400" b="1" dirty="0">
              <a:latin typeface="Arial" pitchFamily="34" charset="0"/>
              <a:cs typeface="Arial" pitchFamily="34" charset="0"/>
            </a:endParaRPr>
          </a:p>
          <a:p>
            <a:pPr marL="914400" lvl="1" indent="-457200">
              <a:buFont typeface="+mj-lt"/>
              <a:buAutoNum type="alphaUcPeriod"/>
            </a:pPr>
            <a:r>
              <a:rPr lang="en-US" sz="2400" b="1" dirty="0" smtClean="0">
                <a:latin typeface="Arial" pitchFamily="34" charset="0"/>
                <a:cs typeface="Arial" pitchFamily="34" charset="0"/>
              </a:rPr>
              <a:t>+80</a:t>
            </a:r>
            <a:r>
              <a:rPr lang="en-US" sz="2400" b="1" baseline="30000" dirty="0" smtClean="0">
                <a:latin typeface="Arial" pitchFamily="34" charset="0"/>
                <a:cs typeface="Arial" pitchFamily="34" charset="0"/>
              </a:rPr>
              <a:t>o</a:t>
            </a:r>
            <a:r>
              <a:rPr lang="en-US" sz="2400" b="1" dirty="0" smtClean="0">
                <a:latin typeface="Arial" pitchFamily="34" charset="0"/>
                <a:cs typeface="Arial" pitchFamily="34" charset="0"/>
              </a:rPr>
              <a:t>C</a:t>
            </a:r>
            <a:endParaRPr lang="en-US" sz="2400" b="1" dirty="0">
              <a:latin typeface="Arial" pitchFamily="34" charset="0"/>
              <a:cs typeface="Arial" pitchFamily="34" charset="0"/>
            </a:endParaRPr>
          </a:p>
          <a:p>
            <a:pPr marL="914400" lvl="1" indent="-457200">
              <a:buFont typeface="+mj-lt"/>
              <a:buAutoNum type="alphaUcPeriod"/>
            </a:pPr>
            <a:endParaRPr lang="en-US" sz="2400" b="1" dirty="0" smtClean="0">
              <a:latin typeface="Arial" pitchFamily="34" charset="0"/>
              <a:cs typeface="Arial" pitchFamily="34" charset="0"/>
            </a:endParaRPr>
          </a:p>
          <a:p>
            <a:pPr marL="914400" lvl="1" indent="-457200">
              <a:buFont typeface="+mj-lt"/>
              <a:buAutoNum type="alphaUcPeriod"/>
            </a:pPr>
            <a:endParaRPr lang="en-US" sz="2400" b="1" dirty="0" smtClean="0">
              <a:latin typeface="Arial" pitchFamily="34" charset="0"/>
              <a:cs typeface="Arial" pitchFamily="34" charset="0"/>
            </a:endParaRPr>
          </a:p>
          <a:p>
            <a:pPr marL="914400" lvl="1" indent="-457200">
              <a:buFont typeface="+mj-lt"/>
              <a:buAutoNum type="alphaUcPeriod"/>
            </a:pP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2834399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11/09/2012</a:t>
            </a:r>
            <a:endParaRPr lang="en-US"/>
          </a:p>
        </p:txBody>
      </p:sp>
      <p:sp>
        <p:nvSpPr>
          <p:cNvPr id="4" name="Footer Placeholder 2"/>
          <p:cNvSpPr>
            <a:spLocks noGrp="1"/>
          </p:cNvSpPr>
          <p:nvPr>
            <p:ph type="ftr" sz="quarter" idx="11"/>
          </p:nvPr>
        </p:nvSpPr>
        <p:spPr/>
        <p:txBody>
          <a:bodyPr/>
          <a:lstStyle/>
          <a:p>
            <a:r>
              <a:rPr lang="en-US" smtClean="0"/>
              <a:t>PHY 113 A  Fall 2012 -- Lecture 28</a:t>
            </a:r>
            <a:endParaRPr lang="en-US"/>
          </a:p>
        </p:txBody>
      </p:sp>
      <p:sp>
        <p:nvSpPr>
          <p:cNvPr id="5" name="Slide Number Placeholder 3"/>
          <p:cNvSpPr>
            <a:spLocks noGrp="1"/>
          </p:cNvSpPr>
          <p:nvPr>
            <p:ph type="sldNum" sz="quarter" idx="12"/>
          </p:nvPr>
        </p:nvSpPr>
        <p:spPr/>
        <p:txBody>
          <a:bodyPr/>
          <a:lstStyle/>
          <a:p>
            <a:fld id="{34FABD60-9948-4F49-A8F8-A5DD3219E806}" type="slidenum">
              <a:rPr lang="en-US"/>
              <a:pPr/>
              <a:t>7</a:t>
            </a:fld>
            <a:endParaRPr lang="en-US"/>
          </a:p>
        </p:txBody>
      </p:sp>
      <p:sp>
        <p:nvSpPr>
          <p:cNvPr id="18434" name="Text Box 2"/>
          <p:cNvSpPr txBox="1">
            <a:spLocks noChangeArrowheads="1"/>
          </p:cNvSpPr>
          <p:nvPr/>
        </p:nvSpPr>
        <p:spPr bwMode="auto">
          <a:xfrm>
            <a:off x="685800" y="609600"/>
            <a:ext cx="7620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There is a lowest temperature:</a:t>
            </a:r>
          </a:p>
          <a:p>
            <a:pPr>
              <a:spcBef>
                <a:spcPct val="50000"/>
              </a:spcBef>
            </a:pPr>
            <a:r>
              <a:rPr lang="en-US" sz="2400"/>
              <a:t>     T</a:t>
            </a:r>
            <a:r>
              <a:rPr lang="en-US" sz="2400" baseline="-25000"/>
              <a:t>0</a:t>
            </a:r>
            <a:r>
              <a:rPr lang="en-US" sz="2400"/>
              <a:t> = -273.15</a:t>
            </a:r>
            <a:r>
              <a:rPr lang="en-US" sz="2400" baseline="30000"/>
              <a:t>o</a:t>
            </a:r>
            <a:r>
              <a:rPr lang="en-US" sz="2400"/>
              <a:t> C = 0 K</a:t>
            </a:r>
          </a:p>
          <a:p>
            <a:pPr>
              <a:spcBef>
                <a:spcPct val="50000"/>
              </a:spcBef>
            </a:pPr>
            <a:r>
              <a:rPr lang="en-US" sz="2400"/>
              <a:t> Kelvin (“absolute temperature”) scale</a:t>
            </a:r>
          </a:p>
          <a:p>
            <a:pPr>
              <a:spcBef>
                <a:spcPct val="50000"/>
              </a:spcBef>
            </a:pPr>
            <a:r>
              <a:rPr lang="en-US" sz="2400"/>
              <a:t>       T</a:t>
            </a:r>
            <a:r>
              <a:rPr lang="en-US" sz="2400" baseline="-25000"/>
              <a:t>C</a:t>
            </a:r>
            <a:r>
              <a:rPr lang="en-US" sz="2400"/>
              <a:t> = -273.15 + T</a:t>
            </a:r>
            <a:r>
              <a:rPr lang="en-US" sz="2400" baseline="-25000"/>
              <a:t>K</a:t>
            </a:r>
          </a:p>
          <a:p>
            <a:pPr>
              <a:spcBef>
                <a:spcPct val="50000"/>
              </a:spcBef>
            </a:pPr>
            <a:endParaRPr lang="en-US" sz="2400" baseline="-25000"/>
          </a:p>
          <a:p>
            <a:pPr>
              <a:spcBef>
                <a:spcPct val="50000"/>
              </a:spcBef>
            </a:pPr>
            <a:r>
              <a:rPr lang="en-US" sz="2400" baseline="-25000"/>
              <a:t>        </a:t>
            </a:r>
            <a:r>
              <a:rPr lang="en-US" sz="2400"/>
              <a:t>Example – </a:t>
            </a:r>
          </a:p>
          <a:p>
            <a:pPr>
              <a:spcBef>
                <a:spcPct val="50000"/>
              </a:spcBef>
            </a:pPr>
            <a:r>
              <a:rPr lang="en-US" sz="2400"/>
              <a:t>           Room temperature = 68</a:t>
            </a:r>
            <a:r>
              <a:rPr lang="en-US" sz="2400" baseline="30000"/>
              <a:t>o</a:t>
            </a:r>
            <a:r>
              <a:rPr lang="en-US" sz="2400"/>
              <a:t> F = 20</a:t>
            </a:r>
            <a:r>
              <a:rPr lang="en-US" sz="2400" baseline="30000"/>
              <a:t>o</a:t>
            </a:r>
            <a:r>
              <a:rPr lang="en-US" sz="2400"/>
              <a:t> C = 293.15 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11/09/2012</a:t>
            </a:r>
            <a:endParaRPr lang="en-US"/>
          </a:p>
        </p:txBody>
      </p:sp>
      <p:sp>
        <p:nvSpPr>
          <p:cNvPr id="4" name="Footer Placeholder 2"/>
          <p:cNvSpPr>
            <a:spLocks noGrp="1"/>
          </p:cNvSpPr>
          <p:nvPr>
            <p:ph type="ftr" sz="quarter" idx="11"/>
          </p:nvPr>
        </p:nvSpPr>
        <p:spPr/>
        <p:txBody>
          <a:bodyPr/>
          <a:lstStyle/>
          <a:p>
            <a:r>
              <a:rPr lang="en-US" smtClean="0"/>
              <a:t>PHY 113 A  Fall 2012 -- Lecture 28</a:t>
            </a:r>
            <a:endParaRPr lang="en-US"/>
          </a:p>
        </p:txBody>
      </p:sp>
      <p:sp>
        <p:nvSpPr>
          <p:cNvPr id="5" name="Slide Number Placeholder 3"/>
          <p:cNvSpPr>
            <a:spLocks noGrp="1"/>
          </p:cNvSpPr>
          <p:nvPr>
            <p:ph type="sldNum" sz="quarter" idx="12"/>
          </p:nvPr>
        </p:nvSpPr>
        <p:spPr/>
        <p:txBody>
          <a:bodyPr/>
          <a:lstStyle/>
          <a:p>
            <a:fld id="{BE1DCB82-427F-4C96-AB82-08C6DBFF3918}" type="slidenum">
              <a:rPr lang="en-US"/>
              <a:pPr/>
              <a:t>8</a:t>
            </a:fld>
            <a:endParaRPr lang="en-US"/>
          </a:p>
        </p:txBody>
      </p:sp>
      <p:pic>
        <p:nvPicPr>
          <p:cNvPr id="65539" name="Picture 3" descr="F1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3983038"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smtClean="0"/>
              <a:t>11/09/2012</a:t>
            </a:r>
            <a:endParaRPr lang="en-US"/>
          </a:p>
        </p:txBody>
      </p:sp>
      <p:sp>
        <p:nvSpPr>
          <p:cNvPr id="16" name="Footer Placeholder 2"/>
          <p:cNvSpPr>
            <a:spLocks noGrp="1"/>
          </p:cNvSpPr>
          <p:nvPr>
            <p:ph type="ftr" sz="quarter" idx="11"/>
          </p:nvPr>
        </p:nvSpPr>
        <p:spPr/>
        <p:txBody>
          <a:bodyPr/>
          <a:lstStyle/>
          <a:p>
            <a:r>
              <a:rPr lang="en-US" smtClean="0"/>
              <a:t>PHY 113 A  Fall 2012 -- Lecture 28</a:t>
            </a:r>
            <a:endParaRPr lang="en-US"/>
          </a:p>
        </p:txBody>
      </p:sp>
      <p:sp>
        <p:nvSpPr>
          <p:cNvPr id="17" name="Slide Number Placeholder 3"/>
          <p:cNvSpPr>
            <a:spLocks noGrp="1"/>
          </p:cNvSpPr>
          <p:nvPr>
            <p:ph type="sldNum" sz="quarter" idx="12"/>
          </p:nvPr>
        </p:nvSpPr>
        <p:spPr/>
        <p:txBody>
          <a:bodyPr/>
          <a:lstStyle/>
          <a:p>
            <a:fld id="{B16CC153-F497-443E-8D03-AC11BE5F7EF2}" type="slidenum">
              <a:rPr lang="en-US"/>
              <a:pPr/>
              <a:t>9</a:t>
            </a:fld>
            <a:endParaRPr lang="en-US"/>
          </a:p>
        </p:txBody>
      </p:sp>
      <p:sp>
        <p:nvSpPr>
          <p:cNvPr id="20482" name="Text Box 2"/>
          <p:cNvSpPr txBox="1">
            <a:spLocks noChangeArrowheads="1"/>
          </p:cNvSpPr>
          <p:nvPr/>
        </p:nvSpPr>
        <p:spPr bwMode="auto">
          <a:xfrm>
            <a:off x="685800" y="457200"/>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Effects of temperature on matter</a:t>
            </a:r>
          </a:p>
          <a:p>
            <a:pPr>
              <a:spcBef>
                <a:spcPct val="50000"/>
              </a:spcBef>
            </a:pPr>
            <a:r>
              <a:rPr lang="en-US" sz="2400"/>
              <a:t>    Solids and liquids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l="21249" t="10001"/>
          <a:stretch>
            <a:fillRect/>
          </a:stretch>
        </p:blipFill>
        <p:spPr bwMode="auto">
          <a:xfrm>
            <a:off x="4038600" y="1981200"/>
            <a:ext cx="4800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Line 4"/>
          <p:cNvSpPr>
            <a:spLocks noChangeShapeType="1"/>
          </p:cNvSpPr>
          <p:nvPr/>
        </p:nvSpPr>
        <p:spPr bwMode="auto">
          <a:xfrm>
            <a:off x="4267200" y="5791200"/>
            <a:ext cx="2209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0485" name="Text Box 5"/>
          <p:cNvSpPr txBox="1">
            <a:spLocks noChangeArrowheads="1"/>
          </p:cNvSpPr>
          <p:nvPr/>
        </p:nvSpPr>
        <p:spPr bwMode="auto">
          <a:xfrm>
            <a:off x="5105400" y="57150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L</a:t>
            </a:r>
            <a:r>
              <a:rPr lang="en-US" sz="2400" baseline="-25000"/>
              <a:t>i</a:t>
            </a:r>
            <a:r>
              <a:rPr lang="en-US" sz="2400"/>
              <a:t>  (equilibrium bond length  	at T</a:t>
            </a:r>
            <a:r>
              <a:rPr lang="en-US" sz="2400" baseline="-25000"/>
              <a:t>i</a:t>
            </a:r>
            <a:r>
              <a:rPr lang="en-US" sz="2400"/>
              <a:t>)</a:t>
            </a:r>
          </a:p>
        </p:txBody>
      </p:sp>
      <p:sp>
        <p:nvSpPr>
          <p:cNvPr id="20486" name="Text Box 6"/>
          <p:cNvSpPr txBox="1">
            <a:spLocks noChangeArrowheads="1"/>
          </p:cNvSpPr>
          <p:nvPr/>
        </p:nvSpPr>
        <p:spPr bwMode="auto">
          <a:xfrm>
            <a:off x="4953000" y="1066800"/>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Model of a solid composed of atoms and bonds</a:t>
            </a:r>
          </a:p>
        </p:txBody>
      </p:sp>
      <p:sp>
        <p:nvSpPr>
          <p:cNvPr id="20487" name="Line 7"/>
          <p:cNvSpPr>
            <a:spLocks noChangeShapeType="1"/>
          </p:cNvSpPr>
          <p:nvPr/>
        </p:nvSpPr>
        <p:spPr bwMode="auto">
          <a:xfrm flipH="1">
            <a:off x="5257800" y="1752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0488" name="Line 8"/>
          <p:cNvSpPr>
            <a:spLocks noChangeShapeType="1"/>
          </p:cNvSpPr>
          <p:nvPr/>
        </p:nvSpPr>
        <p:spPr bwMode="auto">
          <a:xfrm flipH="1">
            <a:off x="6324600" y="18288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nvGrpSpPr>
          <p:cNvPr id="20489" name="Group 9"/>
          <p:cNvGrpSpPr>
            <a:grpSpLocks/>
          </p:cNvGrpSpPr>
          <p:nvPr/>
        </p:nvGrpSpPr>
        <p:grpSpPr bwMode="auto">
          <a:xfrm>
            <a:off x="457200" y="2819400"/>
            <a:ext cx="3886200" cy="3429000"/>
            <a:chOff x="288" y="1776"/>
            <a:chExt cx="2448" cy="2160"/>
          </a:xfrm>
        </p:grpSpPr>
        <p:grpSp>
          <p:nvGrpSpPr>
            <p:cNvPr id="20490" name="Group 10"/>
            <p:cNvGrpSpPr>
              <a:grpSpLocks/>
            </p:cNvGrpSpPr>
            <p:nvPr/>
          </p:nvGrpSpPr>
          <p:grpSpPr bwMode="auto">
            <a:xfrm>
              <a:off x="2256" y="1776"/>
              <a:ext cx="480" cy="2160"/>
              <a:chOff x="2256" y="1776"/>
              <a:chExt cx="480" cy="2160"/>
            </a:xfrm>
          </p:grpSpPr>
          <p:pic>
            <p:nvPicPr>
              <p:cNvPr id="20491" name="Picture 11"/>
              <p:cNvPicPr>
                <a:picLocks noChangeAspect="1" noChangeArrowheads="1"/>
              </p:cNvPicPr>
              <p:nvPr/>
            </p:nvPicPr>
            <p:blipFill>
              <a:blip r:embed="rId2">
                <a:extLst>
                  <a:ext uri="{28A0092B-C50C-407E-A947-70E740481C1C}">
                    <a14:useLocalDpi xmlns:a14="http://schemas.microsoft.com/office/drawing/2010/main" val="0"/>
                  </a:ext>
                </a:extLst>
              </a:blip>
              <a:srcRect l="19952" t="28404" r="68709" b="6601"/>
              <a:stretch>
                <a:fillRect/>
              </a:stretch>
            </p:blipFill>
            <p:spPr bwMode="auto">
              <a:xfrm>
                <a:off x="2256" y="1776"/>
                <a:ext cx="436" cy="1872"/>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2" name="Text Box 12"/>
              <p:cNvSpPr txBox="1">
                <a:spLocks noChangeArrowheads="1"/>
              </p:cNvSpPr>
              <p:nvPr/>
            </p:nvSpPr>
            <p:spPr bwMode="auto">
              <a:xfrm>
                <a:off x="2256" y="364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Symbol" pitchFamily="18" charset="2"/>
                  </a:rPr>
                  <a:t>D</a:t>
                </a:r>
                <a:r>
                  <a:rPr lang="en-US" sz="2400"/>
                  <a:t>L</a:t>
                </a:r>
              </a:p>
            </p:txBody>
          </p:sp>
          <p:sp>
            <p:nvSpPr>
              <p:cNvPr id="20493" name="Line 13"/>
              <p:cNvSpPr>
                <a:spLocks noChangeShapeType="1"/>
              </p:cNvSpPr>
              <p:nvPr/>
            </p:nvSpPr>
            <p:spPr bwMode="auto">
              <a:xfrm>
                <a:off x="2352" y="3648"/>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sp>
          <p:nvSpPr>
            <p:cNvPr id="20494" name="Text Box 14"/>
            <p:cNvSpPr txBox="1">
              <a:spLocks noChangeArrowheads="1"/>
            </p:cNvSpPr>
            <p:nvPr/>
          </p:nvSpPr>
          <p:spPr bwMode="auto">
            <a:xfrm>
              <a:off x="288" y="2016"/>
              <a:ext cx="177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Thermal exansion:</a:t>
              </a:r>
            </a:p>
            <a:p>
              <a:pPr>
                <a:spcBef>
                  <a:spcPct val="50000"/>
                </a:spcBef>
              </a:pPr>
              <a:r>
                <a:rPr lang="en-US" sz="2400">
                  <a:latin typeface="Symbol" pitchFamily="18" charset="2"/>
                </a:rPr>
                <a:t>D</a:t>
              </a:r>
              <a:r>
                <a:rPr lang="en-US" sz="2400"/>
                <a:t>L = </a:t>
              </a:r>
              <a:r>
                <a:rPr lang="en-US" sz="2400">
                  <a:latin typeface="Symbol" pitchFamily="18" charset="2"/>
                </a:rPr>
                <a:t>a</a:t>
              </a:r>
              <a:r>
                <a:rPr lang="en-US" sz="2400"/>
                <a:t> L</a:t>
              </a:r>
              <a:r>
                <a:rPr lang="en-US" sz="2400" baseline="-25000"/>
                <a:t>i</a:t>
              </a:r>
              <a:r>
                <a:rPr lang="en-US" sz="2400"/>
                <a:t> </a:t>
              </a:r>
              <a:r>
                <a:rPr lang="en-US" sz="2400">
                  <a:latin typeface="Symbol" pitchFamily="18" charset="2"/>
                </a:rPr>
                <a:t>D</a:t>
              </a:r>
              <a:r>
                <a:rPr lang="en-US" sz="2400"/>
                <a:t>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500" fill="hold"/>
                                        <p:tgtEl>
                                          <p:spTgt spid="20489"/>
                                        </p:tgtEl>
                                        <p:attrNameLst>
                                          <p:attrName>ppt_x</p:attrName>
                                        </p:attrNameLst>
                                      </p:cBhvr>
                                      <p:tavLst>
                                        <p:tav tm="0">
                                          <p:val>
                                            <p:strVal val="0-#ppt_w/2"/>
                                          </p:val>
                                        </p:tav>
                                        <p:tav tm="100000">
                                          <p:val>
                                            <p:strVal val="#ppt_x"/>
                                          </p:val>
                                        </p:tav>
                                      </p:tavLst>
                                    </p:anim>
                                    <p:anim calcmode="lin" valueType="num">
                                      <p:cBhvr additive="base">
                                        <p:cTn id="8"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b="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15261</TotalTime>
  <Words>703</Words>
  <Application>Microsoft Office PowerPoint</Application>
  <PresentationFormat>On-screen Show (4:3)</PresentationFormat>
  <Paragraphs>161</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Office Theme</vt:lpstr>
      <vt:lpstr>Graph</vt:lpstr>
      <vt:lpstr>数式</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cp:lastModifiedBy>
  <cp:revision>787</cp:revision>
  <cp:lastPrinted>2012-11-05T16:03:22Z</cp:lastPrinted>
  <dcterms:created xsi:type="dcterms:W3CDTF">2012-01-10T18:32:24Z</dcterms:created>
  <dcterms:modified xsi:type="dcterms:W3CDTF">2012-11-09T17:04:54Z</dcterms:modified>
</cp:coreProperties>
</file>