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27" r:id="rId3"/>
    <p:sldId id="342" r:id="rId4"/>
    <p:sldId id="344" r:id="rId5"/>
    <p:sldId id="328" r:id="rId6"/>
    <p:sldId id="329" r:id="rId7"/>
    <p:sldId id="330" r:id="rId8"/>
    <p:sldId id="343" r:id="rId9"/>
    <p:sldId id="341" r:id="rId10"/>
    <p:sldId id="331" r:id="rId11"/>
    <p:sldId id="345" r:id="rId12"/>
    <p:sldId id="332" r:id="rId13"/>
    <p:sldId id="346" r:id="rId14"/>
    <p:sldId id="333" r:id="rId15"/>
    <p:sldId id="334" r:id="rId16"/>
    <p:sldId id="335" r:id="rId17"/>
    <p:sldId id="347" r:id="rId18"/>
    <p:sldId id="348" r:id="rId19"/>
    <p:sldId id="349" r:id="rId20"/>
    <p:sldId id="337" r:id="rId21"/>
    <p:sldId id="338" r:id="rId22"/>
    <p:sldId id="339" r:id="rId23"/>
    <p:sldId id="340" r:id="rId24"/>
    <p:sldId id="350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0" d="100"/>
          <a:sy n="6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467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29: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20:  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Thermodynamic heat and work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Heat and internal energy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Specific heat; latent heat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73D-C9A2-4F7D-8417-E5F686AF00A5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Some typical specific heats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609600" y="1397000"/>
          <a:ext cx="8153400" cy="414528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J/(kg·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cal/(g·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(15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Ice (-10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Steam (100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448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Suppose you have 0.3 kg of hot coffee (at 100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  How much heat do you need to remove so that the temperature is reduced to 40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  (Note:  for water, c=1000 kilocalories/(kg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300 kilocalories   (1.256 x 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12000 kilocalories  (5.023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18000 kilocalories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(7.535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30000 kilocalories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(1.256 x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None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these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Q=m c </a:t>
            </a:r>
            <a:r>
              <a:rPr lang="en-US" sz="2400" b="1" dirty="0" smtClean="0">
                <a:latin typeface="Symbol" pitchFamily="18" charset="2"/>
                <a:cs typeface="Arial" pitchFamily="34" charset="0"/>
              </a:rPr>
              <a:t>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 = (0.3)(1000)(100-40) = 18000 kilocalories</a:t>
            </a:r>
          </a:p>
        </p:txBody>
      </p:sp>
    </p:spTree>
    <p:extLst>
      <p:ext uri="{BB962C8B-B14F-4D97-AF65-F5344CB8AC3E}">
        <p14:creationId xmlns:p14="http://schemas.microsoft.com/office/powerpoint/2010/main" val="41177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6096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63D0-5AF3-423F-AA92-A041F8F31CD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 rot="16200000">
            <a:off x="952500" y="2781301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Q=333J</a:t>
            </a: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 rot="16200000">
            <a:off x="1524000" y="4191000"/>
            <a:ext cx="228600" cy="533400"/>
          </a:xfrm>
          <a:prstGeom prst="righ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Heat and changes in phase of materials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Example:  A plot of temperature versus Q added to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1g = 0.001 kg of  ice  (initially at T=-30</a:t>
            </a:r>
            <a:r>
              <a:rPr lang="en-US" sz="2400" baseline="30000" dirty="0"/>
              <a:t>o</a:t>
            </a:r>
            <a:r>
              <a:rPr lang="en-US" sz="2400" dirty="0"/>
              <a:t>C)</a:t>
            </a:r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 rot="16200000">
            <a:off x="3543300" y="1181100"/>
            <a:ext cx="381000" cy="3505200"/>
          </a:xfrm>
          <a:prstGeom prst="rightBrace">
            <a:avLst>
              <a:gd name="adj1" fmla="val 7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837793" y="2285999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Q=2260J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65" r="7845" b="16771"/>
          <a:stretch/>
        </p:blipFill>
        <p:spPr bwMode="auto">
          <a:xfrm>
            <a:off x="0" y="304800"/>
            <a:ext cx="5617779" cy="323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63D0-5AF3-423F-AA92-A041F8F31CDF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39659"/>
              </p:ext>
            </p:extLst>
          </p:nvPr>
        </p:nvGraphicFramePr>
        <p:xfrm>
          <a:off x="457200" y="3886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371600"/>
                <a:gridCol w="1447800"/>
                <a:gridCol w="13716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-2500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2.09 J/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62.7 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 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4.186 J/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418.6 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2260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2260 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120 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2.01 J/</a:t>
                      </a:r>
                      <a:r>
                        <a:rPr lang="en-US" baseline="30000" dirty="0" err="1" smtClean="0"/>
                        <a:t>o</a:t>
                      </a:r>
                      <a:r>
                        <a:rPr lang="en-US" baseline="0" dirty="0" err="1" smtClean="0"/>
                        <a:t>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40.2 J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72200" y="99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m=0.001 kg</a:t>
            </a:r>
          </a:p>
        </p:txBody>
      </p:sp>
    </p:spTree>
    <p:extLst>
      <p:ext uri="{BB962C8B-B14F-4D97-AF65-F5344CB8AC3E}">
        <p14:creationId xmlns:p14="http://schemas.microsoft.com/office/powerpoint/2010/main" val="53542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310D-4F9C-4546-84BB-631F733336B6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Some typical latent heats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609600" y="1397000"/>
          <a:ext cx="7696200" cy="3627120"/>
        </p:xfrm>
        <a:graphic>
          <a:graphicData uri="http://schemas.openxmlformats.org/drawingml/2006/table">
            <a:tbl>
              <a:tblPr/>
              <a:tblGrid>
                <a:gridCol w="5334000"/>
                <a:gridCol w="2362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Ice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(0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333000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Water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Steam (100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2260000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Solid N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 N (63 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25500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 N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Gaseous 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(77 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201000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Solid Al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 Al (660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397000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 Al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Þ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Gaseous Al (2450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66F6-0BD5-483C-9EDE-13F9BA09608B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6538" y="381000"/>
            <a:ext cx="81402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Suppose you have 0.3 kg of hot coffee (at 100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which you would like to convert to ice coffee (at 0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 What is the minimum amount of ice (at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0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you must add</a:t>
            </a:r>
            <a:r>
              <a:rPr lang="en-US" sz="2400" b="1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Note:  for water, c=4186 J/(kg </a:t>
            </a:r>
            <a:r>
              <a:rPr lang="en-US" sz="2400" b="1" baseline="30000" dirty="0" err="1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and for ice, the latent heat of melting is 333000 J/kg. 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0.2 kg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0.4 kg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0.6 kg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 kg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more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544993"/>
              </p:ext>
            </p:extLst>
          </p:nvPr>
        </p:nvGraphicFramePr>
        <p:xfrm>
          <a:off x="609600" y="5562600"/>
          <a:ext cx="8191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0" name="数式" r:id="rId3" imgW="3619440" imgH="241200" progId="Equation.3">
                  <p:embed/>
                </p:oleObj>
              </mc:Choice>
              <mc:Fallback>
                <p:oleObj name="数式" r:id="rId3" imgW="36194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5562600"/>
                        <a:ext cx="8191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15BFD-E3E3-41BC-9ACF-D9E2E974F509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7924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Review </a:t>
            </a:r>
            <a:endParaRPr lang="en-US" sz="2400" b="1" dirty="0" smtClean="0"/>
          </a:p>
          <a:p>
            <a:pPr>
              <a:spcBef>
                <a:spcPct val="50000"/>
              </a:spcBef>
            </a:pPr>
            <a:r>
              <a:rPr lang="en-US" sz="2400" dirty="0" smtClean="0"/>
              <a:t>Suppose </a:t>
            </a:r>
            <a:r>
              <a:rPr lang="en-US" sz="2400" dirty="0"/>
              <a:t>you have a well-insulated cup of hot coffee (</a:t>
            </a:r>
            <a:r>
              <a:rPr lang="en-US" sz="2400" dirty="0" smtClean="0"/>
              <a:t>m=0.3kg</a:t>
            </a:r>
            <a:r>
              <a:rPr lang="en-US" sz="2400" dirty="0"/>
              <a:t>, </a:t>
            </a:r>
            <a:r>
              <a:rPr lang="en-US" sz="2400" dirty="0" smtClean="0"/>
              <a:t>T=100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 to which you </a:t>
            </a:r>
            <a:r>
              <a:rPr lang="en-US" sz="2400" dirty="0"/>
              <a:t>add </a:t>
            </a:r>
            <a:r>
              <a:rPr lang="en-US" sz="2400" dirty="0" smtClean="0"/>
              <a:t>0.3 </a:t>
            </a:r>
            <a:r>
              <a:rPr lang="en-US" sz="2400" dirty="0"/>
              <a:t>kg of ice (at 0</a:t>
            </a:r>
            <a:r>
              <a:rPr lang="en-US" sz="2400" baseline="30000" dirty="0"/>
              <a:t>o</a:t>
            </a:r>
            <a:r>
              <a:rPr lang="en-US" sz="2400" dirty="0"/>
              <a:t>C).  When your cup comes to equilibrium, what will be the temperature of the </a:t>
            </a:r>
            <a:r>
              <a:rPr lang="en-US" sz="2400" dirty="0" smtClean="0"/>
              <a:t>coffee?</a:t>
            </a:r>
            <a:endParaRPr lang="en-US" sz="2400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09600" y="3810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840260"/>
              </p:ext>
            </p:extLst>
          </p:nvPr>
        </p:nvGraphicFramePr>
        <p:xfrm>
          <a:off x="1219200" y="3200399"/>
          <a:ext cx="7162800" cy="29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5" name="数式" r:id="rId3" imgW="3517560" imgH="1460160" progId="Equation.3">
                  <p:embed/>
                </p:oleObj>
              </mc:Choice>
              <mc:Fallback>
                <p:oleObj name="数式" r:id="rId3" imgW="3517560" imgH="1460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200399"/>
                        <a:ext cx="7162800" cy="29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5279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 defined for thermodynamic process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631189"/>
              </p:ext>
            </p:extLst>
          </p:nvPr>
        </p:nvGraphicFramePr>
        <p:xfrm>
          <a:off x="463073" y="762000"/>
          <a:ext cx="4891087" cy="2038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1" name="数式" r:id="rId3" imgW="1765080" imgH="736560" progId="Equation.3">
                  <p:embed/>
                </p:oleObj>
              </mc:Choice>
              <mc:Fallback>
                <p:oleObj name="数式" r:id="rId3" imgW="1765080" imgH="736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" y="762000"/>
                        <a:ext cx="4891087" cy="2038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1300" name="Picture 4" descr="E:\Media\Image_Library\chapter20\20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689412" cy="369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400" y="4876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“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system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191000" y="5107632"/>
            <a:ext cx="1524000" cy="1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2785121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most text books,  thermodynamic work is work done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the “system”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pic>
        <p:nvPicPr>
          <p:cNvPr id="321538" name="Picture 2" descr="E:\Media\Image_Library\chapter20\2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395"/>
            <a:ext cx="4034118" cy="619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:\Media\Image_Library\chapter20\2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2689412" cy="369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229555"/>
              </p:ext>
            </p:extLst>
          </p:nvPr>
        </p:nvGraphicFramePr>
        <p:xfrm>
          <a:off x="4895850" y="952500"/>
          <a:ext cx="3714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51" name="数式" r:id="rId5" imgW="1981080" imgH="507960" progId="Equation.3">
                  <p:embed/>
                </p:oleObj>
              </mc:Choice>
              <mc:Fallback>
                <p:oleObj name="数式" r:id="rId5" imgW="198108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952500"/>
                        <a:ext cx="37147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Thermodynamic work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971675"/>
              </p:ext>
            </p:extLst>
          </p:nvPr>
        </p:nvGraphicFramePr>
        <p:xfrm>
          <a:off x="1981200" y="1143000"/>
          <a:ext cx="2803525" cy="172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71" name="数式" r:id="rId3" imgW="825480" imgH="507960" progId="Equation.3">
                  <p:embed/>
                </p:oleObj>
              </mc:Choice>
              <mc:Fallback>
                <p:oleObj name="数式" r:id="rId3" imgW="82548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43000"/>
                        <a:ext cx="2803525" cy="172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411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Sign convention:      W &gt; 0    for compression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  W &lt;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0    for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expansion</a:t>
            </a:r>
          </a:p>
        </p:txBody>
      </p:sp>
    </p:spTree>
    <p:extLst>
      <p:ext uri="{BB962C8B-B14F-4D97-AF65-F5344CB8AC3E}">
        <p14:creationId xmlns:p14="http://schemas.microsoft.com/office/powerpoint/2010/main" val="36301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11/12/2012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30310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3" t="23545" r="42376" b="3961"/>
          <a:stretch/>
        </p:blipFill>
        <p:spPr bwMode="auto">
          <a:xfrm>
            <a:off x="1524000" y="304800"/>
            <a:ext cx="6022428" cy="593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257300" y="2501461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C1CB9-9027-4936-8CDB-51854799039A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7086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Work done </a:t>
            </a:r>
            <a:r>
              <a:rPr lang="en-US" sz="2400" dirty="0" smtClean="0"/>
              <a:t>on  system --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“Isobaric”  (constant pressure process)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 rot="16200000">
            <a:off x="-190500" y="35433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(1.013 x 10</a:t>
            </a:r>
            <a:r>
              <a:rPr lang="en-US" sz="2400" baseline="30000"/>
              <a:t>5</a:t>
            </a:r>
            <a:r>
              <a:rPr lang="en-US" sz="2400"/>
              <a:t>) Pa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4876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981200" y="3124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o</a:t>
            </a:r>
            <a:endParaRPr lang="en-US" sz="24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14600" y="563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638800" y="563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f</a:t>
            </a:r>
            <a:endParaRPr lang="en-US" sz="240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743200" y="4419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W= </a:t>
            </a:r>
            <a:r>
              <a:rPr lang="en-US" sz="2400" dirty="0" smtClean="0"/>
              <a:t>-P</a:t>
            </a:r>
            <a:r>
              <a:rPr lang="en-US" sz="2400" baseline="-25000" dirty="0" smtClean="0"/>
              <a:t>o</a:t>
            </a:r>
            <a:r>
              <a:rPr lang="en-US" sz="2400" dirty="0" smtClean="0"/>
              <a:t>(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f</a:t>
            </a:r>
            <a:r>
              <a:rPr lang="en-US" sz="2400" baseline="-25000" dirty="0" smtClean="0"/>
              <a:t>  </a:t>
            </a:r>
            <a:r>
              <a:rPr lang="en-US" sz="2400" dirty="0"/>
              <a:t>- V</a:t>
            </a:r>
            <a:r>
              <a:rPr lang="en-US" sz="2400" baseline="-25000" dirty="0"/>
              <a:t>i</a:t>
            </a:r>
            <a:r>
              <a:rPr lang="en-US" sz="2400" dirty="0"/>
              <a:t>)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6AD2-F1C8-453B-90BF-5377FD66D888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533400"/>
            <a:ext cx="7086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Work done </a:t>
            </a:r>
            <a:r>
              <a:rPr lang="en-US" sz="2400" dirty="0" smtClean="0"/>
              <a:t>on system -- 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“</a:t>
            </a:r>
            <a:r>
              <a:rPr lang="en-US" sz="2400" dirty="0" err="1"/>
              <a:t>Isovolumetric</a:t>
            </a:r>
            <a:r>
              <a:rPr lang="en-US" sz="2400" dirty="0"/>
              <a:t>”  (constant volume process)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16200000">
            <a:off x="-190500" y="35433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(1.013 x 10</a:t>
            </a:r>
            <a:r>
              <a:rPr lang="en-US" sz="2400" baseline="30000"/>
              <a:t>5</a:t>
            </a:r>
            <a:r>
              <a:rPr lang="en-US" sz="2400"/>
              <a:t>) Pa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514600" y="563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2667000" y="2057400"/>
            <a:ext cx="0" cy="25146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895600" y="4114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</a:rPr>
              <a:t>P</a:t>
            </a:r>
            <a:r>
              <a:rPr lang="en-US" sz="2400" b="1" baseline="-25000">
                <a:solidFill>
                  <a:srgbClr val="00CC00"/>
                </a:solidFill>
              </a:rPr>
              <a:t>i</a:t>
            </a:r>
            <a:endParaRPr lang="en-US" sz="2400" b="1">
              <a:solidFill>
                <a:srgbClr val="00CC00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743200" y="1905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</a:rPr>
              <a:t>P</a:t>
            </a:r>
            <a:r>
              <a:rPr lang="en-US" sz="2400" b="1" baseline="-25000">
                <a:solidFill>
                  <a:srgbClr val="00CC00"/>
                </a:solidFill>
              </a:rPr>
              <a:t>f</a:t>
            </a:r>
            <a:endParaRPr lang="en-US" sz="2400" b="1">
              <a:solidFill>
                <a:srgbClr val="00CC00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86200" y="2895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DC76D-04C6-4E15-B34D-75B6B8A3AB1D}" type="slidenum">
              <a:rPr lang="en-US"/>
              <a:pPr/>
              <a:t>22</a:t>
            </a:fld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4362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086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Work done </a:t>
            </a:r>
            <a:r>
              <a:rPr lang="en-US" sz="2400" dirty="0" smtClean="0"/>
              <a:t>on system which is an ideal gas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“Isothermal”  (constant temperature process)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 rot="16200000">
            <a:off x="-190500" y="35433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(1.013 x 10</a:t>
            </a:r>
            <a:r>
              <a:rPr lang="en-US" sz="2400" baseline="30000"/>
              <a:t>5</a:t>
            </a:r>
            <a:r>
              <a:rPr lang="en-US" sz="2400"/>
              <a:t>) Pa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981200" y="3124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953000" y="563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f</a:t>
            </a:r>
            <a:endParaRPr lang="en-US" sz="2400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92398"/>
              </p:ext>
            </p:extLst>
          </p:nvPr>
        </p:nvGraphicFramePr>
        <p:xfrm>
          <a:off x="4419600" y="2768600"/>
          <a:ext cx="4429125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03" name="数式" r:id="rId4" imgW="2857320" imgH="1015920" progId="Equation.3">
                  <p:embed/>
                </p:oleObj>
              </mc:Choice>
              <mc:Fallback>
                <p:oleObj name="数式" r:id="rId4" imgW="28573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68600"/>
                        <a:ext cx="4429125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133600" y="1905000"/>
            <a:ext cx="2819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For ideal gas:</a:t>
            </a:r>
          </a:p>
          <a:p>
            <a:pPr>
              <a:spcBef>
                <a:spcPct val="50000"/>
              </a:spcBef>
            </a:pPr>
            <a:r>
              <a:rPr lang="en-US" sz="2400"/>
              <a:t>PV = nRT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EC7-5B2C-4362-B310-56F8E1B1031C}" type="slidenum">
              <a:rPr lang="en-US"/>
              <a:pPr/>
              <a:t>23</a:t>
            </a:fld>
            <a:endParaRPr lang="en-US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43624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7086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Work done </a:t>
            </a:r>
            <a:r>
              <a:rPr lang="en-US" sz="2400" dirty="0" smtClean="0"/>
              <a:t>on </a:t>
            </a:r>
            <a:r>
              <a:rPr lang="en-US" sz="2400" dirty="0"/>
              <a:t>a </a:t>
            </a:r>
            <a:r>
              <a:rPr lang="en-US" sz="2400" dirty="0" smtClean="0"/>
              <a:t>system which is an ideal gas: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“Adiabatic”  (no heat flow in the process process)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 rot="16200000">
            <a:off x="-190500" y="35433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(1.013 x 10</a:t>
            </a:r>
            <a:r>
              <a:rPr lang="en-US" sz="2400" baseline="30000"/>
              <a:t>5</a:t>
            </a:r>
            <a:r>
              <a:rPr lang="en-US" sz="2400"/>
              <a:t>) Pa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981200" y="3124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i</a:t>
            </a:r>
            <a:endParaRPr lang="en-US" sz="24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953000" y="5638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 sz="2400" baseline="-25000"/>
              <a:t>f</a:t>
            </a:r>
            <a:endParaRPr lang="en-US" sz="240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6584731" y="2108031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i</a:t>
            </a:r>
            <a:r>
              <a:rPr lang="en-US" sz="2400" baseline="-25000" dirty="0" err="1">
                <a:latin typeface="Symbol" pitchFamily="18" charset="2"/>
              </a:rPr>
              <a:t>®</a:t>
            </a:r>
            <a:r>
              <a:rPr lang="en-US" sz="2400" baseline="-25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</p:txBody>
      </p:sp>
      <p:graphicFrame>
        <p:nvGraphicFramePr>
          <p:cNvPr id="501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104042"/>
              </p:ext>
            </p:extLst>
          </p:nvPr>
        </p:nvGraphicFramePr>
        <p:xfrm>
          <a:off x="2971800" y="3200400"/>
          <a:ext cx="6172200" cy="106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7" name="数式" r:id="rId4" imgW="3225600" imgH="558720" progId="Equation.3">
                  <p:embed/>
                </p:oleObj>
              </mc:Choice>
              <mc:Fallback>
                <p:oleObj name="数式" r:id="rId4" imgW="3225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00400"/>
                        <a:ext cx="6172200" cy="106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905000" y="1600200"/>
            <a:ext cx="2362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For ideal gas:</a:t>
            </a:r>
          </a:p>
          <a:p>
            <a:pPr>
              <a:spcBef>
                <a:spcPct val="50000"/>
              </a:spcBef>
            </a:pPr>
            <a:r>
              <a:rPr lang="en-US" sz="2400"/>
              <a:t>PV</a:t>
            </a:r>
            <a:r>
              <a:rPr lang="en-US" sz="2400" baseline="30000">
                <a:latin typeface="Symbol" pitchFamily="18" charset="2"/>
              </a:rPr>
              <a:t>g</a:t>
            </a:r>
            <a:r>
              <a:rPr lang="en-US" sz="2400"/>
              <a:t> = P</a:t>
            </a:r>
            <a:r>
              <a:rPr lang="en-US" sz="2400" baseline="-25000"/>
              <a:t>i</a:t>
            </a:r>
            <a:r>
              <a:rPr lang="en-US" sz="2400"/>
              <a:t>V</a:t>
            </a:r>
            <a:r>
              <a:rPr lang="en-US" sz="2400" baseline="-25000"/>
              <a:t>i</a:t>
            </a:r>
            <a:r>
              <a:rPr lang="en-US" sz="2400" baseline="30000">
                <a:latin typeface="Symbol" pitchFamily="18" charset="2"/>
              </a:rPr>
              <a:t>g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/>
          </a:p>
        </p:txBody>
      </p:sp>
      <p:pic>
        <p:nvPicPr>
          <p:cNvPr id="3235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9" t="44010" r="18617" b="5180"/>
          <a:stretch/>
        </p:blipFill>
        <p:spPr bwMode="auto">
          <a:xfrm>
            <a:off x="173420" y="1066800"/>
            <a:ext cx="8686801" cy="416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9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Concerning review session for Exam 3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would like to have a group review session early this week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would like to meet individually with NAWH or with a small group to go over the exam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 am good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265944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Scheduling of group review session for Exam 3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Monday (today) at 2 PM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Monday (today) at 4 PM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Tuesday at 2 PM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Tuesday at 4 PM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Wednesday a 2 PM</a:t>
            </a:r>
          </a:p>
        </p:txBody>
      </p:sp>
    </p:spTree>
    <p:extLst>
      <p:ext uri="{BB962C8B-B14F-4D97-AF65-F5344CB8AC3E}">
        <p14:creationId xmlns:p14="http://schemas.microsoft.com/office/powerpoint/2010/main" val="63272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this chapter T </a:t>
            </a:r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≡ temperature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/>
                <a:cs typeface="Arial"/>
              </a:rPr>
              <a:t> in Kelvin or Celsius units</a:t>
            </a:r>
            <a:endParaRPr lang="en-US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B25D-BCE7-44ED-B7B4-184D8D3898C1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Freeform 2"/>
          <p:cNvSpPr>
            <a:spLocks/>
          </p:cNvSpPr>
          <p:nvPr/>
        </p:nvSpPr>
        <p:spPr bwMode="auto">
          <a:xfrm>
            <a:off x="920750" y="1676400"/>
            <a:ext cx="6049963" cy="4476750"/>
          </a:xfrm>
          <a:custGeom>
            <a:avLst/>
            <a:gdLst>
              <a:gd name="T0" fmla="*/ 326 w 3811"/>
              <a:gd name="T1" fmla="*/ 192 h 1811"/>
              <a:gd name="T2" fmla="*/ 2121 w 3811"/>
              <a:gd name="T3" fmla="*/ 22 h 1811"/>
              <a:gd name="T4" fmla="*/ 2574 w 3811"/>
              <a:gd name="T5" fmla="*/ 41 h 1811"/>
              <a:gd name="T6" fmla="*/ 3792 w 3811"/>
              <a:gd name="T7" fmla="*/ 872 h 1811"/>
              <a:gd name="T8" fmla="*/ 3773 w 3811"/>
              <a:gd name="T9" fmla="*/ 1117 h 1811"/>
              <a:gd name="T10" fmla="*/ 3688 w 3811"/>
              <a:gd name="T11" fmla="*/ 1495 h 1811"/>
              <a:gd name="T12" fmla="*/ 3660 w 3811"/>
              <a:gd name="T13" fmla="*/ 1665 h 1811"/>
              <a:gd name="T14" fmla="*/ 3565 w 3811"/>
              <a:gd name="T15" fmla="*/ 1693 h 1811"/>
              <a:gd name="T16" fmla="*/ 3405 w 3811"/>
              <a:gd name="T17" fmla="*/ 1712 h 1811"/>
              <a:gd name="T18" fmla="*/ 2555 w 3811"/>
              <a:gd name="T19" fmla="*/ 1778 h 1811"/>
              <a:gd name="T20" fmla="*/ 1611 w 3811"/>
              <a:gd name="T21" fmla="*/ 1788 h 1811"/>
              <a:gd name="T22" fmla="*/ 969 w 3811"/>
              <a:gd name="T23" fmla="*/ 1740 h 1811"/>
              <a:gd name="T24" fmla="*/ 836 w 3811"/>
              <a:gd name="T25" fmla="*/ 1721 h 1811"/>
              <a:gd name="T26" fmla="*/ 666 w 3811"/>
              <a:gd name="T27" fmla="*/ 1693 h 1811"/>
              <a:gd name="T28" fmla="*/ 553 w 3811"/>
              <a:gd name="T29" fmla="*/ 1637 h 1811"/>
              <a:gd name="T30" fmla="*/ 440 w 3811"/>
              <a:gd name="T31" fmla="*/ 1618 h 1811"/>
              <a:gd name="T32" fmla="*/ 81 w 3811"/>
              <a:gd name="T33" fmla="*/ 1523 h 1811"/>
              <a:gd name="T34" fmla="*/ 15 w 3811"/>
              <a:gd name="T35" fmla="*/ 1268 h 1811"/>
              <a:gd name="T36" fmla="*/ 128 w 3811"/>
              <a:gd name="T37" fmla="*/ 296 h 1811"/>
              <a:gd name="T38" fmla="*/ 289 w 3811"/>
              <a:gd name="T39" fmla="*/ 192 h 1811"/>
              <a:gd name="T40" fmla="*/ 648 w 3811"/>
              <a:gd name="T41" fmla="*/ 126 h 1811"/>
              <a:gd name="T42" fmla="*/ 751 w 3811"/>
              <a:gd name="T43" fmla="*/ 107 h 1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11" h="1811">
                <a:moveTo>
                  <a:pt x="326" y="192"/>
                </a:moveTo>
                <a:cubicBezTo>
                  <a:pt x="916" y="87"/>
                  <a:pt x="1523" y="50"/>
                  <a:pt x="2121" y="22"/>
                </a:cubicBezTo>
                <a:cubicBezTo>
                  <a:pt x="2272" y="26"/>
                  <a:pt x="2428" y="0"/>
                  <a:pt x="2574" y="41"/>
                </a:cubicBezTo>
                <a:cubicBezTo>
                  <a:pt x="3038" y="171"/>
                  <a:pt x="3568" y="421"/>
                  <a:pt x="3792" y="872"/>
                </a:cubicBezTo>
                <a:cubicBezTo>
                  <a:pt x="3811" y="950"/>
                  <a:pt x="3783" y="1040"/>
                  <a:pt x="3773" y="1117"/>
                </a:cubicBezTo>
                <a:cubicBezTo>
                  <a:pt x="3752" y="1272"/>
                  <a:pt x="3746" y="1341"/>
                  <a:pt x="3688" y="1495"/>
                </a:cubicBezTo>
                <a:cubicBezTo>
                  <a:pt x="3679" y="1552"/>
                  <a:pt x="3669" y="1608"/>
                  <a:pt x="3660" y="1665"/>
                </a:cubicBezTo>
                <a:cubicBezTo>
                  <a:pt x="3657" y="1684"/>
                  <a:pt x="3565" y="1693"/>
                  <a:pt x="3565" y="1693"/>
                </a:cubicBezTo>
                <a:cubicBezTo>
                  <a:pt x="3512" y="1700"/>
                  <a:pt x="3458" y="1706"/>
                  <a:pt x="3405" y="1712"/>
                </a:cubicBezTo>
                <a:cubicBezTo>
                  <a:pt x="3125" y="1745"/>
                  <a:pt x="2837" y="1765"/>
                  <a:pt x="2555" y="1778"/>
                </a:cubicBezTo>
                <a:cubicBezTo>
                  <a:pt x="2241" y="1811"/>
                  <a:pt x="1927" y="1793"/>
                  <a:pt x="1611" y="1788"/>
                </a:cubicBezTo>
                <a:cubicBezTo>
                  <a:pt x="1397" y="1775"/>
                  <a:pt x="1182" y="1765"/>
                  <a:pt x="969" y="1740"/>
                </a:cubicBezTo>
                <a:cubicBezTo>
                  <a:pt x="925" y="1735"/>
                  <a:pt x="880" y="1728"/>
                  <a:pt x="836" y="1721"/>
                </a:cubicBezTo>
                <a:cubicBezTo>
                  <a:pt x="779" y="1712"/>
                  <a:pt x="666" y="1693"/>
                  <a:pt x="666" y="1693"/>
                </a:cubicBezTo>
                <a:cubicBezTo>
                  <a:pt x="628" y="1674"/>
                  <a:pt x="593" y="1650"/>
                  <a:pt x="553" y="1637"/>
                </a:cubicBezTo>
                <a:cubicBezTo>
                  <a:pt x="517" y="1625"/>
                  <a:pt x="477" y="1627"/>
                  <a:pt x="440" y="1618"/>
                </a:cubicBezTo>
                <a:cubicBezTo>
                  <a:pt x="319" y="1588"/>
                  <a:pt x="193" y="1579"/>
                  <a:pt x="81" y="1523"/>
                </a:cubicBezTo>
                <a:cubicBezTo>
                  <a:pt x="51" y="1434"/>
                  <a:pt x="42" y="1354"/>
                  <a:pt x="15" y="1268"/>
                </a:cubicBezTo>
                <a:cubicBezTo>
                  <a:pt x="24" y="1034"/>
                  <a:pt x="0" y="531"/>
                  <a:pt x="128" y="296"/>
                </a:cubicBezTo>
                <a:cubicBezTo>
                  <a:pt x="158" y="242"/>
                  <a:pt x="232" y="208"/>
                  <a:pt x="289" y="192"/>
                </a:cubicBezTo>
                <a:cubicBezTo>
                  <a:pt x="410" y="159"/>
                  <a:pt x="523" y="137"/>
                  <a:pt x="648" y="126"/>
                </a:cubicBezTo>
                <a:cubicBezTo>
                  <a:pt x="682" y="119"/>
                  <a:pt x="716" y="107"/>
                  <a:pt x="751" y="107"/>
                </a:cubicBezTo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3276600" y="3276600"/>
            <a:ext cx="914400" cy="1676400"/>
          </a:xfrm>
          <a:prstGeom prst="can">
            <a:avLst>
              <a:gd name="adj" fmla="val 45833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766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733800" y="3886200"/>
            <a:ext cx="914400" cy="381000"/>
          </a:xfrm>
          <a:prstGeom prst="leftArrow">
            <a:avLst>
              <a:gd name="adj1" fmla="val 50000"/>
              <a:gd name="adj2" fmla="val 60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343400" y="426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Q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57200" y="457200"/>
            <a:ext cx="80772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Heat – Q -- the energy that is transferred between a “system” and its “environment” because of a temperature difference that exists between them.                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                                      </a:t>
            </a:r>
            <a:r>
              <a:rPr lang="en-US" sz="2400" dirty="0" smtClean="0"/>
              <a:t>Sign </a:t>
            </a:r>
            <a:r>
              <a:rPr lang="en-US" sz="2400" dirty="0"/>
              <a:t>convention: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                                            </a:t>
            </a:r>
            <a:r>
              <a:rPr lang="en-US" sz="2400" dirty="0" smtClean="0"/>
              <a:t>Q&lt;0 </a:t>
            </a:r>
            <a:r>
              <a:rPr lang="en-US" sz="2400" dirty="0"/>
              <a:t>if T</a:t>
            </a:r>
            <a:r>
              <a:rPr lang="en-US" sz="2400" baseline="-25000" dirty="0"/>
              <a:t>1</a:t>
            </a:r>
            <a:r>
              <a:rPr lang="en-US" sz="2400" dirty="0"/>
              <a:t> &lt; T</a:t>
            </a:r>
            <a:r>
              <a:rPr lang="en-US" sz="2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n-US" sz="2400" baseline="-25000" dirty="0"/>
              <a:t>                                                                                                         </a:t>
            </a:r>
            <a:r>
              <a:rPr lang="en-US" sz="2400" dirty="0" smtClean="0"/>
              <a:t>Q&gt;0 </a:t>
            </a:r>
            <a:r>
              <a:rPr lang="en-US" sz="2400" dirty="0"/>
              <a:t>if T</a:t>
            </a:r>
            <a:r>
              <a:rPr lang="en-US" sz="2400" baseline="-25000" dirty="0"/>
              <a:t>1</a:t>
            </a:r>
            <a:r>
              <a:rPr lang="en-US" sz="2400" dirty="0"/>
              <a:t> &gt; T</a:t>
            </a:r>
            <a:r>
              <a:rPr lang="en-US" sz="2400" baseline="-25000" dirty="0"/>
              <a:t>2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066800" y="1143000"/>
            <a:ext cx="2667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429000" y="1164021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ACC1-F937-4C79-AA0B-3A54CF8126CB}" type="slidenum">
              <a:rPr lang="en-US"/>
              <a:pPr/>
              <a:t>6</a:t>
            </a:fld>
            <a:endParaRPr lang="en-US"/>
          </a:p>
        </p:txBody>
      </p:sp>
      <p:pic>
        <p:nvPicPr>
          <p:cNvPr id="69634" name="Picture 2" descr="F19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3544888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943600" y="609600"/>
            <a:ext cx="289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Heat </a:t>
            </a:r>
            <a:r>
              <a:rPr lang="en-US" sz="2400" b="1"/>
              <a:t>withdrawn</a:t>
            </a:r>
            <a:r>
              <a:rPr lang="en-US" sz="2400"/>
              <a:t> from system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943600" y="2682875"/>
            <a:ext cx="289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Thermal equilibrium – no heat transfer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943600" y="4953000"/>
            <a:ext cx="289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Heat </a:t>
            </a:r>
            <a:r>
              <a:rPr lang="en-US" sz="2400" b="1"/>
              <a:t>added</a:t>
            </a:r>
            <a:r>
              <a:rPr lang="en-US" sz="2400"/>
              <a:t> to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2158-024D-432E-BAC0-A796297F54D9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467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Units of heat:    Joule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Other units:  calorie = 4.186 J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Kilocalorie = 4186 J = </a:t>
            </a:r>
            <a:r>
              <a:rPr lang="en-US" sz="2400" dirty="0" smtClean="0"/>
              <a:t>Calorie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076271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Note:   in popular usage, 1 Calorie is a measure of the heat produced in food when oxidized in the body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"/>
            <a:ext cx="79379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question: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According to the first law of thermodynamics, heat and work are related through the “internal energy” of a system and generally cannot be interconverted.  However, we can ask the question:   How many times does a person need to lift a 500 N barbell a height of 2 m to correspond to 2000 Calories (1 Calorie = 4186 J) of work?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4186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8372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41860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83720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None of these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11/12/2012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29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2158-024D-432E-BAC0-A796297F54D9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467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Heat </a:t>
            </a:r>
            <a:r>
              <a:rPr lang="en-US" sz="2400" dirty="0"/>
              <a:t>capacity:   C = amount of heat which must be added  </a:t>
            </a:r>
            <a:r>
              <a:rPr lang="en-US" sz="2400" dirty="0" smtClean="0"/>
              <a:t>to </a:t>
            </a:r>
            <a:r>
              <a:rPr lang="en-US" sz="2400" dirty="0"/>
              <a:t>the “system” to raise its </a:t>
            </a:r>
            <a:r>
              <a:rPr lang="en-US" sz="2400" dirty="0" smtClean="0"/>
              <a:t>temperature </a:t>
            </a:r>
            <a:r>
              <a:rPr lang="en-US" sz="2400" dirty="0"/>
              <a:t>by 1K (or 1</a:t>
            </a:r>
            <a:r>
              <a:rPr lang="en-US" sz="2400" baseline="30000" dirty="0"/>
              <a:t>o</a:t>
            </a:r>
            <a:r>
              <a:rPr lang="en-US" sz="2400" dirty="0"/>
              <a:t> C).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             Q </a:t>
            </a:r>
            <a:r>
              <a:rPr lang="en-US" sz="2400" b="1" dirty="0">
                <a:solidFill>
                  <a:srgbClr val="FF0000"/>
                </a:solidFill>
              </a:rPr>
              <a:t>= C </a:t>
            </a:r>
            <a:r>
              <a:rPr lang="en-US" sz="2400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Heat capacity per mass:  C=mc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  Heat capacity per mole (for ideal gas):  C=</a:t>
            </a:r>
            <a:r>
              <a:rPr lang="en-US" sz="2400" dirty="0" err="1"/>
              <a:t>nC</a:t>
            </a:r>
            <a:r>
              <a:rPr lang="en-US" sz="2400" baseline="-25000" dirty="0" err="1"/>
              <a:t>v</a:t>
            </a:r>
            <a:endParaRPr lang="en-US" sz="2400" baseline="-25000" dirty="0"/>
          </a:p>
          <a:p>
            <a:pPr>
              <a:spcBef>
                <a:spcPct val="50000"/>
              </a:spcBef>
            </a:pPr>
            <a:r>
              <a:rPr lang="en-US" sz="2400" baseline="-25000" dirty="0"/>
              <a:t>                                                                                                       </a:t>
            </a:r>
            <a:r>
              <a:rPr lang="en-US" sz="2400" baseline="-25000" dirty="0" smtClean="0"/>
              <a:t>  </a:t>
            </a:r>
            <a:r>
              <a:rPr lang="en-US" sz="2400" dirty="0"/>
              <a:t>C=</a:t>
            </a:r>
            <a:r>
              <a:rPr lang="en-US" sz="2400" dirty="0" err="1"/>
              <a:t>nC</a:t>
            </a:r>
            <a:r>
              <a:rPr lang="en-US" sz="2400" baseline="-25000" dirty="0" err="1"/>
              <a:t>p</a:t>
            </a:r>
            <a:endParaRPr lang="en-US" sz="2400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875830"/>
              </p:ext>
            </p:extLst>
          </p:nvPr>
        </p:nvGraphicFramePr>
        <p:xfrm>
          <a:off x="1524000" y="4424502"/>
          <a:ext cx="3124200" cy="1900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9" name="Equation" r:id="rId3" imgW="2171520" imgH="1320480" progId="Equation.3">
                  <p:embed/>
                </p:oleObj>
              </mc:Choice>
              <mc:Fallback>
                <p:oleObj name="Equation" r:id="rId3" imgW="21715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24502"/>
                        <a:ext cx="3124200" cy="1900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7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16853</TotalTime>
  <Words>1185</Words>
  <Application>Microsoft Office PowerPoint</Application>
  <PresentationFormat>On-screen Show (4:3)</PresentationFormat>
  <Paragraphs>254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821</cp:revision>
  <cp:lastPrinted>2012-11-12T16:37:52Z</cp:lastPrinted>
  <dcterms:created xsi:type="dcterms:W3CDTF">2012-01-10T18:32:24Z</dcterms:created>
  <dcterms:modified xsi:type="dcterms:W3CDTF">2012-11-12T16:38:45Z</dcterms:modified>
</cp:coreProperties>
</file>