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298" r:id="rId3"/>
    <p:sldId id="300" r:id="rId4"/>
    <p:sldId id="308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83" d="100"/>
          <a:sy n="8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apmaek@wfu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hyperlink" Target="file:///D:\Userdata\Userdata\Coursework\f12phy113\lecturenotes\Lecture3\AF_0210.html" TargetMode="Externa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3:</a:t>
            </a:r>
          </a:p>
          <a:p>
            <a:pPr algn="ctr"/>
            <a:endParaRPr lang="en-US" sz="3200" b="1" dirty="0"/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Some announcements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2 – Motion in one dimension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Acceleration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Relationships between position, velocity, and acceleration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65407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521567"/>
              </p:ext>
            </p:extLst>
          </p:nvPr>
        </p:nvGraphicFramePr>
        <p:xfrm>
          <a:off x="1246188" y="712788"/>
          <a:ext cx="64801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数式" r:id="rId3" imgW="2819160" imgH="482400" progId="Equation.3">
                  <p:embed/>
                </p:oleObj>
              </mc:Choice>
              <mc:Fallback>
                <p:oleObj name="数式" r:id="rId3" imgW="2819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712788"/>
                        <a:ext cx="6480175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44958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67200"/>
            <a:ext cx="639699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" y="2286000"/>
            <a:ext cx="63817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3825" y="2740967"/>
            <a:ext cx="101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v(t)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625" y="5024735"/>
            <a:ext cx="101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x(t)</a:t>
            </a:r>
          </a:p>
        </p:txBody>
      </p:sp>
    </p:spTree>
    <p:extLst>
      <p:ext uri="{BB962C8B-B14F-4D97-AF65-F5344CB8AC3E}">
        <p14:creationId xmlns:p14="http://schemas.microsoft.com/office/powerpoint/2010/main" val="42243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65407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360557"/>
              </p:ext>
            </p:extLst>
          </p:nvPr>
        </p:nvGraphicFramePr>
        <p:xfrm>
          <a:off x="1144588" y="712788"/>
          <a:ext cx="668337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数式" r:id="rId3" imgW="2908080" imgH="482400" progId="Equation.3">
                  <p:embed/>
                </p:oleObj>
              </mc:Choice>
              <mc:Fallback>
                <p:oleObj name="数式" r:id="rId3" imgW="2908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712788"/>
                        <a:ext cx="6683375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44958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825" y="2740967"/>
            <a:ext cx="101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v(t)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625" y="5024735"/>
            <a:ext cx="101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x(t)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209800"/>
            <a:ext cx="63817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4038600"/>
            <a:ext cx="63627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90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457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993737"/>
              </p:ext>
            </p:extLst>
          </p:nvPr>
        </p:nvGraphicFramePr>
        <p:xfrm>
          <a:off x="1371600" y="1066800"/>
          <a:ext cx="6371528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数式" r:id="rId3" imgW="2184120" imgH="990360" progId="Equation.3">
                  <p:embed/>
                </p:oleObj>
              </mc:Choice>
              <mc:Fallback>
                <p:oleObj name="数式" r:id="rId3" imgW="2184120" imgH="990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066800"/>
                        <a:ext cx="6371528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6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71563"/>
            <a:ext cx="67056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0037" y="1626542"/>
            <a:ext cx="101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x(t)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225" y="4110335"/>
            <a:ext cx="101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v(t)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57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Another example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390900"/>
            <a:ext cx="65913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4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" t="27067" r="2625" b="19518"/>
          <a:stretch/>
        </p:blipFill>
        <p:spPr bwMode="auto">
          <a:xfrm>
            <a:off x="228600" y="537865"/>
            <a:ext cx="8107680" cy="372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762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027182"/>
              </p:ext>
            </p:extLst>
          </p:nvPr>
        </p:nvGraphicFramePr>
        <p:xfrm>
          <a:off x="900113" y="4495800"/>
          <a:ext cx="7535862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数式" r:id="rId4" imgW="3085920" imgH="634680" progId="Equation.3">
                  <p:embed/>
                </p:oleObj>
              </mc:Choice>
              <mc:Fallback>
                <p:oleObj name="数式" r:id="rId4" imgW="308592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495800"/>
                        <a:ext cx="7535862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1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" y="-6699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Special case:  constant velocity due to earth’s gravity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1" y="492351"/>
            <a:ext cx="69342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 this case, the “one” dimension is the vertical direction with “up” chosen as positive: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 = -g = -9.8 m/s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endParaRPr lang="en-US" sz="2400" i="1" baseline="30000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y(t) = y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+ v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 – ½ gt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endParaRPr lang="en-US" sz="2400" i="1" baseline="30000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0       v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20 m/s</a:t>
            </a:r>
          </a:p>
          <a:p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At what time t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will the ball hit the ground</a:t>
            </a:r>
          </a:p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400" i="1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= -50m ?</a:t>
            </a:r>
          </a:p>
          <a:p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Solve: 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2400" i="1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y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+ v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– ½ gt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           quadratic equation</a:t>
            </a:r>
          </a:p>
          <a:p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physical solution:    t</a:t>
            </a:r>
            <a:r>
              <a:rPr lang="en-US" sz="2400" i="1" baseline="-2500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= 5.83 s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E:\Media\Image_Library\chapter2\02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054249"/>
            <a:ext cx="2689412" cy="534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0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334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Some updates/announcements</a:t>
            </a:r>
          </a:p>
          <a:p>
            <a:pPr algn="ctr"/>
            <a:endParaRPr lang="en-US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8" t="31058" r="16997" b="4580"/>
          <a:stretch/>
        </p:blipFill>
        <p:spPr bwMode="auto">
          <a:xfrm>
            <a:off x="1828800" y="1272361"/>
            <a:ext cx="5943600" cy="4462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600200" y="2438400"/>
            <a:ext cx="4572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5334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Starting September 3, 2012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Schedule for Physics 113 Tutorials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5-7 PM in Olin 101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687780"/>
              </p:ext>
            </p:extLst>
          </p:nvPr>
        </p:nvGraphicFramePr>
        <p:xfrm>
          <a:off x="76200" y="2286000"/>
          <a:ext cx="8991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670"/>
                <a:gridCol w="1198880"/>
                <a:gridCol w="1423670"/>
                <a:gridCol w="1723390"/>
                <a:gridCol w="1648460"/>
                <a:gridCol w="157353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Friday</a:t>
                      </a:r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Loah</a:t>
                      </a:r>
                      <a:r>
                        <a:rPr lang="en-US" dirty="0" smtClean="0"/>
                        <a:t> Stevens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Jiajie</a:t>
                      </a:r>
                      <a:r>
                        <a:rPr lang="en-US" dirty="0" smtClean="0"/>
                        <a:t> Xiao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Jiajie</a:t>
                      </a:r>
                      <a:r>
                        <a:rPr lang="en-US" dirty="0" smtClean="0"/>
                        <a:t> Xiao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Stephen Baker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Stephen Baker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Loah</a:t>
                      </a:r>
                      <a:r>
                        <a:rPr lang="en-US" dirty="0" smtClean="0"/>
                        <a:t> Stevens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64920" y="47244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PHY 113 Labs start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September 3,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2012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(Please see Eric Chapman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Olin 110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2"/>
              </a:rPr>
              <a:t>chapmaek@wfu.edu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all of your laboratory concerns)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3886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en-US" sz="2400" b="1" dirty="0" err="1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Webassign</a:t>
            </a:r>
            <a:r>
              <a:rPr lang="en-US" sz="2400" b="1" dirty="0" smtClean="0">
                <a:solidFill>
                  <a:srgbClr val="FF99FF"/>
                </a:solidFill>
                <a:latin typeface="Arial" pitchFamily="34" charset="0"/>
                <a:cs typeface="Arial" pitchFamily="34" charset="0"/>
              </a:rPr>
              <a:t> sets “due” on Friday, Sept. 7th</a:t>
            </a:r>
          </a:p>
        </p:txBody>
      </p:sp>
    </p:spTree>
    <p:extLst>
      <p:ext uri="{BB962C8B-B14F-4D97-AF65-F5344CB8AC3E}">
        <p14:creationId xmlns:p14="http://schemas.microsoft.com/office/powerpoint/2010/main" val="36080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Velocity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424605"/>
              </p:ext>
            </p:extLst>
          </p:nvPr>
        </p:nvGraphicFramePr>
        <p:xfrm>
          <a:off x="2570162" y="1447800"/>
          <a:ext cx="3394075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数式" r:id="rId3" imgW="1307880" imgH="1295280" progId="Equation.3">
                  <p:embed/>
                </p:oleObj>
              </mc:Choice>
              <mc:Fallback>
                <p:oleObj name="数式" r:id="rId3" imgW="1307880" imgH="1295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162" y="1447800"/>
                        <a:ext cx="3394075" cy="335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07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147935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Instantaneous velocity using calculus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286920"/>
              </p:ext>
            </p:extLst>
          </p:nvPr>
        </p:nvGraphicFramePr>
        <p:xfrm>
          <a:off x="671513" y="762000"/>
          <a:ext cx="33591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数式" r:id="rId3" imgW="1460160" imgH="457200" progId="Equation.3">
                  <p:embed/>
                </p:oleObj>
              </mc:Choice>
              <mc:Fallback>
                <p:oleObj name="数式" r:id="rId3" imgW="14601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762000"/>
                        <a:ext cx="3359150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588645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855162"/>
              </p:ext>
            </p:extLst>
          </p:nvPr>
        </p:nvGraphicFramePr>
        <p:xfrm>
          <a:off x="925513" y="3517900"/>
          <a:ext cx="3328987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数式" r:id="rId6" imgW="1447560" imgH="393480" progId="Equation.3">
                  <p:embed/>
                </p:oleObj>
              </mc:Choice>
              <mc:Fallback>
                <p:oleObj name="数式" r:id="rId6" imgW="14475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517900"/>
                        <a:ext cx="3328987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" y="4572000"/>
            <a:ext cx="60388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989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65407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Anti-derivative relationship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678856"/>
              </p:ext>
            </p:extLst>
          </p:nvPr>
        </p:nvGraphicFramePr>
        <p:xfrm>
          <a:off x="304800" y="990600"/>
          <a:ext cx="6423026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数式" r:id="rId3" imgW="2793960" imgH="1091880" progId="Equation.3">
                  <p:embed/>
                </p:oleObj>
              </mc:Choice>
              <mc:Fallback>
                <p:oleObj name="数式" r:id="rId3" imgW="2793960" imgH="1091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6423026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3886200"/>
            <a:ext cx="59055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33850" y="57150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Arial" pitchFamily="34" charset="0"/>
                <a:cs typeface="Arial" pitchFamily="34" charset="0"/>
              </a:rPr>
              <a:t>t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44958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99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Acceleration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800600"/>
              </p:ext>
            </p:extLst>
          </p:nvPr>
        </p:nvGraphicFramePr>
        <p:xfrm>
          <a:off x="2239963" y="1416050"/>
          <a:ext cx="4054475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数式" r:id="rId3" imgW="1562040" imgH="1320480" progId="Equation.3">
                  <p:embed/>
                </p:oleObj>
              </mc:Choice>
              <mc:Fallback>
                <p:oleObj name="数式" r:id="rId3" imgW="156204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1416050"/>
                        <a:ext cx="4054475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8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1200" y="130461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Rate of acceleration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952454"/>
              </p:ext>
            </p:extLst>
          </p:nvPr>
        </p:nvGraphicFramePr>
        <p:xfrm>
          <a:off x="762000" y="576886"/>
          <a:ext cx="6531769" cy="3077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数式" r:id="rId3" imgW="2743200" imgH="1295280" progId="Equation.3">
                  <p:embed/>
                </p:oleObj>
              </mc:Choice>
              <mc:Fallback>
                <p:oleObj name="数式" r:id="rId3" imgW="27432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6886"/>
                        <a:ext cx="6531769" cy="3077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4038600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exercise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How many derivatives of position are useful for describing motion: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   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(dx/</a:t>
            </a:r>
            <a:r>
              <a:rPr lang="en-US" sz="20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dt</a:t>
            </a:r>
            <a:r>
              <a:rPr lang="en-US" sz="20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     </a:t>
            </a:r>
            <a:r>
              <a:rPr lang="en-US" sz="20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000" i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x/dt</a:t>
            </a:r>
            <a:r>
              <a:rPr lang="en-US" sz="2000" i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     </a:t>
            </a:r>
            <a:r>
              <a:rPr lang="en-US" sz="20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dx</a:t>
            </a:r>
            <a:r>
              <a:rPr lang="en-US" sz="2000" i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/dt</a:t>
            </a:r>
            <a:r>
              <a:rPr lang="en-US" sz="2000" i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     </a:t>
            </a:r>
            <a:r>
              <a:rPr lang="en-US" sz="20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dx</a:t>
            </a:r>
            <a:r>
              <a:rPr lang="en-US" sz="2000" i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/dt</a:t>
            </a:r>
            <a:r>
              <a:rPr lang="en-US" sz="2000" i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/>
              </a:rPr>
              <a:t></a:t>
            </a:r>
            <a:endParaRPr lang="en-US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990600" y="4953000"/>
            <a:ext cx="2971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4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65407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Anti-derivative relationship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756340"/>
              </p:ext>
            </p:extLst>
          </p:nvPr>
        </p:nvGraphicFramePr>
        <p:xfrm>
          <a:off x="1222375" y="976313"/>
          <a:ext cx="7007225" cy="254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数式" r:id="rId3" imgW="3047760" imgH="1104840" progId="Equation.3">
                  <p:embed/>
                </p:oleObj>
              </mc:Choice>
              <mc:Fallback>
                <p:oleObj name="数式" r:id="rId3" imgW="304776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976313"/>
                        <a:ext cx="7007225" cy="254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4495800"/>
            <a:ext cx="5143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>
            <a:hlinkClick r:id="rId5"/>
          </p:cNvPr>
          <p:cNvSpPr/>
          <p:nvPr/>
        </p:nvSpPr>
        <p:spPr>
          <a:xfrm>
            <a:off x="3581400" y="4343400"/>
            <a:ext cx="381000" cy="383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416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175</cp:revision>
  <cp:lastPrinted>2012-01-14T20:35:51Z</cp:lastPrinted>
  <dcterms:created xsi:type="dcterms:W3CDTF">2012-01-10T18:32:24Z</dcterms:created>
  <dcterms:modified xsi:type="dcterms:W3CDTF">2012-09-03T15:30:09Z</dcterms:modified>
</cp:coreProperties>
</file>