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27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4" r:id="rId15"/>
    <p:sldId id="356" r:id="rId16"/>
    <p:sldId id="355" r:id="rId17"/>
    <p:sldId id="353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0" d="100"/>
          <a:sy n="60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609600"/>
            <a:ext cx="876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30: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20:   First law of thermodynamics 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Concept of internal energy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 of thermodynamic processes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Note:  We will not stress energy transfer processes in this class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81000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are about to see several P-V diagrams.   Why is this helpful?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 will help us analyze the thermodynamic work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Physicists like nice graphs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 is not actually helpful</a:t>
            </a:r>
          </a:p>
          <a:p>
            <a:pPr lvl="1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766" y="380998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Constant volume process  on an ideal gas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802219"/>
              </p:ext>
            </p:extLst>
          </p:nvPr>
        </p:nvGraphicFramePr>
        <p:xfrm>
          <a:off x="3886200" y="990600"/>
          <a:ext cx="5065713" cy="1110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6" name="数式" r:id="rId3" imgW="2895480" imgH="634680" progId="Equation.3">
                  <p:embed/>
                </p:oleObj>
              </mc:Choice>
              <mc:Fallback>
                <p:oleObj name="数式" r:id="rId3" imgW="289548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990600"/>
                        <a:ext cx="5065713" cy="1110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143000" y="2667000"/>
            <a:ext cx="0" cy="2590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5257800"/>
            <a:ext cx="27432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81400" y="5486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</a:p>
        </p:txBody>
      </p:sp>
      <p:sp>
        <p:nvSpPr>
          <p:cNvPr id="13" name="Oval 12"/>
          <p:cNvSpPr/>
          <p:nvPr/>
        </p:nvSpPr>
        <p:spPr>
          <a:xfrm>
            <a:off x="2209800" y="335280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237652" y="451473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314902" y="3474720"/>
            <a:ext cx="0" cy="109728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3124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     </a:t>
            </a:r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=V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43200" y="43389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   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33075"/>
              </p:ext>
            </p:extLst>
          </p:nvPr>
        </p:nvGraphicFramePr>
        <p:xfrm>
          <a:off x="5657850" y="2511425"/>
          <a:ext cx="2884488" cy="296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7" name="数式" r:id="rId5" imgW="876240" imgH="901440" progId="Equation.3">
                  <p:embed/>
                </p:oleObj>
              </mc:Choice>
              <mc:Fallback>
                <p:oleObj name="数式" r:id="rId5" imgW="876240" imgH="901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7850" y="2511425"/>
                        <a:ext cx="2884488" cy="296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64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766" y="380998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Constant pressure process  on an ideal gas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080510"/>
              </p:ext>
            </p:extLst>
          </p:nvPr>
        </p:nvGraphicFramePr>
        <p:xfrm>
          <a:off x="3886200" y="990600"/>
          <a:ext cx="5065713" cy="1110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68" name="数式" r:id="rId3" imgW="2895480" imgH="634680" progId="Equation.3">
                  <p:embed/>
                </p:oleObj>
              </mc:Choice>
              <mc:Fallback>
                <p:oleObj name="数式" r:id="rId3" imgW="28954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990600"/>
                        <a:ext cx="5065713" cy="1110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143000" y="2667000"/>
            <a:ext cx="0" cy="2590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5257800"/>
            <a:ext cx="27432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81400" y="5486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</a:p>
        </p:txBody>
      </p:sp>
      <p:sp>
        <p:nvSpPr>
          <p:cNvPr id="13" name="Oval 12"/>
          <p:cNvSpPr/>
          <p:nvPr/>
        </p:nvSpPr>
        <p:spPr>
          <a:xfrm>
            <a:off x="2909788" y="403860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96673" y="404177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600200" y="4148452"/>
            <a:ext cx="1310659" cy="1471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262735"/>
            <a:ext cx="1646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 </a:t>
            </a:r>
            <a:r>
              <a:rPr lang="en-US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  </a:t>
            </a:r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en-US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95400" y="42438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632103"/>
              </p:ext>
            </p:extLst>
          </p:nvPr>
        </p:nvGraphicFramePr>
        <p:xfrm>
          <a:off x="4953000" y="2416175"/>
          <a:ext cx="3721100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69" name="数式" r:id="rId5" imgW="1130040" imgH="1143000" progId="Equation.3">
                  <p:embed/>
                </p:oleObj>
              </mc:Choice>
              <mc:Fallback>
                <p:oleObj name="数式" r:id="rId5" imgW="113004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416175"/>
                        <a:ext cx="3721100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584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766" y="380998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Constant temperature process  on an ideal gas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089335"/>
              </p:ext>
            </p:extLst>
          </p:nvPr>
        </p:nvGraphicFramePr>
        <p:xfrm>
          <a:off x="533400" y="990600"/>
          <a:ext cx="5065713" cy="1110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91" name="数式" r:id="rId3" imgW="2895480" imgH="634680" progId="Equation.3">
                  <p:embed/>
                </p:oleObj>
              </mc:Choice>
              <mc:Fallback>
                <p:oleObj name="数式" r:id="rId3" imgW="28954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90600"/>
                        <a:ext cx="5065713" cy="1110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763147"/>
              </p:ext>
            </p:extLst>
          </p:nvPr>
        </p:nvGraphicFramePr>
        <p:xfrm>
          <a:off x="5791200" y="1676400"/>
          <a:ext cx="2811462" cy="4622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92" name="数式" r:id="rId5" imgW="1079280" imgH="1777680" progId="Equation.3">
                  <p:embed/>
                </p:oleObj>
              </mc:Choice>
              <mc:Fallback>
                <p:oleObj name="数式" r:id="rId5" imgW="107928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676400"/>
                        <a:ext cx="2811462" cy="46229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1778" name="Picture 2" descr="E:\Media\Image_Library\chapter20\200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3585882" cy="3804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81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pic>
        <p:nvPicPr>
          <p:cNvPr id="332802" name="Picture 2" descr="E:\Media\Image_Library\chapter20\20P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4482353" cy="432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533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Consider the process described by A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BCA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1" y="16002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 is the net change in total energy?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12000 J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Who knows?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pic>
        <p:nvPicPr>
          <p:cNvPr id="332802" name="Picture 2" descr="E:\Media\Image_Library\chapter20\20P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4482353" cy="432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533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Consider the process described by A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BCA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1" y="16002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 is the net heat added to the system?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12000 J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Who knows?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332802" name="Picture 2" descr="E:\Media\Image_Library\chapter20\20P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4482353" cy="432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533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Consider the process described by A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BCA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1" y="16002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 is the net work done on the system?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-12000 J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Who knows?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1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pic>
        <p:nvPicPr>
          <p:cNvPr id="333826" name="Picture 2" descr="E:\Media\Image_Library\chapter20\20P3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3585882" cy="361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5538" y="762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Webassign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problem # 4:</a:t>
            </a:r>
          </a:p>
        </p:txBody>
      </p:sp>
    </p:spTree>
    <p:extLst>
      <p:ext uri="{BB962C8B-B14F-4D97-AF65-F5344CB8AC3E}">
        <p14:creationId xmlns:p14="http://schemas.microsoft.com/office/powerpoint/2010/main" val="15198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11/14/2012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32358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9" t="23079" r="42550" b="6159"/>
          <a:stretch/>
        </p:blipFill>
        <p:spPr bwMode="auto">
          <a:xfrm>
            <a:off x="1524000" y="533400"/>
            <a:ext cx="5849008" cy="5796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257300" y="2822023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Concerning review session for Exam 3 ??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yes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6327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858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Thermodynamic processes: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Q:     heat added to system (Q&gt;0 if T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&gt;T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W:     work done on system (W&gt;0 if  				system expands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34350"/>
              </p:ext>
            </p:extLst>
          </p:nvPr>
        </p:nvGraphicFramePr>
        <p:xfrm>
          <a:off x="1752600" y="2908299"/>
          <a:ext cx="2813050" cy="324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23" name="数式" r:id="rId3" imgW="901440" imgH="1041120" progId="Equation.3">
                  <p:embed/>
                </p:oleObj>
              </mc:Choice>
              <mc:Fallback>
                <p:oleObj name="数式" r:id="rId3" imgW="901440" imgH="1041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2908299"/>
                        <a:ext cx="2813050" cy="324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933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5334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 happens to the “system” when Q and W are applied?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Its energy increases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Its energy decrease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Its energy remains the same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Insufficient information to answer question</a:t>
            </a:r>
          </a:p>
        </p:txBody>
      </p:sp>
    </p:spTree>
    <p:extLst>
      <p:ext uri="{BB962C8B-B14F-4D97-AF65-F5344CB8AC3E}">
        <p14:creationId xmlns:p14="http://schemas.microsoft.com/office/powerpoint/2010/main" val="32908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4793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Internal energy of a system</a:t>
            </a:r>
          </a:p>
        </p:txBody>
      </p:sp>
      <p:sp>
        <p:nvSpPr>
          <p:cNvPr id="6" name="Cloud 5"/>
          <p:cNvSpPr/>
          <p:nvPr/>
        </p:nvSpPr>
        <p:spPr>
          <a:xfrm>
            <a:off x="1873469" y="646386"/>
            <a:ext cx="4724400" cy="2438400"/>
          </a:xfrm>
          <a:prstGeom prst="cloud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25969" y="1219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(T,V,P….)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3491805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internal energy is a “state” property of the system, depending on the instantaneous parameters (such as T, P, V, etc.).   By contrast, Q and W describe path-dependent processes.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18913"/>
              </p:ext>
            </p:extLst>
          </p:nvPr>
        </p:nvGraphicFramePr>
        <p:xfrm>
          <a:off x="676274" y="5113337"/>
          <a:ext cx="7172326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69" name="数式" r:id="rId3" imgW="2298600" imgH="241200" progId="Equation.3">
                  <p:embed/>
                </p:oleObj>
              </mc:Choice>
              <mc:Fallback>
                <p:oleObj name="数式" r:id="rId3" imgW="229860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4" y="5113337"/>
                        <a:ext cx="7172326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42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838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First law of thermodynamics: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918748"/>
              </p:ext>
            </p:extLst>
          </p:nvPr>
        </p:nvGraphicFramePr>
        <p:xfrm>
          <a:off x="2590800" y="1676400"/>
          <a:ext cx="27352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46" name="数式" r:id="rId3" imgW="876240" imgH="228600" progId="Equation.3">
                  <p:embed/>
                </p:oleObj>
              </mc:Choice>
              <mc:Fallback>
                <p:oleObj name="数式" r:id="rId3" imgW="8762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2735262" cy="714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loud 6"/>
          <p:cNvSpPr/>
          <p:nvPr/>
        </p:nvSpPr>
        <p:spPr>
          <a:xfrm>
            <a:off x="152401" y="3352800"/>
            <a:ext cx="2362200" cy="1219200"/>
          </a:xfrm>
          <a:prstGeom prst="cloud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3239814" y="3352800"/>
            <a:ext cx="2317532" cy="1219200"/>
          </a:xfrm>
          <a:prstGeom prst="cloud">
            <a:avLst/>
          </a:prstGeom>
          <a:gradFill>
            <a:gsLst>
              <a:gs pos="32000">
                <a:schemeClr val="accent6">
                  <a:lumMod val="40000"/>
                  <a:lumOff val="60000"/>
                </a:schemeClr>
              </a:gs>
              <a:gs pos="9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/>
          </a:p>
        </p:txBody>
      </p:sp>
      <p:sp>
        <p:nvSpPr>
          <p:cNvPr id="9" name="Cloud 8"/>
          <p:cNvSpPr/>
          <p:nvPr/>
        </p:nvSpPr>
        <p:spPr>
          <a:xfrm>
            <a:off x="6172200" y="3305503"/>
            <a:ext cx="2380594" cy="1219200"/>
          </a:xfrm>
          <a:prstGeom prst="cloud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90796">
                <a:srgbClr val="DDE5F4"/>
              </a:gs>
              <a:gs pos="9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1" y="368427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4200" y="3729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i="1" baseline="-25000" dirty="0" err="1" smtClean="0">
                <a:latin typeface="Arial" pitchFamily="34" charset="0"/>
                <a:cs typeface="Arial" pitchFamily="34" charset="0"/>
              </a:rPr>
              <a:t>f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Up Arrow 11"/>
          <p:cNvSpPr/>
          <p:nvPr/>
        </p:nvSpPr>
        <p:spPr>
          <a:xfrm rot="2078213">
            <a:off x="3255678" y="4470326"/>
            <a:ext cx="685800" cy="9144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9092638">
            <a:off x="4865642" y="4441500"/>
            <a:ext cx="685800" cy="9144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743200" y="5498593"/>
            <a:ext cx="855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Q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16822" y="5334000"/>
            <a:ext cx="855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45771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533399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Applications of first law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thermodyamics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System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ideal gas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81000" y="1730137"/>
            <a:ext cx="8610600" cy="3756263"/>
            <a:chOff x="533400" y="1752600"/>
            <a:chExt cx="8610600" cy="375626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6046869"/>
                </p:ext>
              </p:extLst>
            </p:nvPr>
          </p:nvGraphicFramePr>
          <p:xfrm>
            <a:off x="2133600" y="2514600"/>
            <a:ext cx="4751614" cy="1231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689" name="数式" r:id="rId3" imgW="685800" imgH="177480" progId="Equation.3">
                    <p:embed/>
                  </p:oleObj>
                </mc:Choice>
                <mc:Fallback>
                  <p:oleObj name="数式" r:id="rId3" imgW="68580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133600" y="2514600"/>
                          <a:ext cx="4751614" cy="1231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Arrow Connector 8"/>
            <p:cNvCxnSpPr/>
            <p:nvPr/>
          </p:nvCxnSpPr>
          <p:spPr>
            <a:xfrm flipV="1">
              <a:off x="1524000" y="3429000"/>
              <a:ext cx="914400" cy="17526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3400" y="5047198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pressure in 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Pascals</a:t>
              </a:r>
              <a:endPara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590800" y="3581400"/>
              <a:ext cx="457200" cy="9144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981200" y="4419600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volume in m</a:t>
              </a:r>
              <a:r>
                <a:rPr lang="en-US" sz="2400" b="1" baseline="300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648200" y="3657600"/>
              <a:ext cx="228600" cy="9144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038600" y="4491335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# of moles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43600" y="3807767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temperature in K</a:t>
              </a:r>
            </a:p>
          </p:txBody>
        </p:sp>
        <p:cxnSp>
          <p:nvCxnSpPr>
            <p:cNvPr id="16" name="Straight Arrow Connector 15"/>
            <p:cNvCxnSpPr>
              <a:stCxn id="15" idx="0"/>
            </p:cNvCxnSpPr>
            <p:nvPr/>
          </p:nvCxnSpPr>
          <p:spPr>
            <a:xfrm flipH="1" flipV="1">
              <a:off x="6477000" y="3276600"/>
              <a:ext cx="990600" cy="531167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5943600" y="2133600"/>
              <a:ext cx="533400" cy="6096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096000" y="1752600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8.314 J/(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mol</a:t>
              </a:r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K)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66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Ideal gas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038410"/>
              </p:ext>
            </p:extLst>
          </p:nvPr>
        </p:nvGraphicFramePr>
        <p:xfrm>
          <a:off x="309612" y="1219200"/>
          <a:ext cx="8300988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14" name="数式" r:id="rId3" imgW="3288960" imgH="1600200" progId="Equation.3">
                  <p:embed/>
                </p:oleObj>
              </mc:Choice>
              <mc:Fallback>
                <p:oleObj name="数式" r:id="rId3" imgW="3288960" imgH="1600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612" y="1219200"/>
                        <a:ext cx="8300988" cy="403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53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17437</TotalTime>
  <Words>542</Words>
  <Application>Microsoft Office PowerPoint</Application>
  <PresentationFormat>On-screen Show (4:3)</PresentationFormat>
  <Paragraphs>128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836</cp:revision>
  <cp:lastPrinted>2012-11-12T16:37:52Z</cp:lastPrinted>
  <dcterms:created xsi:type="dcterms:W3CDTF">2012-01-10T18:32:24Z</dcterms:created>
  <dcterms:modified xsi:type="dcterms:W3CDTF">2012-11-14T16:09:11Z</dcterms:modified>
</cp:coreProperties>
</file>