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96" r:id="rId2"/>
    <p:sldId id="327" r:id="rId3"/>
    <p:sldId id="354" r:id="rId4"/>
    <p:sldId id="347" r:id="rId5"/>
    <p:sldId id="348" r:id="rId6"/>
    <p:sldId id="355" r:id="rId7"/>
    <p:sldId id="361" r:id="rId8"/>
    <p:sldId id="362" r:id="rId9"/>
    <p:sldId id="375" r:id="rId10"/>
    <p:sldId id="376" r:id="rId11"/>
    <p:sldId id="377" r:id="rId12"/>
    <p:sldId id="379" r:id="rId13"/>
    <p:sldId id="378" r:id="rId14"/>
    <p:sldId id="363" r:id="rId15"/>
    <p:sldId id="364" r:id="rId16"/>
    <p:sldId id="365" r:id="rId17"/>
    <p:sldId id="366" r:id="rId18"/>
    <p:sldId id="367" r:id="rId19"/>
    <p:sldId id="368" r:id="rId20"/>
    <p:sldId id="369" r:id="rId21"/>
    <p:sldId id="370" r:id="rId22"/>
    <p:sldId id="371" r:id="rId23"/>
    <p:sldId id="373" r:id="rId2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4" autoAdjust="0"/>
    <p:restoredTop sz="94660"/>
  </p:normalViewPr>
  <p:slideViewPr>
    <p:cSldViewPr>
      <p:cViewPr>
        <p:scale>
          <a:sx n="60" d="100"/>
          <a:sy n="60" d="100"/>
        </p:scale>
        <p:origin x="-1392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7" Type="http://schemas.openxmlformats.org/officeDocument/2006/relationships/image" Target="../media/image44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8B4634-319C-4D52-A3DC-5A5E909956FA}" type="datetimeFigureOut">
              <a:rPr lang="en-US" smtClean="0"/>
              <a:t>11/16/2012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EE1BE6-0E97-4A6F-8F0E-2423A5ACA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224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11/16/2012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Problems</a:t>
            </a:r>
            <a:r>
              <a:rPr lang="en-US" baseline="0" smtClean="0"/>
              <a:t> 1.1,1.6,1.10,1.11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14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452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11/16/2012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113 A  Fall 2012 -- Lecture 31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8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0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1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6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8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30.wmf"/><Relationship Id="rId4" Type="http://schemas.openxmlformats.org/officeDocument/2006/relationships/oleObject" Target="../embeddings/oleObject2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32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30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37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13" Type="http://schemas.openxmlformats.org/officeDocument/2006/relationships/oleObject" Target="../embeddings/oleObject37.bin"/><Relationship Id="rId18" Type="http://schemas.openxmlformats.org/officeDocument/2006/relationships/image" Target="../media/image44.wmf"/><Relationship Id="rId3" Type="http://schemas.openxmlformats.org/officeDocument/2006/relationships/image" Target="../media/image45.png"/><Relationship Id="rId7" Type="http://schemas.openxmlformats.org/officeDocument/2006/relationships/image" Target="../media/image39.wmf"/><Relationship Id="rId12" Type="http://schemas.openxmlformats.org/officeDocument/2006/relationships/oleObject" Target="../embeddings/oleObject36.bin"/><Relationship Id="rId17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3.wmf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33.bin"/><Relationship Id="rId11" Type="http://schemas.openxmlformats.org/officeDocument/2006/relationships/image" Target="../media/image41.wmf"/><Relationship Id="rId5" Type="http://schemas.openxmlformats.org/officeDocument/2006/relationships/image" Target="../media/image38.wmf"/><Relationship Id="rId15" Type="http://schemas.openxmlformats.org/officeDocument/2006/relationships/oleObject" Target="../embeddings/oleObject38.bin"/><Relationship Id="rId10" Type="http://schemas.openxmlformats.org/officeDocument/2006/relationships/oleObject" Target="../embeddings/oleObject35.bin"/><Relationship Id="rId4" Type="http://schemas.openxmlformats.org/officeDocument/2006/relationships/oleObject" Target="../embeddings/oleObject32.bin"/><Relationship Id="rId9" Type="http://schemas.openxmlformats.org/officeDocument/2006/relationships/image" Target="../media/image40.wmf"/><Relationship Id="rId14" Type="http://schemas.openxmlformats.org/officeDocument/2006/relationships/image" Target="../media/image4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" y="609600"/>
            <a:ext cx="8763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113 A General Physics I</a:t>
            </a:r>
          </a:p>
          <a:p>
            <a:pPr algn="ctr"/>
            <a:r>
              <a:rPr lang="en-US" sz="3200" b="1" dirty="0" smtClean="0"/>
              <a:t>9-9:50 AM  MWF  Olin 101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31:</a:t>
            </a:r>
          </a:p>
          <a:p>
            <a:pPr algn="ctr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Chapter 21:   Ideal gas equations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Molecular view of ideal gas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Internal energy of ideal gas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Distribution of molecular speeds in ideal gas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7543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iclicker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question: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What should we call                                ?</a:t>
            </a: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Average kinetic energy of atom.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We cannot use our macroscopic equations at the atomic scale	 -- so this quantity will go unnamed.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We made too many approximations, so it is not worth naming/discussion.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Very boring.</a:t>
            </a:r>
          </a:p>
          <a:p>
            <a:pPr marL="914400" lvl="1" indent="-457200">
              <a:buFont typeface="+mj-lt"/>
              <a:buAutoNum type="alphaUcPeriod"/>
            </a:pP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4494937"/>
              </p:ext>
            </p:extLst>
          </p:nvPr>
        </p:nvGraphicFramePr>
        <p:xfrm>
          <a:off x="3733800" y="685800"/>
          <a:ext cx="1503427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098" name="数式" r:id="rId3" imgW="533160" imgH="279360" progId="Equation.3">
                  <p:embed/>
                </p:oleObj>
              </mc:Choice>
              <mc:Fallback>
                <p:oleObj name="数式" r:id="rId3" imgW="533160" imgH="2793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685800"/>
                        <a:ext cx="1503427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30895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2153209"/>
              </p:ext>
            </p:extLst>
          </p:nvPr>
        </p:nvGraphicFramePr>
        <p:xfrm>
          <a:off x="82550" y="76200"/>
          <a:ext cx="8985250" cy="254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42" name="数式" r:id="rId3" imgW="4622760" imgH="1307880" progId="Equation.3">
                  <p:embed/>
                </p:oleObj>
              </mc:Choice>
              <mc:Fallback>
                <p:oleObj name="数式" r:id="rId3" imgW="4622760" imgH="13078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50" y="76200"/>
                        <a:ext cx="8985250" cy="254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403523"/>
              </p:ext>
            </p:extLst>
          </p:nvPr>
        </p:nvGraphicFramePr>
        <p:xfrm>
          <a:off x="228600" y="2743200"/>
          <a:ext cx="7675563" cy="271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43" name="数式" r:id="rId5" imgW="3949560" imgH="1396800" progId="Equation.3">
                  <p:embed/>
                </p:oleObj>
              </mc:Choice>
              <mc:Fallback>
                <p:oleObj name="数式" r:id="rId5" imgW="3949560" imgH="1396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743200"/>
                        <a:ext cx="7675563" cy="2714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4929687"/>
              </p:ext>
            </p:extLst>
          </p:nvPr>
        </p:nvGraphicFramePr>
        <p:xfrm>
          <a:off x="1524000" y="5410200"/>
          <a:ext cx="2209800" cy="10715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44" name="数式" r:id="rId7" imgW="812520" imgH="393480" progId="Equation.3">
                  <p:embed/>
                </p:oleObj>
              </mc:Choice>
              <mc:Fallback>
                <p:oleObj name="数式" r:id="rId7" imgW="81252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5410200"/>
                        <a:ext cx="2209800" cy="107155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4224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533400"/>
            <a:ext cx="670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Average atomic velocities:</a:t>
            </a:r>
          </a:p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 (note &lt;v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&gt;=0)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3968733"/>
              </p:ext>
            </p:extLst>
          </p:nvPr>
        </p:nvGraphicFramePr>
        <p:xfrm>
          <a:off x="1447800" y="1676400"/>
          <a:ext cx="4248150" cy="34619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66" name="数式" r:id="rId3" imgW="1028520" imgH="838080" progId="Equation.3">
                  <p:embed/>
                </p:oleObj>
              </mc:Choice>
              <mc:Fallback>
                <p:oleObj name="数式" r:id="rId3" imgW="1028520" imgH="8380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676400"/>
                        <a:ext cx="4248150" cy="34619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H="1" flipV="1">
            <a:off x="3581400" y="5334000"/>
            <a:ext cx="762000" cy="533400"/>
          </a:xfrm>
          <a:prstGeom prst="straightConnector1">
            <a:avLst/>
          </a:prstGeom>
          <a:ln w="1016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343400" y="5000535"/>
            <a:ext cx="396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Relationship between average atomic velocities with T</a:t>
            </a:r>
          </a:p>
        </p:txBody>
      </p:sp>
    </p:spTree>
    <p:extLst>
      <p:ext uri="{BB962C8B-B14F-4D97-AF65-F5344CB8AC3E}">
        <p14:creationId xmlns:p14="http://schemas.microsoft.com/office/powerpoint/2010/main" val="34630117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7626423"/>
              </p:ext>
            </p:extLst>
          </p:nvPr>
        </p:nvGraphicFramePr>
        <p:xfrm>
          <a:off x="914400" y="792741"/>
          <a:ext cx="2209800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153" name="数式" r:id="rId3" imgW="812520" imgH="393480" progId="Equation.3">
                  <p:embed/>
                </p:oleObj>
              </mc:Choice>
              <mc:Fallback>
                <p:oleObj name="数式" r:id="rId3" imgW="81252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792741"/>
                        <a:ext cx="2209800" cy="107156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1000" y="304800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For monoatomic ideal gas: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1000" y="21336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General form for ideal gas (including mono-, di-, poly-atomic ideal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gases):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5735699"/>
              </p:ext>
            </p:extLst>
          </p:nvPr>
        </p:nvGraphicFramePr>
        <p:xfrm>
          <a:off x="774700" y="3048000"/>
          <a:ext cx="4178300" cy="311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154" name="数式" r:id="rId5" imgW="1536480" imgH="1143000" progId="Equation.3">
                  <p:embed/>
                </p:oleObj>
              </mc:Choice>
              <mc:Fallback>
                <p:oleObj name="数式" r:id="rId5" imgW="1536480" imgH="1143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700" y="3048000"/>
                        <a:ext cx="4178300" cy="311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29203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11/16/2012</a:t>
            </a:r>
            <a:endParaRPr lang="en-US"/>
          </a:p>
        </p:txBody>
      </p:sp>
      <p:sp>
        <p:nvSpPr>
          <p:cNvPr id="3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31</a:t>
            </a:r>
            <a:endParaRPr lang="en-US"/>
          </a:p>
        </p:txBody>
      </p:sp>
      <p:sp>
        <p:nvSpPr>
          <p:cNvPr id="3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4072-BC4C-49C4-9D44-5D4AB8B70F92}" type="slidenum">
              <a:rPr lang="en-US"/>
              <a:pPr/>
              <a:t>14</a:t>
            </a:fld>
            <a:endParaRPr lang="en-US"/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6312530"/>
              </p:ext>
            </p:extLst>
          </p:nvPr>
        </p:nvGraphicFramePr>
        <p:xfrm>
          <a:off x="933450" y="1143000"/>
          <a:ext cx="61087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833" name="Equation" r:id="rId3" imgW="6108480" imgH="799920" progId="Equation.3">
                  <p:embed/>
                </p:oleObj>
              </mc:Choice>
              <mc:Fallback>
                <p:oleObj name="Equation" r:id="rId3" imgW="6108480" imgH="799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450" y="1143000"/>
                        <a:ext cx="6108700" cy="800100"/>
                      </a:xfrm>
                      <a:prstGeom prst="rect">
                        <a:avLst/>
                      </a:prstGeom>
                      <a:solidFill>
                        <a:srgbClr val="CC99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457200" y="533400"/>
            <a:ext cx="762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Internal energy of an ideal gas:</a:t>
            </a:r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 flipV="1">
            <a:off x="2438400" y="1905000"/>
            <a:ext cx="1600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3124200" y="25908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1981200" y="2209800"/>
            <a:ext cx="3200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derived for monoatomic ideal gas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5410200" y="2590800"/>
            <a:ext cx="3505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more general relation for polyatomic ideal gas</a:t>
            </a:r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 flipH="1" flipV="1">
            <a:off x="5181600" y="1905000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 flipV="1">
            <a:off x="5638800" y="1981200"/>
            <a:ext cx="609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graphicFrame>
        <p:nvGraphicFramePr>
          <p:cNvPr id="21514" name="Group 10"/>
          <p:cNvGraphicFramePr>
            <a:graphicFrameLocks noGrp="1"/>
          </p:cNvGraphicFramePr>
          <p:nvPr/>
        </p:nvGraphicFramePr>
        <p:xfrm>
          <a:off x="2438400" y="3686175"/>
          <a:ext cx="5867400" cy="2211705"/>
        </p:xfrm>
        <a:graphic>
          <a:graphicData uri="http://schemas.openxmlformats.org/drawingml/2006/table">
            <a:tbl>
              <a:tblPr/>
              <a:tblGrid>
                <a:gridCol w="2200275"/>
                <a:gridCol w="2200275"/>
                <a:gridCol w="1466850"/>
              </a:tblGrid>
              <a:tr h="657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g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(theory)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g (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exp)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7/5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36" name="Line 32"/>
          <p:cNvSpPr>
            <a:spLocks noChangeShapeType="1"/>
          </p:cNvSpPr>
          <p:nvPr/>
        </p:nvSpPr>
        <p:spPr bwMode="auto">
          <a:xfrm flipV="1">
            <a:off x="2438400" y="1828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21537" name="Line 33"/>
          <p:cNvSpPr>
            <a:spLocks noChangeShapeType="1"/>
          </p:cNvSpPr>
          <p:nvPr/>
        </p:nvSpPr>
        <p:spPr bwMode="auto">
          <a:xfrm flipH="1">
            <a:off x="4800600" y="533400"/>
            <a:ext cx="609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21538" name="Text Box 34"/>
          <p:cNvSpPr txBox="1">
            <a:spLocks noChangeArrowheads="1"/>
          </p:cNvSpPr>
          <p:nvPr/>
        </p:nvSpPr>
        <p:spPr bwMode="auto">
          <a:xfrm>
            <a:off x="5562600" y="152400"/>
            <a:ext cx="335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Big leap!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11/16/2012</a:t>
            </a:r>
            <a:endParaRPr lang="en-U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31</a:t>
            </a:r>
            <a:endParaRPr 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13C0E-D658-477F-BB50-0D7677EFD206}" type="slidenum">
              <a:rPr lang="en-US"/>
              <a:pPr/>
              <a:t>15</a:t>
            </a:fld>
            <a:endParaRPr lang="en-US"/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381000" y="762000"/>
            <a:ext cx="8305800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Determination of  Q for various processes in an ideal gas:</a:t>
            </a:r>
          </a:p>
          <a:p>
            <a:pPr>
              <a:spcBef>
                <a:spcPct val="50000"/>
              </a:spcBef>
            </a:pPr>
            <a:endParaRPr lang="en-US" sz="2400"/>
          </a:p>
          <a:p>
            <a:pPr>
              <a:spcBef>
                <a:spcPct val="50000"/>
              </a:spcBef>
            </a:pPr>
            <a:endParaRPr lang="en-US" sz="2400"/>
          </a:p>
          <a:p>
            <a:pPr>
              <a:spcBef>
                <a:spcPct val="50000"/>
              </a:spcBef>
            </a:pPr>
            <a:endParaRPr lang="en-US" sz="2400"/>
          </a:p>
          <a:p>
            <a:pPr>
              <a:spcBef>
                <a:spcPct val="50000"/>
              </a:spcBef>
            </a:pPr>
            <a:endParaRPr lang="en-US" sz="2400"/>
          </a:p>
          <a:p>
            <a:pPr>
              <a:spcBef>
                <a:spcPct val="50000"/>
              </a:spcBef>
            </a:pPr>
            <a:r>
              <a:rPr lang="en-US" sz="2400"/>
              <a:t>Example:   Isovolumetric process – (V=constant   </a:t>
            </a:r>
            <a:r>
              <a:rPr lang="en-US" sz="2400">
                <a:sym typeface="Wingdings" pitchFamily="2" charset="2"/>
              </a:rPr>
              <a:t> W=0)</a:t>
            </a:r>
          </a:p>
          <a:p>
            <a:pPr>
              <a:spcBef>
                <a:spcPct val="50000"/>
              </a:spcBef>
            </a:pPr>
            <a:endParaRPr lang="en-US" sz="2400">
              <a:sym typeface="Wingdings" pitchFamily="2" charset="2"/>
            </a:endParaRPr>
          </a:p>
          <a:p>
            <a:pPr>
              <a:spcBef>
                <a:spcPct val="50000"/>
              </a:spcBef>
            </a:pPr>
            <a:r>
              <a:rPr lang="en-US" sz="2400">
                <a:sym typeface="Wingdings" pitchFamily="2" charset="2"/>
              </a:rPr>
              <a:t>     In terms of  “heat capacity”: </a:t>
            </a:r>
            <a:endParaRPr lang="en-US" sz="2400"/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911500"/>
              </p:ext>
            </p:extLst>
          </p:nvPr>
        </p:nvGraphicFramePr>
        <p:xfrm>
          <a:off x="1447800" y="1371600"/>
          <a:ext cx="3876675" cy="20818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868" name="数式" r:id="rId3" imgW="1549080" imgH="863280" progId="Equation.3">
                  <p:embed/>
                </p:oleObj>
              </mc:Choice>
              <mc:Fallback>
                <p:oleObj name="数式" r:id="rId3" imgW="154908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371600"/>
                        <a:ext cx="3876675" cy="20818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7596609"/>
              </p:ext>
            </p:extLst>
          </p:nvPr>
        </p:nvGraphicFramePr>
        <p:xfrm>
          <a:off x="1295399" y="3886200"/>
          <a:ext cx="3955143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869" name="Equation" r:id="rId5" imgW="3809880" imgH="787320" progId="Equation.3">
                  <p:embed/>
                </p:oleObj>
              </mc:Choice>
              <mc:Fallback>
                <p:oleObj name="Equation" r:id="rId5" imgW="3809880" imgH="787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399" y="3886200"/>
                        <a:ext cx="3955143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3216844"/>
              </p:ext>
            </p:extLst>
          </p:nvPr>
        </p:nvGraphicFramePr>
        <p:xfrm>
          <a:off x="4495800" y="4495800"/>
          <a:ext cx="4179268" cy="165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870" name="Equation" r:id="rId7" imgW="4025880" imgH="1650960" progId="Equation.3">
                  <p:embed/>
                </p:oleObj>
              </mc:Choice>
              <mc:Fallback>
                <p:oleObj name="Equation" r:id="rId7" imgW="4025880" imgH="1650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4495800"/>
                        <a:ext cx="4179268" cy="165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11/16/2012</a:t>
            </a: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31</a:t>
            </a: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F1F93-2528-4210-ACD7-C50859D84AAC}" type="slidenum">
              <a:rPr lang="en-US"/>
              <a:pPr/>
              <a:t>16</a:t>
            </a:fld>
            <a:endParaRPr lang="en-US"/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533400" y="762000"/>
            <a:ext cx="72390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Example:  Isobaric process (P=constant):</a:t>
            </a:r>
          </a:p>
          <a:p>
            <a:pPr>
              <a:spcBef>
                <a:spcPct val="50000"/>
              </a:spcBef>
            </a:pPr>
            <a:endParaRPr lang="en-US" sz="2400"/>
          </a:p>
          <a:p>
            <a:pPr>
              <a:spcBef>
                <a:spcPct val="50000"/>
              </a:spcBef>
            </a:pPr>
            <a:endParaRPr lang="en-US" sz="2400"/>
          </a:p>
          <a:p>
            <a:pPr>
              <a:spcBef>
                <a:spcPct val="50000"/>
              </a:spcBef>
            </a:pPr>
            <a:r>
              <a:rPr lang="en-US" sz="2400"/>
              <a:t>In terms of “heat capacity”:</a:t>
            </a:r>
          </a:p>
          <a:p>
            <a:pPr>
              <a:spcBef>
                <a:spcPct val="50000"/>
              </a:spcBef>
            </a:pPr>
            <a:endParaRPr lang="en-US" sz="2400"/>
          </a:p>
          <a:p>
            <a:pPr>
              <a:spcBef>
                <a:spcPct val="50000"/>
              </a:spcBef>
            </a:pPr>
            <a:endParaRPr lang="en-US" sz="2400"/>
          </a:p>
          <a:p>
            <a:pPr>
              <a:spcBef>
                <a:spcPct val="50000"/>
              </a:spcBef>
            </a:pPr>
            <a:endParaRPr lang="en-US" sz="2400"/>
          </a:p>
          <a:p>
            <a:pPr>
              <a:spcBef>
                <a:spcPct val="50000"/>
              </a:spcBef>
            </a:pPr>
            <a:endParaRPr lang="en-US" sz="2400"/>
          </a:p>
          <a:p>
            <a:pPr>
              <a:spcBef>
                <a:spcPct val="50000"/>
              </a:spcBef>
            </a:pPr>
            <a:r>
              <a:rPr lang="en-US" sz="2400"/>
              <a:t>                         Note: </a:t>
            </a:r>
            <a:r>
              <a:rPr lang="en-US" sz="2400">
                <a:latin typeface="Symbol" pitchFamily="18" charset="2"/>
              </a:rPr>
              <a:t>g</a:t>
            </a:r>
            <a:r>
              <a:rPr lang="en-US" sz="2400"/>
              <a:t> = C</a:t>
            </a:r>
            <a:r>
              <a:rPr lang="en-US" sz="2400" baseline="-25000"/>
              <a:t>P</a:t>
            </a:r>
            <a:r>
              <a:rPr lang="en-US" sz="2400"/>
              <a:t>/C</a:t>
            </a:r>
            <a:r>
              <a:rPr lang="en-US" sz="2400" baseline="-25000"/>
              <a:t>V</a:t>
            </a:r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8456793"/>
              </p:ext>
            </p:extLst>
          </p:nvPr>
        </p:nvGraphicFramePr>
        <p:xfrm>
          <a:off x="1447800" y="1327150"/>
          <a:ext cx="4841202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886" name="数式" r:id="rId3" imgW="2298600" imgH="419040" progId="Equation.3">
                  <p:embed/>
                </p:oleObj>
              </mc:Choice>
              <mc:Fallback>
                <p:oleObj name="数式" r:id="rId3" imgW="22986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327150"/>
                        <a:ext cx="4841202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4966642"/>
              </p:ext>
            </p:extLst>
          </p:nvPr>
        </p:nvGraphicFramePr>
        <p:xfrm>
          <a:off x="488950" y="3048000"/>
          <a:ext cx="8102600" cy="165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887" name="Equation" r:id="rId5" imgW="8102520" imgH="1650960" progId="Equation.3">
                  <p:embed/>
                </p:oleObj>
              </mc:Choice>
              <mc:Fallback>
                <p:oleObj name="Equation" r:id="rId5" imgW="8102520" imgH="1650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" y="3048000"/>
                        <a:ext cx="8102600" cy="165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99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11/16/2012</a:t>
            </a: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31</a:t>
            </a: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BCE9-9EC3-4BF7-93C1-01CB28922DF0}" type="slidenum">
              <a:rPr lang="en-US"/>
              <a:pPr/>
              <a:t>17</a:t>
            </a:fld>
            <a:endParaRPr lang="en-US"/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990600" y="990600"/>
            <a:ext cx="69342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More examples: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   Isothermal process  (T=0)</a:t>
            </a:r>
          </a:p>
          <a:p>
            <a:pPr>
              <a:spcBef>
                <a:spcPct val="50000"/>
              </a:spcBef>
            </a:pPr>
            <a:endParaRPr lang="en-US" sz="2400" dirty="0"/>
          </a:p>
          <a:p>
            <a:pPr>
              <a:spcBef>
                <a:spcPct val="50000"/>
              </a:spcBef>
            </a:pPr>
            <a:endParaRPr lang="en-US" sz="2400" dirty="0"/>
          </a:p>
          <a:p>
            <a:pPr>
              <a:spcBef>
                <a:spcPct val="50000"/>
              </a:spcBef>
            </a:pPr>
            <a:endParaRPr lang="en-US" sz="2400" dirty="0"/>
          </a:p>
          <a:p>
            <a:pPr>
              <a:spcBef>
                <a:spcPct val="50000"/>
              </a:spcBef>
            </a:pP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</a:t>
            </a:r>
            <a:r>
              <a:rPr lang="en-US" sz="2400" dirty="0">
                <a:sym typeface="Wingdings" pitchFamily="2" charset="2"/>
              </a:rPr>
              <a:t></a:t>
            </a:r>
            <a:r>
              <a:rPr lang="en-US" sz="2400" dirty="0">
                <a:latin typeface="Symbol" pitchFamily="18" charset="2"/>
                <a:sym typeface="Wingdings" pitchFamily="2" charset="2"/>
              </a:rPr>
              <a:t>D</a:t>
            </a:r>
            <a:r>
              <a:rPr lang="en-US" sz="2400" dirty="0">
                <a:sym typeface="Wingdings" pitchFamily="2" charset="2"/>
              </a:rPr>
              <a:t>T=0    </a:t>
            </a:r>
            <a:r>
              <a:rPr lang="en-US" sz="2400" dirty="0" err="1">
                <a:latin typeface="Symbol" pitchFamily="18" charset="2"/>
                <a:sym typeface="Wingdings" pitchFamily="2" charset="2"/>
              </a:rPr>
              <a:t>D</a:t>
            </a:r>
            <a:r>
              <a:rPr lang="en-US" sz="2400" dirty="0" err="1">
                <a:sym typeface="Wingdings" pitchFamily="2" charset="2"/>
              </a:rPr>
              <a:t>E</a:t>
            </a:r>
            <a:r>
              <a:rPr lang="en-US" sz="2400" baseline="-25000" dirty="0" err="1">
                <a:sym typeface="Wingdings" pitchFamily="2" charset="2"/>
              </a:rPr>
              <a:t>int</a:t>
            </a:r>
            <a:r>
              <a:rPr lang="en-US" sz="2400" dirty="0">
                <a:sym typeface="Wingdings" pitchFamily="2" charset="2"/>
              </a:rPr>
              <a:t> = 0   Q</a:t>
            </a:r>
            <a:r>
              <a:rPr lang="en-US" sz="2400" dirty="0" smtClean="0">
                <a:sym typeface="Wingdings" pitchFamily="2" charset="2"/>
              </a:rPr>
              <a:t>=-W</a:t>
            </a:r>
            <a:endParaRPr lang="en-US" sz="2400" dirty="0"/>
          </a:p>
        </p:txBody>
      </p:sp>
      <p:graphicFrame>
        <p:nvGraphicFramePr>
          <p:cNvPr id="2457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3229430"/>
              </p:ext>
            </p:extLst>
          </p:nvPr>
        </p:nvGraphicFramePr>
        <p:xfrm>
          <a:off x="2133600" y="2286000"/>
          <a:ext cx="3276600" cy="18263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910" name="数式" r:id="rId3" imgW="1549080" imgH="863280" progId="Equation.3">
                  <p:embed/>
                </p:oleObj>
              </mc:Choice>
              <mc:Fallback>
                <p:oleObj name="数式" r:id="rId3" imgW="154908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286000"/>
                        <a:ext cx="3276600" cy="18263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58228"/>
              </p:ext>
            </p:extLst>
          </p:nvPr>
        </p:nvGraphicFramePr>
        <p:xfrm>
          <a:off x="1676400" y="4991100"/>
          <a:ext cx="5698808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911" name="数式" r:id="rId5" imgW="2450880" imgH="507960" progId="Equation.3">
                  <p:embed/>
                </p:oleObj>
              </mc:Choice>
              <mc:Fallback>
                <p:oleObj name="数式" r:id="rId5" imgW="245088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991100"/>
                        <a:ext cx="5698808" cy="118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11/16/2012</a:t>
            </a: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31</a:t>
            </a: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135E-CEDF-4386-BBFD-6C1D97DFFFB1}" type="slidenum">
              <a:rPr lang="en-US"/>
              <a:pPr/>
              <a:t>18</a:t>
            </a:fld>
            <a:endParaRPr lang="en-US"/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143000" y="457200"/>
            <a:ext cx="7543800" cy="5447645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Even more examples:</a:t>
            </a:r>
          </a:p>
          <a:p>
            <a:pPr>
              <a:spcBef>
                <a:spcPct val="50000"/>
              </a:spcBef>
            </a:pPr>
            <a:r>
              <a:rPr lang="en-US" sz="2400"/>
              <a:t>     Adiabatic process (Q=0)</a:t>
            </a:r>
          </a:p>
          <a:p>
            <a:pPr>
              <a:spcBef>
                <a:spcPct val="50000"/>
              </a:spcBef>
            </a:pPr>
            <a:endParaRPr lang="en-US" sz="2400"/>
          </a:p>
          <a:p>
            <a:pPr>
              <a:spcBef>
                <a:spcPct val="50000"/>
              </a:spcBef>
            </a:pPr>
            <a:endParaRPr lang="en-US" sz="2400"/>
          </a:p>
          <a:p>
            <a:pPr>
              <a:spcBef>
                <a:spcPct val="50000"/>
              </a:spcBef>
            </a:pPr>
            <a:endParaRPr lang="en-US" sz="2400"/>
          </a:p>
          <a:p>
            <a:pPr>
              <a:spcBef>
                <a:spcPct val="50000"/>
              </a:spcBef>
            </a:pPr>
            <a:endParaRPr lang="en-US" sz="2400"/>
          </a:p>
          <a:p>
            <a:pPr>
              <a:spcBef>
                <a:spcPct val="50000"/>
              </a:spcBef>
            </a:pPr>
            <a:endParaRPr lang="en-US" sz="2400"/>
          </a:p>
          <a:p>
            <a:pPr>
              <a:spcBef>
                <a:spcPct val="50000"/>
              </a:spcBef>
            </a:pPr>
            <a:endParaRPr lang="en-US" sz="2400"/>
          </a:p>
          <a:p>
            <a:pPr>
              <a:spcBef>
                <a:spcPct val="50000"/>
              </a:spcBef>
            </a:pPr>
            <a:endParaRPr lang="en-US" sz="2400"/>
          </a:p>
          <a:p>
            <a:pPr>
              <a:spcBef>
                <a:spcPct val="50000"/>
              </a:spcBef>
            </a:pPr>
            <a:endParaRPr lang="en-US" sz="2400"/>
          </a:p>
        </p:txBody>
      </p:sp>
      <p:graphicFrame>
        <p:nvGraphicFramePr>
          <p:cNvPr id="2560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8609498"/>
              </p:ext>
            </p:extLst>
          </p:nvPr>
        </p:nvGraphicFramePr>
        <p:xfrm>
          <a:off x="2686050" y="1371600"/>
          <a:ext cx="2876550" cy="2401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34" name="数式" r:id="rId3" imgW="1307880" imgH="1091880" progId="Equation.3">
                  <p:embed/>
                </p:oleObj>
              </mc:Choice>
              <mc:Fallback>
                <p:oleObj name="数式" r:id="rId3" imgW="1307880" imgH="1091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6050" y="1371600"/>
                        <a:ext cx="2876550" cy="24017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2133600" y="3733800"/>
          <a:ext cx="4940300" cy="226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35" name="Equation" r:id="rId5" imgW="4940280" imgH="2260440" progId="Equation.3">
                  <p:embed/>
                </p:oleObj>
              </mc:Choice>
              <mc:Fallback>
                <p:oleObj name="Equation" r:id="rId5" imgW="4940280" imgH="226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733800"/>
                        <a:ext cx="4940300" cy="226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99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11/16/2012</a:t>
            </a: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31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AF80-A1C9-4EEC-A606-3ABE5D090F20}" type="slidenum">
              <a:rPr lang="en-US"/>
              <a:pPr/>
              <a:t>19</a:t>
            </a:fld>
            <a:endParaRPr lang="en-US"/>
          </a:p>
        </p:txBody>
      </p:sp>
      <p:pic>
        <p:nvPicPr>
          <p:cNvPr id="56322" name="Picture 2" descr="F20_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990600"/>
            <a:ext cx="792480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6323" name="Object 3"/>
          <p:cNvGraphicFramePr>
            <a:graphicFrameLocks noChangeAspect="1"/>
          </p:cNvGraphicFramePr>
          <p:nvPr/>
        </p:nvGraphicFramePr>
        <p:xfrm>
          <a:off x="6248400" y="533400"/>
          <a:ext cx="2425700" cy="157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952" name="Equation" r:id="rId4" imgW="2425680" imgH="1574640" progId="Equation.3">
                  <p:embed/>
                </p:oleObj>
              </mc:Choice>
              <mc:Fallback>
                <p:oleObj name="Equation" r:id="rId4" imgW="2425680" imgH="1574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533400"/>
                        <a:ext cx="2425700" cy="157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81000" y="6454775"/>
            <a:ext cx="2133600" cy="365125"/>
          </a:xfrm>
        </p:spPr>
        <p:txBody>
          <a:bodyPr/>
          <a:lstStyle/>
          <a:p>
            <a:r>
              <a:rPr lang="en-US" smtClean="0"/>
              <a:t>11/16/2012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/>
          </a:p>
        </p:txBody>
      </p:sp>
      <p:pic>
        <p:nvPicPr>
          <p:cNvPr id="32358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89" t="23079" r="42550" b="6159"/>
          <a:stretch/>
        </p:blipFill>
        <p:spPr bwMode="auto">
          <a:xfrm>
            <a:off x="1524000" y="533400"/>
            <a:ext cx="5849008" cy="5796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ight Arrow 4"/>
          <p:cNvSpPr/>
          <p:nvPr/>
        </p:nvSpPr>
        <p:spPr>
          <a:xfrm>
            <a:off x="1236279" y="3203023"/>
            <a:ext cx="533400" cy="381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94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11/16/2012</a:t>
            </a: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31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78A7E-AB2C-4431-81BC-AB15E6D26EF4}" type="slidenum">
              <a:rPr lang="en-US"/>
              <a:pPr/>
              <a:t>20</a:t>
            </a:fld>
            <a:endParaRPr lang="en-US"/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152400" y="838200"/>
            <a:ext cx="78486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 err="1" smtClean="0">
                <a:solidFill>
                  <a:srgbClr val="FF0000"/>
                </a:solidFill>
              </a:rPr>
              <a:t>iclicker</a:t>
            </a:r>
            <a:r>
              <a:rPr lang="en-US" sz="2400" b="1" i="1" dirty="0" smtClean="0">
                <a:solidFill>
                  <a:srgbClr val="FF0000"/>
                </a:solidFill>
              </a:rPr>
              <a:t> question:</a:t>
            </a:r>
            <a:endParaRPr lang="en-US" sz="2400" b="1" i="1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400" dirty="0"/>
              <a:t>Suppose that an ideal gas expands adiabatically.  Does the temperature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(A) Increase     (B) Decrease      (C) Remain the same</a:t>
            </a:r>
          </a:p>
        </p:txBody>
      </p:sp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2667000" y="3124200"/>
          <a:ext cx="3022600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976" name="Equation" r:id="rId3" imgW="3022560" imgH="3047760" progId="Equation.3">
                  <p:embed/>
                </p:oleObj>
              </mc:Choice>
              <mc:Fallback>
                <p:oleObj name="Equation" r:id="rId3" imgW="3022560" imgH="3047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124200"/>
                        <a:ext cx="3022600" cy="304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99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11/16/2012</a:t>
            </a:r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31</a:t>
            </a:r>
            <a:endParaRPr lang="en-US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C8659-105F-411F-B53C-734D4553F5AE}" type="slidenum">
              <a:rPr lang="en-US"/>
              <a:pPr/>
              <a:t>21</a:t>
            </a:fld>
            <a:endParaRPr lang="en-US"/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838200" y="762000"/>
            <a:ext cx="71628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Review of results from ideal gas analysis in terms of  the specific heat ratio  </a:t>
            </a:r>
            <a:r>
              <a:rPr lang="en-US" sz="2400" dirty="0">
                <a:latin typeface="Symbol" pitchFamily="18" charset="2"/>
              </a:rPr>
              <a:t>g</a:t>
            </a:r>
            <a:r>
              <a:rPr lang="en-US" sz="2400" dirty="0"/>
              <a:t> </a:t>
            </a:r>
            <a:r>
              <a:rPr lang="en-US" sz="2400" dirty="0">
                <a:latin typeface="Symbol" pitchFamily="18" charset="2"/>
              </a:rPr>
              <a:t>º</a:t>
            </a:r>
            <a:r>
              <a:rPr lang="en-US" sz="2400" dirty="0"/>
              <a:t> C</a:t>
            </a:r>
            <a:r>
              <a:rPr lang="en-US" sz="2400" baseline="-25000" dirty="0"/>
              <a:t>P</a:t>
            </a:r>
            <a:r>
              <a:rPr lang="en-US" sz="2400" dirty="0"/>
              <a:t>/C</a:t>
            </a:r>
            <a:r>
              <a:rPr lang="en-US" sz="2400" baseline="-25000" dirty="0"/>
              <a:t>V</a:t>
            </a:r>
            <a:r>
              <a:rPr lang="en-US" sz="2400" dirty="0"/>
              <a:t>:</a:t>
            </a:r>
            <a:endParaRPr lang="en-US" sz="2400" baseline="-25000" dirty="0"/>
          </a:p>
          <a:p>
            <a:pPr>
              <a:spcBef>
                <a:spcPct val="50000"/>
              </a:spcBef>
            </a:pPr>
            <a:endParaRPr lang="en-US" sz="2400" dirty="0"/>
          </a:p>
          <a:p>
            <a:pPr>
              <a:spcBef>
                <a:spcPct val="50000"/>
              </a:spcBef>
            </a:pPr>
            <a:endParaRPr lang="en-US" sz="2400" dirty="0"/>
          </a:p>
          <a:p>
            <a:pPr>
              <a:spcBef>
                <a:spcPct val="50000"/>
              </a:spcBef>
            </a:pP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For an isothermal process, </a:t>
            </a:r>
            <a:r>
              <a:rPr lang="en-US" sz="2400" dirty="0" err="1">
                <a:latin typeface="Symbol" pitchFamily="18" charset="2"/>
                <a:sym typeface="Wingdings" pitchFamily="2" charset="2"/>
              </a:rPr>
              <a:t>D</a:t>
            </a:r>
            <a:r>
              <a:rPr lang="en-US" sz="2400" dirty="0" err="1">
                <a:sym typeface="Wingdings" pitchFamily="2" charset="2"/>
              </a:rPr>
              <a:t>E</a:t>
            </a:r>
            <a:r>
              <a:rPr lang="en-US" sz="2400" baseline="-25000" dirty="0" err="1">
                <a:sym typeface="Wingdings" pitchFamily="2" charset="2"/>
              </a:rPr>
              <a:t>int</a:t>
            </a:r>
            <a:r>
              <a:rPr lang="en-US" sz="2400" dirty="0">
                <a:sym typeface="Wingdings" pitchFamily="2" charset="2"/>
              </a:rPr>
              <a:t> = 0   Q</a:t>
            </a:r>
            <a:r>
              <a:rPr lang="en-US" sz="2400" dirty="0" smtClean="0">
                <a:sym typeface="Wingdings" pitchFamily="2" charset="2"/>
              </a:rPr>
              <a:t>=-W</a:t>
            </a:r>
            <a:endParaRPr lang="en-US" sz="2400" dirty="0"/>
          </a:p>
          <a:p>
            <a:pPr>
              <a:spcBef>
                <a:spcPct val="50000"/>
              </a:spcBef>
            </a:pP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For an adiabatic process, Q = 0</a:t>
            </a:r>
          </a:p>
        </p:txBody>
      </p:sp>
      <p:graphicFrame>
        <p:nvGraphicFramePr>
          <p:cNvPr id="286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0849862"/>
              </p:ext>
            </p:extLst>
          </p:nvPr>
        </p:nvGraphicFramePr>
        <p:xfrm>
          <a:off x="1676400" y="1600200"/>
          <a:ext cx="47117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018" name="Equation" r:id="rId3" imgW="4711680" imgH="787320" progId="Equation.3">
                  <p:embed/>
                </p:oleObj>
              </mc:Choice>
              <mc:Fallback>
                <p:oleObj name="Equation" r:id="rId3" imgW="4711680" imgH="787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600200"/>
                        <a:ext cx="47117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99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9369233"/>
              </p:ext>
            </p:extLst>
          </p:nvPr>
        </p:nvGraphicFramePr>
        <p:xfrm>
          <a:off x="1828800" y="2438400"/>
          <a:ext cx="10795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019" name="Equation" r:id="rId5" imgW="1079280" imgH="787320" progId="Equation.3">
                  <p:embed/>
                </p:oleObj>
              </mc:Choice>
              <mc:Fallback>
                <p:oleObj name="Equation" r:id="rId5" imgW="1079280" imgH="787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438400"/>
                        <a:ext cx="10795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99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5532387"/>
              </p:ext>
            </p:extLst>
          </p:nvPr>
        </p:nvGraphicFramePr>
        <p:xfrm>
          <a:off x="2260600" y="3733800"/>
          <a:ext cx="4216400" cy="843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020" name="数式" r:id="rId7" imgW="2539800" imgH="507960" progId="Equation.3">
                  <p:embed/>
                </p:oleObj>
              </mc:Choice>
              <mc:Fallback>
                <p:oleObj name="数式" r:id="rId7" imgW="253980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0600" y="3733800"/>
                        <a:ext cx="4216400" cy="8432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6347182"/>
              </p:ext>
            </p:extLst>
          </p:nvPr>
        </p:nvGraphicFramePr>
        <p:xfrm>
          <a:off x="2438400" y="4953000"/>
          <a:ext cx="17907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021" name="Equation" r:id="rId9" imgW="1790640" imgH="1041120" progId="Equation.3">
                  <p:embed/>
                </p:oleObj>
              </mc:Choice>
              <mc:Fallback>
                <p:oleObj name="Equation" r:id="rId9" imgW="1790640" imgH="1041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953000"/>
                        <a:ext cx="1790700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99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11/16/2012</a:t>
            </a: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31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ABB6F-AF08-4C56-AEBC-D532A10621E0}" type="slidenum">
              <a:rPr lang="en-US"/>
              <a:pPr/>
              <a:t>22</a:t>
            </a:fld>
            <a:endParaRPr lang="en-US"/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1219200" y="914400"/>
            <a:ext cx="6400800" cy="212365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/>
              <a:t>Note: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  </a:t>
            </a:r>
            <a:r>
              <a:rPr lang="en-US" sz="2400" dirty="0" smtClean="0"/>
              <a:t>It can be shown </a:t>
            </a:r>
            <a:r>
              <a:rPr lang="en-US" sz="2400" dirty="0"/>
              <a:t>that the work done by an ideal gas which has an initial pressure P</a:t>
            </a:r>
            <a:r>
              <a:rPr lang="en-US" sz="2400" baseline="-25000" dirty="0"/>
              <a:t>i</a:t>
            </a:r>
            <a:r>
              <a:rPr lang="en-US" sz="2400" dirty="0"/>
              <a:t> and initial volume V</a:t>
            </a:r>
            <a:r>
              <a:rPr lang="en-US" sz="2400" baseline="-25000" dirty="0"/>
              <a:t>i</a:t>
            </a:r>
            <a:r>
              <a:rPr lang="en-US" sz="2400" dirty="0"/>
              <a:t> when it expands </a:t>
            </a:r>
            <a:r>
              <a:rPr lang="en-US" sz="2400" i="1" dirty="0"/>
              <a:t>adiabatically</a:t>
            </a:r>
            <a:r>
              <a:rPr lang="en-US" sz="2400" dirty="0"/>
              <a:t> to a volume </a:t>
            </a:r>
            <a:r>
              <a:rPr lang="en-US" sz="2400" dirty="0" err="1"/>
              <a:t>V</a:t>
            </a:r>
            <a:r>
              <a:rPr lang="en-US" sz="2400" baseline="-25000" dirty="0" err="1"/>
              <a:t>f</a:t>
            </a:r>
            <a:r>
              <a:rPr lang="en-US" sz="2400" dirty="0"/>
              <a:t> is given by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8339904"/>
              </p:ext>
            </p:extLst>
          </p:nvPr>
        </p:nvGraphicFramePr>
        <p:xfrm>
          <a:off x="1585912" y="3581400"/>
          <a:ext cx="5667376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024" name="数式" r:id="rId3" imgW="2158920" imgH="609480" progId="Equation.3">
                  <p:embed/>
                </p:oleObj>
              </mc:Choice>
              <mc:Fallback>
                <p:oleObj name="数式" r:id="rId3" imgW="215892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5912" y="3581400"/>
                        <a:ext cx="5667376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11/16/2012</a:t>
            </a:r>
            <a:endParaRPr lang="en-US"/>
          </a:p>
        </p:txBody>
      </p:sp>
      <p:sp>
        <p:nvSpPr>
          <p:cNvPr id="5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31</a:t>
            </a:r>
            <a:endParaRPr lang="en-US"/>
          </a:p>
        </p:txBody>
      </p:sp>
      <p:sp>
        <p:nvSpPr>
          <p:cNvPr id="5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331F-DF97-4C33-8C36-6150F718FABE}" type="slidenum">
              <a:rPr lang="en-US"/>
              <a:pPr/>
              <a:t>23</a:t>
            </a:fld>
            <a:endParaRPr lang="en-US"/>
          </a:p>
        </p:txBody>
      </p:sp>
      <p:grpSp>
        <p:nvGrpSpPr>
          <p:cNvPr id="31746" name="Group 2"/>
          <p:cNvGrpSpPr>
            <a:grpSpLocks/>
          </p:cNvGrpSpPr>
          <p:nvPr/>
        </p:nvGrpSpPr>
        <p:grpSpPr bwMode="auto">
          <a:xfrm>
            <a:off x="0" y="1447800"/>
            <a:ext cx="3886200" cy="4572000"/>
            <a:chOff x="0" y="912"/>
            <a:chExt cx="2448" cy="2880"/>
          </a:xfrm>
        </p:grpSpPr>
        <p:pic>
          <p:nvPicPr>
            <p:cNvPr id="3174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" y="912"/>
              <a:ext cx="2304" cy="2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1748" name="Text Box 4"/>
            <p:cNvSpPr txBox="1">
              <a:spLocks noChangeArrowheads="1"/>
            </p:cNvSpPr>
            <p:nvPr/>
          </p:nvSpPr>
          <p:spPr bwMode="auto">
            <a:xfrm rot="16200000">
              <a:off x="-696" y="2184"/>
              <a:ext cx="16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P (1.013 x 10</a:t>
              </a:r>
              <a:r>
                <a:rPr lang="en-US" baseline="30000"/>
                <a:t>5</a:t>
              </a:r>
              <a:r>
                <a:rPr lang="en-US"/>
                <a:t>) Pa</a:t>
              </a:r>
            </a:p>
          </p:txBody>
        </p:sp>
        <p:sp>
          <p:nvSpPr>
            <p:cNvPr id="31749" name="Text Box 5"/>
            <p:cNvSpPr txBox="1">
              <a:spLocks noChangeArrowheads="1"/>
            </p:cNvSpPr>
            <p:nvPr/>
          </p:nvSpPr>
          <p:spPr bwMode="auto">
            <a:xfrm>
              <a:off x="528" y="3456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V</a:t>
              </a:r>
              <a:r>
                <a:rPr lang="en-US" baseline="-25000"/>
                <a:t>i</a:t>
              </a:r>
              <a:endParaRPr lang="en-US"/>
            </a:p>
          </p:txBody>
        </p:sp>
        <p:sp>
          <p:nvSpPr>
            <p:cNvPr id="31750" name="Text Box 6"/>
            <p:cNvSpPr txBox="1">
              <a:spLocks noChangeArrowheads="1"/>
            </p:cNvSpPr>
            <p:nvPr/>
          </p:nvSpPr>
          <p:spPr bwMode="auto">
            <a:xfrm>
              <a:off x="1968" y="3504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V</a:t>
              </a:r>
              <a:r>
                <a:rPr lang="en-US" baseline="-25000"/>
                <a:t>f</a:t>
              </a:r>
              <a:endParaRPr lang="en-US"/>
            </a:p>
          </p:txBody>
        </p:sp>
        <p:sp>
          <p:nvSpPr>
            <p:cNvPr id="31751" name="Rectangle 7"/>
            <p:cNvSpPr>
              <a:spLocks noChangeArrowheads="1"/>
            </p:cNvSpPr>
            <p:nvPr/>
          </p:nvSpPr>
          <p:spPr bwMode="auto">
            <a:xfrm>
              <a:off x="576" y="2784"/>
              <a:ext cx="1632" cy="5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2" name="Text Box 8"/>
            <p:cNvSpPr txBox="1">
              <a:spLocks noChangeArrowheads="1"/>
            </p:cNvSpPr>
            <p:nvPr/>
          </p:nvSpPr>
          <p:spPr bwMode="auto">
            <a:xfrm>
              <a:off x="384" y="2544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P</a:t>
              </a:r>
              <a:r>
                <a:rPr lang="en-US" baseline="-25000"/>
                <a:t>i</a:t>
              </a:r>
              <a:endParaRPr lang="en-US"/>
            </a:p>
          </p:txBody>
        </p:sp>
        <p:sp>
          <p:nvSpPr>
            <p:cNvPr id="31753" name="Text Box 9"/>
            <p:cNvSpPr txBox="1">
              <a:spLocks noChangeArrowheads="1"/>
            </p:cNvSpPr>
            <p:nvPr/>
          </p:nvSpPr>
          <p:spPr bwMode="auto">
            <a:xfrm>
              <a:off x="432" y="1440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P</a:t>
              </a:r>
              <a:r>
                <a:rPr lang="en-US" baseline="-25000"/>
                <a:t>f</a:t>
              </a:r>
              <a:endParaRPr lang="en-US"/>
            </a:p>
          </p:txBody>
        </p:sp>
        <p:sp>
          <p:nvSpPr>
            <p:cNvPr id="31754" name="Text Box 10"/>
            <p:cNvSpPr txBox="1">
              <a:spLocks noChangeArrowheads="1"/>
            </p:cNvSpPr>
            <p:nvPr/>
          </p:nvSpPr>
          <p:spPr bwMode="auto">
            <a:xfrm>
              <a:off x="720" y="2448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  <p:sp>
          <p:nvSpPr>
            <p:cNvPr id="31755" name="Text Box 11"/>
            <p:cNvSpPr txBox="1">
              <a:spLocks noChangeArrowheads="1"/>
            </p:cNvSpPr>
            <p:nvPr/>
          </p:nvSpPr>
          <p:spPr bwMode="auto">
            <a:xfrm>
              <a:off x="720" y="1584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  <p:sp>
          <p:nvSpPr>
            <p:cNvPr id="31756" name="Text Box 12"/>
            <p:cNvSpPr txBox="1">
              <a:spLocks noChangeArrowheads="1"/>
            </p:cNvSpPr>
            <p:nvPr/>
          </p:nvSpPr>
          <p:spPr bwMode="auto">
            <a:xfrm>
              <a:off x="1920" y="1584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  <p:sp>
          <p:nvSpPr>
            <p:cNvPr id="31757" name="Text Box 13"/>
            <p:cNvSpPr txBox="1">
              <a:spLocks noChangeArrowheads="1"/>
            </p:cNvSpPr>
            <p:nvPr/>
          </p:nvSpPr>
          <p:spPr bwMode="auto">
            <a:xfrm>
              <a:off x="1920" y="2448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1143000" y="457200"/>
            <a:ext cx="640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Examples process by an ideal gas:</a:t>
            </a:r>
          </a:p>
        </p:txBody>
      </p:sp>
      <p:graphicFrame>
        <p:nvGraphicFramePr>
          <p:cNvPr id="31759" name="Group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259143"/>
              </p:ext>
            </p:extLst>
          </p:nvPr>
        </p:nvGraphicFramePr>
        <p:xfrm>
          <a:off x="3810000" y="2590800"/>
          <a:ext cx="5334000" cy="2274889"/>
        </p:xfrm>
        <a:graphic>
          <a:graphicData uri="http://schemas.openxmlformats.org/drawingml/2006/table">
            <a:tbl>
              <a:tblPr/>
              <a:tblGrid>
                <a:gridCol w="609600"/>
                <a:gridCol w="1066800"/>
                <a:gridCol w="1371600"/>
                <a:gridCol w="1066800"/>
                <a:gridCol w="12192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®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®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®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®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</a:t>
                      </a:r>
                      <a:r>
                        <a:rPr kumimoji="0" lang="en-US" sz="16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-V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</a:t>
                      </a:r>
                      <a:r>
                        <a:rPr kumimoji="0" lang="en-US" sz="16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-V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D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1791" name="Object 47"/>
          <p:cNvGraphicFramePr>
            <a:graphicFrameLocks noChangeAspect="1"/>
          </p:cNvGraphicFramePr>
          <p:nvPr/>
        </p:nvGraphicFramePr>
        <p:xfrm>
          <a:off x="4572000" y="3200400"/>
          <a:ext cx="68580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090" name="Equation" r:id="rId4" imgW="1358640" imgH="825480" progId="Equation.3">
                  <p:embed/>
                </p:oleObj>
              </mc:Choice>
              <mc:Fallback>
                <p:oleObj name="Equation" r:id="rId4" imgW="1358640" imgH="825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200400"/>
                        <a:ext cx="685800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92" name="Object 48"/>
          <p:cNvGraphicFramePr>
            <a:graphicFrameLocks noChangeAspect="1"/>
          </p:cNvGraphicFramePr>
          <p:nvPr/>
        </p:nvGraphicFramePr>
        <p:xfrm>
          <a:off x="5661025" y="3200400"/>
          <a:ext cx="795338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091" name="Equation" r:id="rId6" imgW="1574640" imgH="825480" progId="Equation.3">
                  <p:embed/>
                </p:oleObj>
              </mc:Choice>
              <mc:Fallback>
                <p:oleObj name="Equation" r:id="rId6" imgW="1574640" imgH="825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1025" y="3200400"/>
                        <a:ext cx="795338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93" name="Object 49"/>
          <p:cNvGraphicFramePr>
            <a:graphicFrameLocks noChangeAspect="1"/>
          </p:cNvGraphicFramePr>
          <p:nvPr/>
        </p:nvGraphicFramePr>
        <p:xfrm>
          <a:off x="6934200" y="3200400"/>
          <a:ext cx="83820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092" name="Equation" r:id="rId8" imgW="1663560" imgH="825480" progId="Equation.3">
                  <p:embed/>
                </p:oleObj>
              </mc:Choice>
              <mc:Fallback>
                <p:oleObj name="Equation" r:id="rId8" imgW="1663560" imgH="825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3200400"/>
                        <a:ext cx="838200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94" name="Object 50"/>
          <p:cNvGraphicFramePr>
            <a:graphicFrameLocks noChangeAspect="1"/>
          </p:cNvGraphicFramePr>
          <p:nvPr/>
        </p:nvGraphicFramePr>
        <p:xfrm>
          <a:off x="8001000" y="3200400"/>
          <a:ext cx="795338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093" name="Equation" r:id="rId10" imgW="1574640" imgH="825480" progId="Equation.3">
                  <p:embed/>
                </p:oleObj>
              </mc:Choice>
              <mc:Fallback>
                <p:oleObj name="Equation" r:id="rId10" imgW="1574640" imgH="825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3200400"/>
                        <a:ext cx="795338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95" name="Object 51"/>
          <p:cNvGraphicFramePr>
            <a:graphicFrameLocks noChangeAspect="1"/>
          </p:cNvGraphicFramePr>
          <p:nvPr/>
        </p:nvGraphicFramePr>
        <p:xfrm>
          <a:off x="4572000" y="4343400"/>
          <a:ext cx="68580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094" name="Equation" r:id="rId12" imgW="1358640" imgH="825480" progId="Equation.3">
                  <p:embed/>
                </p:oleObj>
              </mc:Choice>
              <mc:Fallback>
                <p:oleObj name="Equation" r:id="rId12" imgW="1358640" imgH="825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343400"/>
                        <a:ext cx="685800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96" name="Object 52"/>
          <p:cNvGraphicFramePr>
            <a:graphicFrameLocks noChangeAspect="1"/>
          </p:cNvGraphicFramePr>
          <p:nvPr/>
        </p:nvGraphicFramePr>
        <p:xfrm>
          <a:off x="6934200" y="4343400"/>
          <a:ext cx="83820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095" name="Equation" r:id="rId13" imgW="1663560" imgH="825480" progId="Equation.3">
                  <p:embed/>
                </p:oleObj>
              </mc:Choice>
              <mc:Fallback>
                <p:oleObj name="Equation" r:id="rId13" imgW="1663560" imgH="825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4343400"/>
                        <a:ext cx="838200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97" name="Object 53"/>
          <p:cNvGraphicFramePr>
            <a:graphicFrameLocks noChangeAspect="1"/>
          </p:cNvGraphicFramePr>
          <p:nvPr/>
        </p:nvGraphicFramePr>
        <p:xfrm>
          <a:off x="5746750" y="4343400"/>
          <a:ext cx="73025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096" name="Equation" r:id="rId15" imgW="1447560" imgH="825480" progId="Equation.3">
                  <p:embed/>
                </p:oleObj>
              </mc:Choice>
              <mc:Fallback>
                <p:oleObj name="Equation" r:id="rId15" imgW="1447560" imgH="825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6750" y="4343400"/>
                        <a:ext cx="730250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98" name="Object 54"/>
          <p:cNvGraphicFramePr>
            <a:graphicFrameLocks noChangeAspect="1"/>
          </p:cNvGraphicFramePr>
          <p:nvPr/>
        </p:nvGraphicFramePr>
        <p:xfrm>
          <a:off x="8108950" y="4343400"/>
          <a:ext cx="73025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097" name="Equation" r:id="rId17" imgW="1447560" imgH="825480" progId="Equation.3">
                  <p:embed/>
                </p:oleObj>
              </mc:Choice>
              <mc:Fallback>
                <p:oleObj name="Equation" r:id="rId17" imgW="1447560" imgH="825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08950" y="4343400"/>
                        <a:ext cx="730250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99" name="Text Box 55"/>
          <p:cNvSpPr txBox="1">
            <a:spLocks noChangeArrowheads="1"/>
          </p:cNvSpPr>
          <p:nvPr/>
        </p:nvSpPr>
        <p:spPr bwMode="auto">
          <a:xfrm>
            <a:off x="4114800" y="5334000"/>
            <a:ext cx="47244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Efficiency as an engine:</a:t>
            </a:r>
          </a:p>
          <a:p>
            <a:pPr>
              <a:spcBef>
                <a:spcPct val="50000"/>
              </a:spcBef>
            </a:pPr>
            <a:r>
              <a:rPr lang="en-US"/>
              <a:t>                 e = W</a:t>
            </a:r>
            <a:r>
              <a:rPr lang="en-US" baseline="-25000"/>
              <a:t>net/ </a:t>
            </a:r>
            <a:r>
              <a:rPr lang="en-US"/>
              <a:t>Q</a:t>
            </a:r>
            <a:r>
              <a:rPr lang="en-US" baseline="-25000"/>
              <a:t>input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/>
          </a:p>
        </p:txBody>
      </p:sp>
      <p:pic>
        <p:nvPicPr>
          <p:cNvPr id="332802" name="Picture 2" descr="E:\Media\Image_Library\chapter20\20P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00200"/>
            <a:ext cx="4482353" cy="4329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85800" y="5334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Review: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Consider the process described by A</a:t>
            </a:r>
            <a:r>
              <a:rPr lang="en-US" sz="24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BCA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0601" y="1600200"/>
            <a:ext cx="3962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iclicker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exercise: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What is the net work done on the system in this cycle?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-12000 J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12000 J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0</a:t>
            </a:r>
          </a:p>
          <a:p>
            <a:pPr marL="914400" lvl="1" indent="-457200">
              <a:buFont typeface="+mj-lt"/>
              <a:buAutoNum type="alphaUcPeriod"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9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90600" y="533399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Equation of “state” for ideal gas</a:t>
            </a:r>
          </a:p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(from experiment)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81000" y="1730137"/>
            <a:ext cx="8610600" cy="3756263"/>
            <a:chOff x="533400" y="1752600"/>
            <a:chExt cx="8610600" cy="3756263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26046869"/>
                </p:ext>
              </p:extLst>
            </p:nvPr>
          </p:nvGraphicFramePr>
          <p:xfrm>
            <a:off x="2133600" y="2514600"/>
            <a:ext cx="4751614" cy="1231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7698" name="数式" r:id="rId3" imgW="685800" imgH="177480" progId="Equation.3">
                    <p:embed/>
                  </p:oleObj>
                </mc:Choice>
                <mc:Fallback>
                  <p:oleObj name="数式" r:id="rId3" imgW="685800" imgH="17748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133600" y="2514600"/>
                          <a:ext cx="4751614" cy="1231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9" name="Straight Arrow Connector 8"/>
            <p:cNvCxnSpPr/>
            <p:nvPr/>
          </p:nvCxnSpPr>
          <p:spPr>
            <a:xfrm flipV="1">
              <a:off x="1524000" y="3429000"/>
              <a:ext cx="914400" cy="1752600"/>
            </a:xfrm>
            <a:prstGeom prst="straightConnector1">
              <a:avLst/>
            </a:prstGeom>
            <a:ln w="635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533400" y="5047198"/>
              <a:ext cx="3048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pressure in </a:t>
              </a:r>
              <a:r>
                <a:rPr lang="en-US" sz="2400" b="1" dirty="0" err="1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Pascals</a:t>
              </a:r>
              <a:endParaRPr lang="en-US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2590800" y="3581400"/>
              <a:ext cx="457200" cy="914400"/>
            </a:xfrm>
            <a:prstGeom prst="straightConnector1">
              <a:avLst/>
            </a:prstGeom>
            <a:ln w="635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1981200" y="4419600"/>
              <a:ext cx="3048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volume in m</a:t>
              </a:r>
              <a:r>
                <a:rPr lang="en-US" sz="2400" b="1" baseline="30000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en-US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4648200" y="3657600"/>
              <a:ext cx="228600" cy="914400"/>
            </a:xfrm>
            <a:prstGeom prst="straightConnector1">
              <a:avLst/>
            </a:prstGeom>
            <a:ln w="635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4038600" y="4491335"/>
              <a:ext cx="3048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# of moles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943600" y="3807767"/>
              <a:ext cx="3048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temperature in K</a:t>
              </a:r>
            </a:p>
          </p:txBody>
        </p:sp>
        <p:cxnSp>
          <p:nvCxnSpPr>
            <p:cNvPr id="16" name="Straight Arrow Connector 15"/>
            <p:cNvCxnSpPr>
              <a:stCxn id="15" idx="0"/>
            </p:cNvCxnSpPr>
            <p:nvPr/>
          </p:nvCxnSpPr>
          <p:spPr>
            <a:xfrm flipH="1" flipV="1">
              <a:off x="6477000" y="3276600"/>
              <a:ext cx="990600" cy="531167"/>
            </a:xfrm>
            <a:prstGeom prst="straightConnector1">
              <a:avLst/>
            </a:prstGeom>
            <a:ln w="635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H="1">
              <a:off x="5943600" y="2133600"/>
              <a:ext cx="533400" cy="609600"/>
            </a:xfrm>
            <a:prstGeom prst="straightConnector1">
              <a:avLst/>
            </a:prstGeom>
            <a:ln w="635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6096000" y="1752600"/>
              <a:ext cx="3048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8.314 J/(</a:t>
              </a:r>
              <a:r>
                <a:rPr lang="en-US" sz="2400" b="1" dirty="0" err="1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mol</a:t>
              </a:r>
              <a:r>
                <a:rPr lang="en-US" sz="2400" b="1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 K)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1668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Ideal gas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3038410"/>
              </p:ext>
            </p:extLst>
          </p:nvPr>
        </p:nvGraphicFramePr>
        <p:xfrm>
          <a:off x="309612" y="1219200"/>
          <a:ext cx="8300988" cy="403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723" name="数式" r:id="rId3" imgW="3288960" imgH="1600200" progId="Equation.3">
                  <p:embed/>
                </p:oleObj>
              </mc:Choice>
              <mc:Fallback>
                <p:oleObj name="数式" r:id="rId3" imgW="3288960" imgH="1600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9612" y="1219200"/>
                        <a:ext cx="8300988" cy="403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5249577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Note that at this point, the above equation for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sz="2400" b="1" baseline="-25000" dirty="0" err="1" smtClean="0">
                <a:latin typeface="Arial" pitchFamily="34" charset="0"/>
                <a:cs typeface="Arial" pitchFamily="34" charset="0"/>
              </a:rPr>
              <a:t>int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is completely unjustified…</a:t>
            </a:r>
          </a:p>
        </p:txBody>
      </p:sp>
    </p:spTree>
    <p:extLst>
      <p:ext uri="{BB962C8B-B14F-4D97-AF65-F5344CB8AC3E}">
        <p14:creationId xmlns:p14="http://schemas.microsoft.com/office/powerpoint/2010/main" val="260534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11/16/2012</a:t>
            </a: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31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886C3-D5D1-40C4-ADBF-8420DAB10B0D}" type="slidenum">
              <a:rPr lang="en-US"/>
              <a:pPr/>
              <a:t>6</a:t>
            </a:fld>
            <a:endParaRPr lang="en-US"/>
          </a:p>
        </p:txBody>
      </p:sp>
      <p:pic>
        <p:nvPicPr>
          <p:cNvPr id="52226" name="Picture 2" descr="thermojok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800" y="381000"/>
            <a:ext cx="6756400" cy="581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381000" y="228600"/>
            <a:ext cx="670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From The New Yorker Magazine, November 2003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11/16/2012</a:t>
            </a: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31</a:t>
            </a: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8D17-5100-404E-93CE-46BF66213FB5}" type="slidenum">
              <a:rPr lang="en-US"/>
              <a:pPr/>
              <a:t>7</a:t>
            </a:fld>
            <a:endParaRPr lang="en-US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00" t="10001" r="17500" b="6667"/>
          <a:stretch>
            <a:fillRect/>
          </a:stretch>
        </p:blipFill>
        <p:spPr bwMode="auto">
          <a:xfrm>
            <a:off x="533400" y="2438400"/>
            <a:ext cx="39624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51" t="10001" r="31250"/>
          <a:stretch>
            <a:fillRect/>
          </a:stretch>
        </p:blipFill>
        <p:spPr bwMode="auto">
          <a:xfrm>
            <a:off x="5410200" y="1905000"/>
            <a:ext cx="2438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81000" y="228600"/>
            <a:ext cx="81534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Microscopic model of ideal gas:</a:t>
            </a:r>
          </a:p>
          <a:p>
            <a:pPr>
              <a:spcBef>
                <a:spcPct val="50000"/>
              </a:spcBef>
            </a:pPr>
            <a:r>
              <a:rPr lang="en-US" sz="2400"/>
              <a:t>       Each atom is represented as a tiny hard sphere of mass </a:t>
            </a:r>
            <a:r>
              <a:rPr lang="en-US" sz="2400" i="1"/>
              <a:t>m</a:t>
            </a:r>
            <a:r>
              <a:rPr lang="en-US" sz="2400"/>
              <a:t> with velocity </a:t>
            </a:r>
            <a:r>
              <a:rPr lang="en-US" sz="2400" b="1"/>
              <a:t>v</a:t>
            </a:r>
            <a:r>
              <a:rPr lang="en-US" sz="2400"/>
              <a:t>.   Collisions and forces between atoms are neglected.  Collisions with the walls of the container are assumed to be elastic.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11/16/2012</a:t>
            </a:r>
            <a:endParaRPr lang="en-US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31</a:t>
            </a:r>
            <a:endParaRPr lang="en-US"/>
          </a:p>
        </p:txBody>
      </p:sp>
      <p:sp>
        <p:nvSpPr>
          <p:cNvPr id="2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38C57-92B1-48D4-A1BD-270B37100B29}" type="slidenum">
              <a:rPr lang="en-US"/>
              <a:pPr/>
              <a:t>8</a:t>
            </a:fld>
            <a:endParaRPr lang="en-US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533400" y="2133600"/>
            <a:ext cx="7620000" cy="41084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dirty="0"/>
              <a:t>Proof:</a:t>
            </a:r>
          </a:p>
          <a:p>
            <a:r>
              <a:rPr lang="en-US" dirty="0"/>
              <a:t>    Force exerted on wall perpendicular to x-axis by an atom which collides with it: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             </a:t>
            </a:r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4572000" y="57150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average over atoms</a:t>
            </a: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533400" y="152400"/>
            <a:ext cx="7315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What we can show is the pressure exerted by the atoms by their collisions with the walls of the container is given by:</a:t>
            </a:r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7064967"/>
              </p:ext>
            </p:extLst>
          </p:nvPr>
        </p:nvGraphicFramePr>
        <p:xfrm>
          <a:off x="4460157" y="1054278"/>
          <a:ext cx="4445703" cy="8507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831" name="数式" r:id="rId3" imgW="2057400" imgH="393480" progId="Equation.3">
                  <p:embed/>
                </p:oleObj>
              </mc:Choice>
              <mc:Fallback>
                <p:oleObj name="数式" r:id="rId3" imgW="20574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0157" y="1054278"/>
                        <a:ext cx="4445703" cy="850721"/>
                      </a:xfrm>
                      <a:prstGeom prst="rect">
                        <a:avLst/>
                      </a:prstGeom>
                      <a:solidFill>
                        <a:srgbClr val="CC99FF">
                          <a:alpha val="32000"/>
                        </a:srgb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5105679"/>
              </p:ext>
            </p:extLst>
          </p:nvPr>
        </p:nvGraphicFramePr>
        <p:xfrm>
          <a:off x="886152" y="3270250"/>
          <a:ext cx="2619047" cy="8730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832" name="数式" r:id="rId5" imgW="1333440" imgH="444240" progId="Equation.3">
                  <p:embed/>
                </p:oleObj>
              </mc:Choice>
              <mc:Fallback>
                <p:oleObj name="数式" r:id="rId5" imgW="133344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6152" y="3270250"/>
                        <a:ext cx="2619047" cy="8730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462" name="Group 6"/>
          <p:cNvGrpSpPr>
            <a:grpSpLocks/>
          </p:cNvGrpSpPr>
          <p:nvPr/>
        </p:nvGrpSpPr>
        <p:grpSpPr bwMode="auto">
          <a:xfrm>
            <a:off x="5562600" y="3352800"/>
            <a:ext cx="2514600" cy="2286000"/>
            <a:chOff x="3360" y="2640"/>
            <a:chExt cx="1584" cy="1440"/>
          </a:xfrm>
        </p:grpSpPr>
        <p:sp>
          <p:nvSpPr>
            <p:cNvPr id="19463" name="Rectangle 7"/>
            <p:cNvSpPr>
              <a:spLocks noChangeArrowheads="1"/>
            </p:cNvSpPr>
            <p:nvPr/>
          </p:nvSpPr>
          <p:spPr bwMode="auto">
            <a:xfrm>
              <a:off x="3360" y="2640"/>
              <a:ext cx="1296" cy="105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4" name="Text Box 8"/>
            <p:cNvSpPr txBox="1">
              <a:spLocks noChangeArrowheads="1"/>
            </p:cNvSpPr>
            <p:nvPr/>
          </p:nvSpPr>
          <p:spPr bwMode="auto">
            <a:xfrm>
              <a:off x="3840" y="3792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  <p:sp>
          <p:nvSpPr>
            <p:cNvPr id="19465" name="Line 9"/>
            <p:cNvSpPr>
              <a:spLocks noChangeShapeType="1"/>
            </p:cNvSpPr>
            <p:nvPr/>
          </p:nvSpPr>
          <p:spPr bwMode="auto">
            <a:xfrm flipV="1">
              <a:off x="3360" y="3216"/>
              <a:ext cx="124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6" name="Line 10"/>
            <p:cNvSpPr>
              <a:spLocks noChangeShapeType="1"/>
            </p:cNvSpPr>
            <p:nvPr/>
          </p:nvSpPr>
          <p:spPr bwMode="auto">
            <a:xfrm flipH="1" flipV="1">
              <a:off x="3360" y="2880"/>
              <a:ext cx="124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7" name="Text Box 11"/>
            <p:cNvSpPr txBox="1">
              <a:spLocks noChangeArrowheads="1"/>
            </p:cNvSpPr>
            <p:nvPr/>
          </p:nvSpPr>
          <p:spPr bwMode="auto">
            <a:xfrm>
              <a:off x="4704" y="3504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1"/>
                <a:t>x</a:t>
              </a:r>
            </a:p>
          </p:txBody>
        </p:sp>
      </p:grpSp>
      <p:graphicFrame>
        <p:nvGraphicFramePr>
          <p:cNvPr id="19468" name="Object 12"/>
          <p:cNvGraphicFramePr>
            <a:graphicFrameLocks noChangeAspect="1"/>
          </p:cNvGraphicFramePr>
          <p:nvPr/>
        </p:nvGraphicFramePr>
        <p:xfrm>
          <a:off x="3733800" y="3581400"/>
          <a:ext cx="14351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833" name="Equation" r:id="rId7" imgW="1434960" imgH="380880" progId="Equation.3">
                  <p:embed/>
                </p:oleObj>
              </mc:Choice>
              <mc:Fallback>
                <p:oleObj name="Equation" r:id="rId7" imgW="1434960" imgH="380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3581400"/>
                        <a:ext cx="14351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9" name="Object 13"/>
          <p:cNvGraphicFramePr>
            <a:graphicFrameLocks noChangeAspect="1"/>
          </p:cNvGraphicFramePr>
          <p:nvPr/>
        </p:nvGraphicFramePr>
        <p:xfrm>
          <a:off x="755650" y="4229100"/>
          <a:ext cx="42164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834" name="Equation" r:id="rId9" imgW="4216320" imgH="1676160" progId="Equation.3">
                  <p:embed/>
                </p:oleObj>
              </mc:Choice>
              <mc:Fallback>
                <p:oleObj name="Equation" r:id="rId9" imgW="4216320" imgH="1676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4229100"/>
                        <a:ext cx="4216400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6629400" y="4495800"/>
            <a:ext cx="739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</a:t>
            </a:r>
            <a:r>
              <a:rPr lang="en-US" baseline="-25000"/>
              <a:t>ix</a:t>
            </a: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6324600" y="36576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-v</a:t>
            </a:r>
            <a:r>
              <a:rPr lang="en-US" baseline="-25000"/>
              <a:t>ix</a:t>
            </a:r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H="1">
            <a:off x="4038600" y="51054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 flipH="1">
            <a:off x="3657600" y="5791200"/>
            <a:ext cx="228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>
            <a:off x="4419600" y="56388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4114800" y="487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number of atoms</a:t>
            </a:r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3048000" y="57912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volume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51" t="10001" r="31250"/>
          <a:stretch>
            <a:fillRect/>
          </a:stretch>
        </p:blipFill>
        <p:spPr bwMode="auto">
          <a:xfrm>
            <a:off x="76200" y="457200"/>
            <a:ext cx="2438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0973896"/>
              </p:ext>
            </p:extLst>
          </p:nvPr>
        </p:nvGraphicFramePr>
        <p:xfrm>
          <a:off x="2514600" y="644525"/>
          <a:ext cx="6591967" cy="468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076" name="数式" r:id="rId4" imgW="3390840" imgH="2412720" progId="Equation.3">
                  <p:embed/>
                </p:oleObj>
              </mc:Choice>
              <mc:Fallback>
                <p:oleObj name="数式" r:id="rId4" imgW="3390840" imgH="241272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644525"/>
                        <a:ext cx="6591967" cy="468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5361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ai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b="1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17537</TotalTime>
  <Words>798</Words>
  <Application>Microsoft Office PowerPoint</Application>
  <PresentationFormat>On-screen Show (4:3)</PresentationFormat>
  <Paragraphs>212</Paragraphs>
  <Slides>23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Office Theme</vt:lpstr>
      <vt:lpstr>数式</vt:lpstr>
      <vt:lpstr>Equation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Natalie</cp:lastModifiedBy>
  <cp:revision>849</cp:revision>
  <cp:lastPrinted>2012-11-12T16:37:52Z</cp:lastPrinted>
  <dcterms:created xsi:type="dcterms:W3CDTF">2012-01-10T18:32:24Z</dcterms:created>
  <dcterms:modified xsi:type="dcterms:W3CDTF">2012-11-16T16:15:47Z</dcterms:modified>
</cp:coreProperties>
</file>