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6" r:id="rId2"/>
    <p:sldId id="327" r:id="rId3"/>
    <p:sldId id="374" r:id="rId4"/>
    <p:sldId id="373" r:id="rId5"/>
    <p:sldId id="375" r:id="rId6"/>
    <p:sldId id="376" r:id="rId7"/>
    <p:sldId id="377" r:id="rId8"/>
    <p:sldId id="378" r:id="rId9"/>
    <p:sldId id="379" r:id="rId10"/>
    <p:sldId id="380" r:id="rId11"/>
    <p:sldId id="381" r:id="rId12"/>
    <p:sldId id="382" r:id="rId13"/>
    <p:sldId id="383" r:id="rId14"/>
    <p:sldId id="384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>
        <p:scale>
          <a:sx n="60" d="100"/>
          <a:sy n="60" d="100"/>
        </p:scale>
        <p:origin x="-1392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B4634-319C-4D52-A3DC-5A5E909956FA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E1BE6-0E97-4A6F-8F0E-2423A5ACA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24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11/19/2012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Problems</a:t>
            </a:r>
            <a:r>
              <a:rPr lang="en-US" baseline="0" smtClean="0"/>
              <a:t> 1.1,1.6,1.10,1.11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14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52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11/19/2012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113 A  Fall 2012 -- Lecture 32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hyperlink" Target="file:///D:\Userdata\Userdata\Coursework\f12phy113\lecturenotes\Lecture32\AF_2211.html" TargetMode="Externa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D:\Userdata\Userdata\Coursework\f12phy113\lecturenotes\Lecture32\AF_2204.html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http://auto.howstuffworks.com/engine1.htm" TargetMode="Externa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0.wmf"/><Relationship Id="rId3" Type="http://schemas.openxmlformats.org/officeDocument/2006/relationships/image" Target="../media/image3.png"/><Relationship Id="rId7" Type="http://schemas.openxmlformats.org/officeDocument/2006/relationships/image" Target="../media/image5.wmf"/><Relationship Id="rId12" Type="http://schemas.openxmlformats.org/officeDocument/2006/relationships/oleObject" Target="../embeddings/oleObject6.bin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10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Relationship Id="rId1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D:\Userdata\Userdata\Coursework\f12phy113\lecturenotes\Lecture32\AF_2209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381000"/>
            <a:ext cx="8763000" cy="5583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113 A General Physics I</a:t>
            </a:r>
          </a:p>
          <a:p>
            <a:pPr algn="ctr"/>
            <a:r>
              <a:rPr lang="en-US" sz="3200" b="1" dirty="0" smtClean="0"/>
              <a:t>9-9:50 AM  MWF  Olin 101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Plan for Lecture 32:</a:t>
            </a:r>
          </a:p>
          <a:p>
            <a:pPr algn="ctr">
              <a:spcBef>
                <a:spcPts val="5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Chapter 22:  Heat engines</a:t>
            </a:r>
          </a:p>
          <a:p>
            <a:pPr marL="514350" indent="-514350">
              <a:spcBef>
                <a:spcPts val="5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Thermodynamic cycles; work and heat efficiency</a:t>
            </a:r>
          </a:p>
          <a:p>
            <a:pPr marL="514350" indent="-514350">
              <a:spcBef>
                <a:spcPts val="5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Carnot cycle</a:t>
            </a:r>
          </a:p>
          <a:p>
            <a:pPr marL="514350" indent="-514350">
              <a:spcBef>
                <a:spcPts val="5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Otto cycle; diesel </a:t>
            </a:r>
            <a:r>
              <a:rPr lang="en-US" sz="3200" b="1" dirty="0" smtClean="0">
                <a:solidFill>
                  <a:schemeClr val="folHlink"/>
                </a:solidFill>
              </a:rPr>
              <a:t>cycle</a:t>
            </a:r>
          </a:p>
          <a:p>
            <a:pPr marL="514350" indent="-514350">
              <a:spcBef>
                <a:spcPts val="500"/>
              </a:spcBef>
              <a:buFont typeface="+mj-lt"/>
              <a:buAutoNum type="arabicPeriod"/>
            </a:pPr>
            <a:r>
              <a:rPr lang="en-US" sz="2400" b="1" dirty="0" smtClean="0">
                <a:solidFill>
                  <a:schemeClr val="folHlink"/>
                </a:solidFill>
              </a:rPr>
              <a:t>Note – in this class, we will not focus on entropy and the second law of thermodynamics</a:t>
            </a:r>
            <a:endParaRPr lang="en-US" sz="2400" b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6477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iclicker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exercise: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Why should we care about the Carnot cycle?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We shouldn’t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It approximately models some heating and cooling technologies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It provides insight into another thermodynamic variable -- entropy</a:t>
            </a:r>
          </a:p>
        </p:txBody>
      </p:sp>
    </p:spTree>
    <p:extLst>
      <p:ext uri="{BB962C8B-B14F-4D97-AF65-F5344CB8AC3E}">
        <p14:creationId xmlns:p14="http://schemas.microsoft.com/office/powerpoint/2010/main" val="390450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Otto cycle</a:t>
            </a:r>
          </a:p>
        </p:txBody>
      </p:sp>
      <p:pic>
        <p:nvPicPr>
          <p:cNvPr id="355330" name="Picture 2" descr="E:\Media\Image_Library\chapter22\22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42665"/>
            <a:ext cx="4482353" cy="548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659751"/>
              </p:ext>
            </p:extLst>
          </p:nvPr>
        </p:nvGraphicFramePr>
        <p:xfrm>
          <a:off x="4967288" y="925513"/>
          <a:ext cx="2814637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43" name="数式" r:id="rId4" imgW="1460160" imgH="736560" progId="Equation.3">
                  <p:embed/>
                </p:oleObj>
              </mc:Choice>
              <mc:Fallback>
                <p:oleObj name="数式" r:id="rId4" imgW="1460160" imgH="7365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288" y="925513"/>
                        <a:ext cx="2814637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>
            <a:hlinkClick r:id="rId6" action="ppaction://hlinkfile"/>
          </p:cNvPr>
          <p:cNvSpPr/>
          <p:nvPr/>
        </p:nvSpPr>
        <p:spPr>
          <a:xfrm>
            <a:off x="7924800" y="502920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1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457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Diesel cycle</a:t>
            </a:r>
          </a:p>
        </p:txBody>
      </p:sp>
      <p:pic>
        <p:nvPicPr>
          <p:cNvPr id="356354" name="Picture 2" descr="E:\Media\Image_Library\chapter22\22P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3585882" cy="358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873582"/>
              </p:ext>
            </p:extLst>
          </p:nvPr>
        </p:nvGraphicFramePr>
        <p:xfrm>
          <a:off x="4967288" y="949325"/>
          <a:ext cx="2814637" cy="137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64" name="数式" r:id="rId4" imgW="1460160" imgH="711000" progId="Equation.3">
                  <p:embed/>
                </p:oleObj>
              </mc:Choice>
              <mc:Fallback>
                <p:oleObj name="数式" r:id="rId4" imgW="1460160" imgH="711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288" y="949325"/>
                        <a:ext cx="2814637" cy="137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93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pic>
        <p:nvPicPr>
          <p:cNvPr id="3573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7" t="37723" r="2294" b="14034"/>
          <a:stretch/>
        </p:blipFill>
        <p:spPr bwMode="auto">
          <a:xfrm>
            <a:off x="61391" y="762002"/>
            <a:ext cx="8854009" cy="355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542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pic>
        <p:nvPicPr>
          <p:cNvPr id="358402" name="Picture 2" descr="E:\Media\Image_Library\chapter22\22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81203"/>
            <a:ext cx="2689412" cy="344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hlinkClick r:id="rId3"/>
          </p:cNvPr>
          <p:cNvSpPr/>
          <p:nvPr/>
        </p:nvSpPr>
        <p:spPr>
          <a:xfrm>
            <a:off x="7772400" y="5257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8404" name="Picture 4" descr="E:\Media\Image_Library\chapter22\22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59628"/>
            <a:ext cx="2689412" cy="343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29710" y="735329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Engine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heating/cooling designs</a:t>
            </a:r>
          </a:p>
        </p:txBody>
      </p:sp>
    </p:spTree>
    <p:extLst>
      <p:ext uri="{BB962C8B-B14F-4D97-AF65-F5344CB8AC3E}">
        <p14:creationId xmlns:p14="http://schemas.microsoft.com/office/powerpoint/2010/main" val="4116074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54775"/>
            <a:ext cx="2133600" cy="365125"/>
          </a:xfrm>
        </p:spPr>
        <p:txBody>
          <a:bodyPr/>
          <a:lstStyle/>
          <a:p>
            <a:r>
              <a:rPr lang="en-US" smtClean="0"/>
              <a:t>11/19/2012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pic>
        <p:nvPicPr>
          <p:cNvPr id="3235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9" t="23079" r="42550" b="6159"/>
          <a:stretch/>
        </p:blipFill>
        <p:spPr bwMode="auto">
          <a:xfrm>
            <a:off x="1524000" y="533400"/>
            <a:ext cx="5849008" cy="579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1257300" y="3442137"/>
            <a:ext cx="5334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6096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Thermodynamic cycles for designing ideal engines and heat pumps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52400" y="1981200"/>
            <a:ext cx="3843338" cy="4484688"/>
            <a:chOff x="881063" y="1981200"/>
            <a:chExt cx="3843338" cy="4484688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881063" y="1981200"/>
              <a:ext cx="3843338" cy="4484688"/>
              <a:chOff x="27" y="912"/>
              <a:chExt cx="2421" cy="2825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" y="912"/>
                <a:ext cx="2304" cy="2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" name="Text Box 4"/>
              <p:cNvSpPr txBox="1">
                <a:spLocks noChangeArrowheads="1"/>
              </p:cNvSpPr>
              <p:nvPr/>
            </p:nvSpPr>
            <p:spPr bwMode="auto">
              <a:xfrm rot="16200000">
                <a:off x="-696" y="2164"/>
                <a:ext cx="168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dirty="0"/>
                  <a:t>P (1.013 x 10</a:t>
                </a:r>
                <a:r>
                  <a:rPr lang="en-US" b="1" baseline="30000" dirty="0"/>
                  <a:t>5</a:t>
                </a:r>
                <a:r>
                  <a:rPr lang="en-US" b="1" dirty="0"/>
                  <a:t>) Pa</a:t>
                </a:r>
              </a:p>
            </p:txBody>
          </p:sp>
          <p:sp>
            <p:nvSpPr>
              <p:cNvPr id="9" name="Text Box 5"/>
              <p:cNvSpPr txBox="1">
                <a:spLocks noChangeArrowheads="1"/>
              </p:cNvSpPr>
              <p:nvPr/>
            </p:nvSpPr>
            <p:spPr bwMode="auto">
              <a:xfrm>
                <a:off x="528" y="3456"/>
                <a:ext cx="38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/>
                  <a:t>V</a:t>
                </a:r>
                <a:r>
                  <a:rPr lang="en-US" b="1" baseline="-25000"/>
                  <a:t>i</a:t>
                </a:r>
                <a:endParaRPr lang="en-US" b="1"/>
              </a:p>
            </p:txBody>
          </p:sp>
          <p:sp>
            <p:nvSpPr>
              <p:cNvPr id="10" name="Text Box 6"/>
              <p:cNvSpPr txBox="1">
                <a:spLocks noChangeArrowheads="1"/>
              </p:cNvSpPr>
              <p:nvPr/>
            </p:nvSpPr>
            <p:spPr bwMode="auto">
              <a:xfrm>
                <a:off x="1968" y="3504"/>
                <a:ext cx="38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/>
                  <a:t>V</a:t>
                </a:r>
                <a:r>
                  <a:rPr lang="en-US" b="1" baseline="-25000"/>
                  <a:t>f</a:t>
                </a:r>
                <a:endParaRPr lang="en-US" b="1"/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576" y="2784"/>
                <a:ext cx="1632" cy="5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Text Box 8"/>
              <p:cNvSpPr txBox="1">
                <a:spLocks noChangeArrowheads="1"/>
              </p:cNvSpPr>
              <p:nvPr/>
            </p:nvSpPr>
            <p:spPr bwMode="auto">
              <a:xfrm>
                <a:off x="384" y="2544"/>
                <a:ext cx="38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dirty="0"/>
                  <a:t>P</a:t>
                </a:r>
                <a:r>
                  <a:rPr lang="en-US" b="1" baseline="-25000" dirty="0"/>
                  <a:t>i</a:t>
                </a:r>
                <a:endParaRPr lang="en-US" b="1" dirty="0"/>
              </a:p>
            </p:txBody>
          </p:sp>
          <p:sp>
            <p:nvSpPr>
              <p:cNvPr id="13" name="Text Box 9"/>
              <p:cNvSpPr txBox="1">
                <a:spLocks noChangeArrowheads="1"/>
              </p:cNvSpPr>
              <p:nvPr/>
            </p:nvSpPr>
            <p:spPr bwMode="auto">
              <a:xfrm>
                <a:off x="432" y="1440"/>
                <a:ext cx="38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dirty="0"/>
                  <a:t>P</a:t>
                </a:r>
                <a:r>
                  <a:rPr lang="en-US" b="1" baseline="-25000" dirty="0"/>
                  <a:t>f</a:t>
                </a:r>
                <a:endParaRPr lang="en-US" b="1" dirty="0"/>
              </a:p>
            </p:txBody>
          </p:sp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720" y="2448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A</a:t>
                </a:r>
              </a:p>
            </p:txBody>
          </p:sp>
          <p:sp>
            <p:nvSpPr>
              <p:cNvPr id="15" name="Text Box 11"/>
              <p:cNvSpPr txBox="1">
                <a:spLocks noChangeArrowheads="1"/>
              </p:cNvSpPr>
              <p:nvPr/>
            </p:nvSpPr>
            <p:spPr bwMode="auto">
              <a:xfrm>
                <a:off x="720" y="1584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B</a:t>
                </a:r>
              </a:p>
            </p:txBody>
          </p:sp>
          <p:sp>
            <p:nvSpPr>
              <p:cNvPr id="16" name="Text Box 12"/>
              <p:cNvSpPr txBox="1">
                <a:spLocks noChangeArrowheads="1"/>
              </p:cNvSpPr>
              <p:nvPr/>
            </p:nvSpPr>
            <p:spPr bwMode="auto">
              <a:xfrm>
                <a:off x="1920" y="1584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</a:t>
                </a:r>
              </a:p>
            </p:txBody>
          </p:sp>
          <p:sp>
            <p:nvSpPr>
              <p:cNvPr id="17" name="Text Box 13"/>
              <p:cNvSpPr txBox="1">
                <a:spLocks noChangeArrowheads="1"/>
              </p:cNvSpPr>
              <p:nvPr/>
            </p:nvSpPr>
            <p:spPr bwMode="auto">
              <a:xfrm>
                <a:off x="1920" y="2448"/>
                <a:ext cx="24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D</a:t>
                </a:r>
              </a:p>
            </p:txBody>
          </p:sp>
        </p:grpSp>
        <p:cxnSp>
          <p:nvCxnSpPr>
            <p:cNvPr id="19" name="Straight Arrow Connector 18"/>
            <p:cNvCxnSpPr/>
            <p:nvPr/>
          </p:nvCxnSpPr>
          <p:spPr>
            <a:xfrm flipV="1">
              <a:off x="1981200" y="3048000"/>
              <a:ext cx="0" cy="190500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1981200" y="3011214"/>
              <a:ext cx="2286000" cy="36786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1981200" y="4953000"/>
              <a:ext cx="2362200" cy="0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267200" y="3011214"/>
              <a:ext cx="0" cy="1865586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40813"/>
              </p:ext>
            </p:extLst>
          </p:nvPr>
        </p:nvGraphicFramePr>
        <p:xfrm>
          <a:off x="4267200" y="2746375"/>
          <a:ext cx="4600575" cy="183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08" name="数式" r:id="rId4" imgW="2387520" imgH="952200" progId="Equation.3">
                  <p:embed/>
                </p:oleObj>
              </mc:Choice>
              <mc:Fallback>
                <p:oleObj name="数式" r:id="rId4" imgW="2387520" imgH="952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67200" y="2746375"/>
                        <a:ext cx="4600575" cy="183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981200" y="16002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Engine process: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29644" y="1123890"/>
            <a:ext cx="5814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  <a:hlinkClick r:id="rId6"/>
              </a:rPr>
              <a:t>http://auto.howstuffworks.com/engine1.htm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81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11/19/2012</a:t>
            </a:r>
            <a:endParaRPr lang="en-US"/>
          </a:p>
        </p:txBody>
      </p:sp>
      <p:sp>
        <p:nvSpPr>
          <p:cNvPr id="5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32</a:t>
            </a:r>
            <a:endParaRPr lang="en-US"/>
          </a:p>
        </p:txBody>
      </p:sp>
      <p:sp>
        <p:nvSpPr>
          <p:cNvPr id="5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F331F-DF97-4C33-8C36-6150F718FABE}" type="slidenum">
              <a:rPr lang="en-US"/>
              <a:pPr/>
              <a:t>4</a:t>
            </a:fld>
            <a:endParaRPr lang="en-US"/>
          </a:p>
        </p:txBody>
      </p:sp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0" y="1447800"/>
            <a:ext cx="3886200" cy="4572000"/>
            <a:chOff x="0" y="912"/>
            <a:chExt cx="2448" cy="2880"/>
          </a:xfrm>
        </p:grpSpPr>
        <p:pic>
          <p:nvPicPr>
            <p:cNvPr id="3174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912"/>
              <a:ext cx="2304" cy="2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748" name="Text Box 4"/>
            <p:cNvSpPr txBox="1">
              <a:spLocks noChangeArrowheads="1"/>
            </p:cNvSpPr>
            <p:nvPr/>
          </p:nvSpPr>
          <p:spPr bwMode="auto">
            <a:xfrm rot="16200000">
              <a:off x="-696" y="2184"/>
              <a:ext cx="1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 (1.013 x 10</a:t>
              </a:r>
              <a:r>
                <a:rPr lang="en-US" baseline="30000"/>
                <a:t>5</a:t>
              </a:r>
              <a:r>
                <a:rPr lang="en-US"/>
                <a:t>) Pa</a:t>
              </a:r>
            </a:p>
          </p:txBody>
        </p:sp>
        <p:sp>
          <p:nvSpPr>
            <p:cNvPr id="31749" name="Text Box 5"/>
            <p:cNvSpPr txBox="1">
              <a:spLocks noChangeArrowheads="1"/>
            </p:cNvSpPr>
            <p:nvPr/>
          </p:nvSpPr>
          <p:spPr bwMode="auto">
            <a:xfrm>
              <a:off x="528" y="3456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V</a:t>
              </a:r>
              <a:r>
                <a:rPr lang="en-US" baseline="-25000"/>
                <a:t>i</a:t>
              </a:r>
              <a:endParaRPr lang="en-US"/>
            </a:p>
          </p:txBody>
        </p:sp>
        <p:sp>
          <p:nvSpPr>
            <p:cNvPr id="31750" name="Text Box 6"/>
            <p:cNvSpPr txBox="1">
              <a:spLocks noChangeArrowheads="1"/>
            </p:cNvSpPr>
            <p:nvPr/>
          </p:nvSpPr>
          <p:spPr bwMode="auto">
            <a:xfrm>
              <a:off x="1968" y="3504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V</a:t>
              </a:r>
              <a:r>
                <a:rPr lang="en-US" baseline="-25000"/>
                <a:t>f</a:t>
              </a:r>
              <a:endParaRPr lang="en-US"/>
            </a:p>
          </p:txBody>
        </p:sp>
        <p:sp>
          <p:nvSpPr>
            <p:cNvPr id="31751" name="Rectangle 7"/>
            <p:cNvSpPr>
              <a:spLocks noChangeArrowheads="1"/>
            </p:cNvSpPr>
            <p:nvPr/>
          </p:nvSpPr>
          <p:spPr bwMode="auto">
            <a:xfrm>
              <a:off x="576" y="2784"/>
              <a:ext cx="1632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2" name="Text Box 8"/>
            <p:cNvSpPr txBox="1">
              <a:spLocks noChangeArrowheads="1"/>
            </p:cNvSpPr>
            <p:nvPr/>
          </p:nvSpPr>
          <p:spPr bwMode="auto">
            <a:xfrm>
              <a:off x="384" y="2544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</a:t>
              </a:r>
              <a:r>
                <a:rPr lang="en-US" baseline="-25000"/>
                <a:t>i</a:t>
              </a:r>
              <a:endParaRPr lang="en-US"/>
            </a:p>
          </p:txBody>
        </p:sp>
        <p:sp>
          <p:nvSpPr>
            <p:cNvPr id="31753" name="Text Box 9"/>
            <p:cNvSpPr txBox="1">
              <a:spLocks noChangeArrowheads="1"/>
            </p:cNvSpPr>
            <p:nvPr/>
          </p:nvSpPr>
          <p:spPr bwMode="auto">
            <a:xfrm>
              <a:off x="432" y="1440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</a:t>
              </a:r>
              <a:r>
                <a:rPr lang="en-US" baseline="-25000"/>
                <a:t>f</a:t>
              </a:r>
              <a:endParaRPr lang="en-US"/>
            </a:p>
          </p:txBody>
        </p:sp>
        <p:sp>
          <p:nvSpPr>
            <p:cNvPr id="31754" name="Text Box 10"/>
            <p:cNvSpPr txBox="1">
              <a:spLocks noChangeArrowheads="1"/>
            </p:cNvSpPr>
            <p:nvPr/>
          </p:nvSpPr>
          <p:spPr bwMode="auto">
            <a:xfrm>
              <a:off x="720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</a:t>
              </a:r>
            </a:p>
          </p:txBody>
        </p:sp>
        <p:sp>
          <p:nvSpPr>
            <p:cNvPr id="31755" name="Text Box 11"/>
            <p:cNvSpPr txBox="1">
              <a:spLocks noChangeArrowheads="1"/>
            </p:cNvSpPr>
            <p:nvPr/>
          </p:nvSpPr>
          <p:spPr bwMode="auto">
            <a:xfrm>
              <a:off x="720" y="158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B</a:t>
              </a:r>
            </a:p>
          </p:txBody>
        </p:sp>
        <p:sp>
          <p:nvSpPr>
            <p:cNvPr id="31756" name="Text Box 12"/>
            <p:cNvSpPr txBox="1">
              <a:spLocks noChangeArrowheads="1"/>
            </p:cNvSpPr>
            <p:nvPr/>
          </p:nvSpPr>
          <p:spPr bwMode="auto">
            <a:xfrm>
              <a:off x="1920" y="158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</a:t>
              </a:r>
            </a:p>
          </p:txBody>
        </p:sp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1920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</a:t>
              </a:r>
            </a:p>
          </p:txBody>
        </p:sp>
      </p:grp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1143000" y="457200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Examples process by an ideal gas:</a:t>
            </a:r>
          </a:p>
        </p:txBody>
      </p:sp>
      <p:graphicFrame>
        <p:nvGraphicFramePr>
          <p:cNvPr id="31759" name="Group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127149"/>
              </p:ext>
            </p:extLst>
          </p:nvPr>
        </p:nvGraphicFramePr>
        <p:xfrm>
          <a:off x="3810000" y="2525711"/>
          <a:ext cx="5334000" cy="2274889"/>
        </p:xfrm>
        <a:graphic>
          <a:graphicData uri="http://schemas.openxmlformats.org/drawingml/2006/table">
            <a:tbl>
              <a:tblPr/>
              <a:tblGrid>
                <a:gridCol w="609600"/>
                <a:gridCol w="1066800"/>
                <a:gridCol w="1371600"/>
                <a:gridCol w="1066800"/>
                <a:gridCol w="12192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®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®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®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®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-P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en-US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-V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</a:t>
                      </a:r>
                      <a:r>
                        <a:rPr kumimoji="0" lang="en-US" sz="1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-V</a:t>
                      </a:r>
                      <a:r>
                        <a:rPr kumimoji="0" lang="en-US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572000" y="3200400"/>
            <a:ext cx="4267200" cy="1560513"/>
            <a:chOff x="4572000" y="3200400"/>
            <a:chExt cx="4267200" cy="1560513"/>
          </a:xfrm>
        </p:grpSpPr>
        <p:graphicFrame>
          <p:nvGraphicFramePr>
            <p:cNvPr id="31791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8281610"/>
                </p:ext>
              </p:extLst>
            </p:nvPr>
          </p:nvGraphicFramePr>
          <p:xfrm>
            <a:off x="4572000" y="3200400"/>
            <a:ext cx="685800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295" name="Equation" r:id="rId4" imgW="1358640" imgH="825480" progId="Equation.3">
                    <p:embed/>
                  </p:oleObj>
                </mc:Choice>
                <mc:Fallback>
                  <p:oleObj name="Equation" r:id="rId4" imgW="1358640" imgH="825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3200400"/>
                          <a:ext cx="685800" cy="417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92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81694740"/>
                </p:ext>
              </p:extLst>
            </p:nvPr>
          </p:nvGraphicFramePr>
          <p:xfrm>
            <a:off x="5661025" y="3200400"/>
            <a:ext cx="795338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296" name="Equation" r:id="rId6" imgW="1574640" imgH="825480" progId="Equation.3">
                    <p:embed/>
                  </p:oleObj>
                </mc:Choice>
                <mc:Fallback>
                  <p:oleObj name="Equation" r:id="rId6" imgW="1574640" imgH="825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61025" y="3200400"/>
                          <a:ext cx="795338" cy="417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93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3140766"/>
                </p:ext>
              </p:extLst>
            </p:nvPr>
          </p:nvGraphicFramePr>
          <p:xfrm>
            <a:off x="6934200" y="3200400"/>
            <a:ext cx="838200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297" name="Equation" r:id="rId8" imgW="1663560" imgH="825480" progId="Equation.3">
                    <p:embed/>
                  </p:oleObj>
                </mc:Choice>
                <mc:Fallback>
                  <p:oleObj name="Equation" r:id="rId8" imgW="1663560" imgH="825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4200" y="3200400"/>
                          <a:ext cx="838200" cy="417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94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34611542"/>
                </p:ext>
              </p:extLst>
            </p:nvPr>
          </p:nvGraphicFramePr>
          <p:xfrm>
            <a:off x="8001000" y="3200400"/>
            <a:ext cx="795338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298" name="Equation" r:id="rId10" imgW="1574640" imgH="825480" progId="Equation.3">
                    <p:embed/>
                  </p:oleObj>
                </mc:Choice>
                <mc:Fallback>
                  <p:oleObj name="Equation" r:id="rId10" imgW="1574640" imgH="825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01000" y="3200400"/>
                          <a:ext cx="795338" cy="417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95" name="Object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1344865"/>
                </p:ext>
              </p:extLst>
            </p:nvPr>
          </p:nvGraphicFramePr>
          <p:xfrm>
            <a:off x="4572000" y="4343400"/>
            <a:ext cx="685800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299" name="Equation" r:id="rId12" imgW="1358640" imgH="825480" progId="Equation.3">
                    <p:embed/>
                  </p:oleObj>
                </mc:Choice>
                <mc:Fallback>
                  <p:oleObj name="Equation" r:id="rId12" imgW="1358640" imgH="825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4343400"/>
                          <a:ext cx="685800" cy="417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96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9294530"/>
                </p:ext>
              </p:extLst>
            </p:nvPr>
          </p:nvGraphicFramePr>
          <p:xfrm>
            <a:off x="6934200" y="4343400"/>
            <a:ext cx="838200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300" name="Equation" r:id="rId13" imgW="1663560" imgH="825480" progId="Equation.3">
                    <p:embed/>
                  </p:oleObj>
                </mc:Choice>
                <mc:Fallback>
                  <p:oleObj name="Equation" r:id="rId13" imgW="1663560" imgH="825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4200" y="4343400"/>
                          <a:ext cx="838200" cy="417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97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4928057"/>
                </p:ext>
              </p:extLst>
            </p:nvPr>
          </p:nvGraphicFramePr>
          <p:xfrm>
            <a:off x="5746750" y="4343400"/>
            <a:ext cx="730250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301" name="Equation" r:id="rId15" imgW="1447560" imgH="825480" progId="Equation.3">
                    <p:embed/>
                  </p:oleObj>
                </mc:Choice>
                <mc:Fallback>
                  <p:oleObj name="Equation" r:id="rId15" imgW="1447560" imgH="825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46750" y="4343400"/>
                          <a:ext cx="730250" cy="417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98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4494659"/>
                </p:ext>
              </p:extLst>
            </p:nvPr>
          </p:nvGraphicFramePr>
          <p:xfrm>
            <a:off x="8108950" y="4343400"/>
            <a:ext cx="730250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302" name="Equation" r:id="rId17" imgW="1447560" imgH="825480" progId="Equation.3">
                    <p:embed/>
                  </p:oleObj>
                </mc:Choice>
                <mc:Fallback>
                  <p:oleObj name="Equation" r:id="rId17" imgW="1447560" imgH="825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08950" y="4343400"/>
                          <a:ext cx="730250" cy="417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86720"/>
              </p:ext>
            </p:extLst>
          </p:nvPr>
        </p:nvGraphicFramePr>
        <p:xfrm>
          <a:off x="4267200" y="4941887"/>
          <a:ext cx="4159250" cy="176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303" name="数式" r:id="rId19" imgW="2158920" imgH="914400" progId="Equation.3">
                  <p:embed/>
                </p:oleObj>
              </mc:Choice>
              <mc:Fallback>
                <p:oleObj name="数式" r:id="rId19" imgW="2158920" imgH="9144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941887"/>
                        <a:ext cx="4159250" cy="176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pic>
        <p:nvPicPr>
          <p:cNvPr id="350210" name="Picture 2" descr="E:\Media\Image_Library\chapter22\22P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10862"/>
            <a:ext cx="4482353" cy="429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3810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Example from homework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747656"/>
              </p:ext>
            </p:extLst>
          </p:nvPr>
        </p:nvGraphicFramePr>
        <p:xfrm>
          <a:off x="4634753" y="1489841"/>
          <a:ext cx="4159250" cy="176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52" name="数式" r:id="rId4" imgW="2158920" imgH="914400" progId="Equation.3">
                  <p:embed/>
                </p:oleObj>
              </mc:Choice>
              <mc:Fallback>
                <p:oleObj name="数式" r:id="rId4" imgW="2158920" imgH="914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4753" y="1489841"/>
                        <a:ext cx="4159250" cy="176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544055"/>
              </p:ext>
            </p:extLst>
          </p:nvPr>
        </p:nvGraphicFramePr>
        <p:xfrm>
          <a:off x="4635500" y="3605213"/>
          <a:ext cx="4184650" cy="230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53" name="数式" r:id="rId6" imgW="2171520" imgH="1193760" progId="Equation.3">
                  <p:embed/>
                </p:oleObj>
              </mc:Choice>
              <mc:Fallback>
                <p:oleObj name="数式" r:id="rId6" imgW="2171520" imgH="11937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3605213"/>
                        <a:ext cx="4184650" cy="230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709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334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Most efficient thermodynamic cycle -- Carnot</a:t>
            </a:r>
          </a:p>
        </p:txBody>
      </p:sp>
      <p:pic>
        <p:nvPicPr>
          <p:cNvPr id="351234" name="Picture 2" descr="E:\Media\Image_Library\chapter22\22p6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295400"/>
            <a:ext cx="3137647" cy="386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56388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Sadi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Carnot  1796-1832</a:t>
            </a:r>
          </a:p>
        </p:txBody>
      </p:sp>
      <p:pic>
        <p:nvPicPr>
          <p:cNvPr id="351236" name="Picture 4" descr="E:\Media\Image_Library\chapter22\22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65764"/>
            <a:ext cx="3585882" cy="450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hlinkClick r:id="rId4"/>
          </p:cNvPr>
          <p:cNvSpPr/>
          <p:nvPr/>
        </p:nvSpPr>
        <p:spPr>
          <a:xfrm>
            <a:off x="8382000" y="5869632"/>
            <a:ext cx="304800" cy="3787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7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E:\Media\Image_Library\chapter22\22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62" y="1295400"/>
            <a:ext cx="3585882" cy="450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457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Carnot cycle: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5800" y="918865"/>
            <a:ext cx="411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B  Isothermal at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</a:t>
            </a:r>
            <a:r>
              <a:rPr lang="en-US" sz="2400" b="1" baseline="-25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h</a:t>
            </a:r>
            <a:endParaRPr lang="en-US" sz="2400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BC  Adiabatic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CD  Isothermal at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</a:t>
            </a:r>
            <a:r>
              <a:rPr lang="en-US" sz="2400" b="1" baseline="-25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</a:t>
            </a:r>
            <a:endParaRPr lang="en-US" sz="2400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DA  Adiabatic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661793"/>
              </p:ext>
            </p:extLst>
          </p:nvPr>
        </p:nvGraphicFramePr>
        <p:xfrm>
          <a:off x="4876800" y="3276600"/>
          <a:ext cx="3352800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74" name="数式" r:id="rId4" imgW="1739880" imgH="1130040" progId="Equation.3">
                  <p:embed/>
                </p:oleObj>
              </mc:Choice>
              <mc:Fallback>
                <p:oleObj name="数式" r:id="rId4" imgW="1739880" imgH="1130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276600"/>
                        <a:ext cx="3352800" cy="218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599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457200"/>
            <a:ext cx="75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iclicker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exercise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We discussed the efficiency of an engine as</a:t>
            </a: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Is this result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Special to the Carnot cycle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General to all ideal thermodynamic cycles</a:t>
            </a:r>
          </a:p>
          <a:p>
            <a:pPr lvl="1"/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277612"/>
            <a:ext cx="75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iclicker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exercise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We discussed the efficiency of an engine running with hot and cold reservoirs as</a:t>
            </a:r>
          </a:p>
          <a:p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Is this result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Special to the Carnot cycle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General to all ideal thermodynamic cycles</a:t>
            </a:r>
          </a:p>
          <a:p>
            <a:pPr lvl="1"/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415960"/>
              </p:ext>
            </p:extLst>
          </p:nvPr>
        </p:nvGraphicFramePr>
        <p:xfrm>
          <a:off x="2808287" y="1335088"/>
          <a:ext cx="30591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06" name="数式" r:id="rId3" imgW="1587240" imgH="457200" progId="Equation.3">
                  <p:embed/>
                </p:oleObj>
              </mc:Choice>
              <mc:Fallback>
                <p:oleObj name="数式" r:id="rId3" imgW="158724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287" y="1335088"/>
                        <a:ext cx="3059113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75899"/>
              </p:ext>
            </p:extLst>
          </p:nvPr>
        </p:nvGraphicFramePr>
        <p:xfrm>
          <a:off x="2644775" y="4398963"/>
          <a:ext cx="1273175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07" name="数式" r:id="rId5" imgW="660240" imgH="431640" progId="Equation.3">
                  <p:embed/>
                </p:oleObj>
              </mc:Choice>
              <mc:Fallback>
                <p:oleObj name="数式" r:id="rId5" imgW="66024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4398963"/>
                        <a:ext cx="1273175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532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11/19/2012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113 A  Fall 2012 -- Lecture 32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17237"/>
              </p:ext>
            </p:extLst>
          </p:nvPr>
        </p:nvGraphicFramePr>
        <p:xfrm>
          <a:off x="1336675" y="811212"/>
          <a:ext cx="3768725" cy="414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18" name="数式" r:id="rId3" imgW="1955520" imgH="2145960" progId="Equation.3">
                  <p:embed/>
                </p:oleObj>
              </mc:Choice>
              <mc:Fallback>
                <p:oleObj name="数式" r:id="rId3" imgW="1955520" imgH="21459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6675" y="811212"/>
                        <a:ext cx="3768725" cy="414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8333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i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b="1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18347</TotalTime>
  <Words>395</Words>
  <Application>Microsoft Office PowerPoint</Application>
  <PresentationFormat>On-screen Show (4:3)</PresentationFormat>
  <Paragraphs>117</Paragraphs>
  <Slides>14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数式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869</cp:revision>
  <cp:lastPrinted>2012-11-12T16:37:52Z</cp:lastPrinted>
  <dcterms:created xsi:type="dcterms:W3CDTF">2012-01-10T18:32:24Z</dcterms:created>
  <dcterms:modified xsi:type="dcterms:W3CDTF">2012-11-19T16:18:11Z</dcterms:modified>
</cp:coreProperties>
</file>