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96" r:id="rId2"/>
    <p:sldId id="327" r:id="rId3"/>
    <p:sldId id="385" r:id="rId4"/>
    <p:sldId id="386" r:id="rId5"/>
    <p:sldId id="387" r:id="rId6"/>
    <p:sldId id="388" r:id="rId7"/>
    <p:sldId id="403" r:id="rId8"/>
    <p:sldId id="401" r:id="rId9"/>
    <p:sldId id="389" r:id="rId10"/>
    <p:sldId id="390" r:id="rId11"/>
    <p:sldId id="391" r:id="rId12"/>
    <p:sldId id="392" r:id="rId13"/>
    <p:sldId id="393" r:id="rId14"/>
    <p:sldId id="394" r:id="rId15"/>
    <p:sldId id="395" r:id="rId16"/>
    <p:sldId id="396" r:id="rId17"/>
    <p:sldId id="397" r:id="rId18"/>
    <p:sldId id="398" r:id="rId19"/>
    <p:sldId id="399" r:id="rId20"/>
    <p:sldId id="400" r:id="rId21"/>
    <p:sldId id="374" r:id="rId22"/>
    <p:sldId id="377" r:id="rId23"/>
    <p:sldId id="402" r:id="rId2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60"/>
  </p:normalViewPr>
  <p:slideViewPr>
    <p:cSldViewPr>
      <p:cViewPr>
        <p:scale>
          <a:sx n="60" d="100"/>
          <a:sy n="60" d="100"/>
        </p:scale>
        <p:origin x="-738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8B4634-319C-4D52-A3DC-5A5E909956FA}" type="datetimeFigureOut">
              <a:rPr lang="en-US" smtClean="0"/>
              <a:t>11/24/2012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EE1BE6-0E97-4A6F-8F0E-2423A5ACA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2245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11/24/2012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Problems</a:t>
            </a:r>
            <a:r>
              <a:rPr lang="en-US" baseline="0" smtClean="0"/>
              <a:t> 1.1,1.6,1.10,1.11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14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452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11/26/2012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113 A  Fall 2012 -- Lecture 33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1.jpeg"/><Relationship Id="rId4" Type="http://schemas.openxmlformats.org/officeDocument/2006/relationships/image" Target="../media/image9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3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4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5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6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8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9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0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7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8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jpeg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" y="381000"/>
            <a:ext cx="8763000" cy="5337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113 A General Physics I</a:t>
            </a:r>
          </a:p>
          <a:p>
            <a:pPr algn="ctr"/>
            <a:r>
              <a:rPr lang="en-US" sz="3200" b="1" dirty="0" smtClean="0"/>
              <a:t>9-9:50 AM  MWF  Olin 101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sz="3200" b="1" dirty="0" smtClean="0"/>
              <a:t>Plan for Lecture 32:</a:t>
            </a:r>
          </a:p>
          <a:p>
            <a:pPr algn="ctr">
              <a:spcBef>
                <a:spcPts val="5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Review of Chapters 14, 19-22</a:t>
            </a:r>
          </a:p>
          <a:p>
            <a:pPr algn="ctr">
              <a:spcBef>
                <a:spcPts val="500"/>
              </a:spcBef>
            </a:pPr>
            <a:endParaRPr lang="en-US" sz="3200" b="1" dirty="0" smtClean="0">
              <a:solidFill>
                <a:schemeClr val="folHlink"/>
              </a:solidFill>
            </a:endParaRPr>
          </a:p>
          <a:p>
            <a:pPr marL="514350" indent="-514350">
              <a:spcBef>
                <a:spcPts val="5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Advice about preparing for exam</a:t>
            </a:r>
          </a:p>
          <a:p>
            <a:pPr marL="514350" indent="-514350">
              <a:spcBef>
                <a:spcPts val="5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Review of the physics of fluids and of thermodynamics</a:t>
            </a:r>
          </a:p>
          <a:p>
            <a:pPr marL="514350" indent="-514350">
              <a:spcBef>
                <a:spcPts val="5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Example problems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76200"/>
            <a:ext cx="739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Review:    Physics of fluids  -- continued</a:t>
            </a:r>
          </a:p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Pressure exerted by fluid itself due to gravity: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228600" y="1143000"/>
            <a:ext cx="4572000" cy="2133600"/>
            <a:chOff x="228600" y="3200400"/>
            <a:chExt cx="4572000" cy="2133600"/>
          </a:xfrm>
        </p:grpSpPr>
        <p:sp>
          <p:nvSpPr>
            <p:cNvPr id="8" name="AutoShape 4"/>
            <p:cNvSpPr>
              <a:spLocks noChangeArrowheads="1"/>
            </p:cNvSpPr>
            <p:nvPr/>
          </p:nvSpPr>
          <p:spPr bwMode="auto">
            <a:xfrm>
              <a:off x="762000" y="4038600"/>
              <a:ext cx="1676400" cy="129540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00FFFF">
                    <a:gamma/>
                    <a:shade val="46275"/>
                    <a:invGamma/>
                  </a:srgbClr>
                </a:gs>
                <a:gs pos="50000">
                  <a:srgbClr val="00FFFF"/>
                </a:gs>
                <a:gs pos="100000">
                  <a:srgbClr val="00FFFF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9" name="AutoShape 5"/>
            <p:cNvSpPr>
              <a:spLocks noChangeArrowheads="1"/>
            </p:cNvSpPr>
            <p:nvPr/>
          </p:nvSpPr>
          <p:spPr bwMode="auto">
            <a:xfrm>
              <a:off x="762000" y="3200400"/>
              <a:ext cx="1676400" cy="106680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00FFFF">
                    <a:gamma/>
                    <a:shade val="46275"/>
                    <a:invGamma/>
                  </a:srgbClr>
                </a:gs>
                <a:gs pos="50000">
                  <a:srgbClr val="00FFFF"/>
                </a:gs>
                <a:gs pos="100000">
                  <a:srgbClr val="00FFFF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>
              <a:off x="533400" y="4191000"/>
              <a:ext cx="0" cy="1066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228600" y="4267200"/>
              <a:ext cx="4572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1"/>
                <a:t>y</a:t>
              </a:r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2667000" y="3886200"/>
              <a:ext cx="213360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 dirty="0" err="1" smtClean="0">
                  <a:latin typeface="Symbol" pitchFamily="18" charset="2"/>
                </a:rPr>
                <a:t>r</a:t>
              </a:r>
              <a:r>
                <a:rPr lang="en-US" sz="2400" i="1" dirty="0" err="1" smtClean="0"/>
                <a:t>g</a:t>
              </a:r>
              <a:r>
                <a:rPr lang="en-US" sz="2400" i="1" dirty="0" err="1" smtClean="0">
                  <a:latin typeface="Symbol" pitchFamily="18" charset="2"/>
                </a:rPr>
                <a:t>D</a:t>
              </a:r>
              <a:r>
                <a:rPr lang="en-US" sz="2400" i="1" dirty="0" err="1" smtClean="0"/>
                <a:t>y</a:t>
              </a:r>
              <a:r>
                <a:rPr lang="en-US" sz="2400" i="1" dirty="0" smtClean="0"/>
                <a:t> = mg/A</a:t>
              </a:r>
              <a:endParaRPr lang="en-US" sz="2400" i="1" dirty="0"/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 flipH="1">
              <a:off x="2362200" y="4114800"/>
              <a:ext cx="381000" cy="76200"/>
            </a:xfrm>
            <a:prstGeom prst="line">
              <a:avLst/>
            </a:prstGeom>
            <a:noFill/>
            <a:ln w="25400">
              <a:solidFill>
                <a:srgbClr val="6666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14" name="Text Box 10"/>
            <p:cNvSpPr txBox="1">
              <a:spLocks noChangeArrowheads="1"/>
            </p:cNvSpPr>
            <p:nvPr/>
          </p:nvSpPr>
          <p:spPr bwMode="auto">
            <a:xfrm>
              <a:off x="2590800" y="3276600"/>
              <a:ext cx="137160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 dirty="0"/>
                <a:t>P(</a:t>
              </a:r>
              <a:r>
                <a:rPr lang="en-US" sz="2400" i="1" dirty="0" err="1"/>
                <a:t>y+</a:t>
              </a:r>
              <a:r>
                <a:rPr lang="en-US" sz="2400" i="1" dirty="0" err="1">
                  <a:latin typeface="Symbol" pitchFamily="18" charset="2"/>
                </a:rPr>
                <a:t>D</a:t>
              </a:r>
              <a:r>
                <a:rPr lang="en-US" sz="2400" i="1" dirty="0" err="1"/>
                <a:t>y</a:t>
              </a:r>
              <a:r>
                <a:rPr lang="en-US" sz="2400" i="1" dirty="0"/>
                <a:t>)</a:t>
              </a:r>
            </a:p>
          </p:txBody>
        </p:sp>
        <p:sp>
          <p:nvSpPr>
            <p:cNvPr id="15" name="Line 11"/>
            <p:cNvSpPr>
              <a:spLocks noChangeShapeType="1"/>
            </p:cNvSpPr>
            <p:nvPr/>
          </p:nvSpPr>
          <p:spPr bwMode="auto">
            <a:xfrm flipH="1">
              <a:off x="1524000" y="3505200"/>
              <a:ext cx="1143000" cy="762000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16" name="Line 12"/>
            <p:cNvSpPr>
              <a:spLocks noChangeShapeType="1"/>
            </p:cNvSpPr>
            <p:nvPr/>
          </p:nvSpPr>
          <p:spPr bwMode="auto">
            <a:xfrm flipH="1" flipV="1">
              <a:off x="1676400" y="4419600"/>
              <a:ext cx="914400" cy="304800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17" name="Text Box 13"/>
            <p:cNvSpPr txBox="1">
              <a:spLocks noChangeArrowheads="1"/>
            </p:cNvSpPr>
            <p:nvPr/>
          </p:nvSpPr>
          <p:spPr bwMode="auto">
            <a:xfrm>
              <a:off x="2590800" y="4419600"/>
              <a:ext cx="137160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/>
                <a:t>P(y)</a:t>
              </a:r>
            </a:p>
          </p:txBody>
        </p:sp>
      </p:grp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3277030"/>
              </p:ext>
            </p:extLst>
          </p:nvPr>
        </p:nvGraphicFramePr>
        <p:xfrm>
          <a:off x="5067300" y="990600"/>
          <a:ext cx="3263900" cy="336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492" name="Equation" r:id="rId3" imgW="3263900" imgH="3365500" progId="Equation.3">
                  <p:embed/>
                </p:oleObj>
              </mc:Choice>
              <mc:Fallback>
                <p:oleObj name="Equation" r:id="rId3" imgW="3263900" imgH="33655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7300" y="990600"/>
                        <a:ext cx="3263900" cy="336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Can 19"/>
          <p:cNvSpPr/>
          <p:nvPr/>
        </p:nvSpPr>
        <p:spPr>
          <a:xfrm>
            <a:off x="1141686" y="4114800"/>
            <a:ext cx="1220514" cy="1828800"/>
          </a:xfrm>
          <a:prstGeom prst="can">
            <a:avLst/>
          </a:prstGeom>
          <a:pattFill prst="zigZ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295400" y="50292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Symbol" pitchFamily="18" charset="2"/>
                <a:cs typeface="Arial" pitchFamily="34" charset="0"/>
              </a:rPr>
              <a:t>r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438400" y="40386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y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438400" y="54819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y</a:t>
            </a:r>
            <a:r>
              <a:rPr lang="en-US" sz="2400" b="1" baseline="-25000" dirty="0">
                <a:latin typeface="Arial" pitchFamily="34" charset="0"/>
                <a:cs typeface="Arial" pitchFamily="34" charset="0"/>
              </a:rPr>
              <a:t>1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1548231"/>
              </p:ext>
            </p:extLst>
          </p:nvPr>
        </p:nvGraphicFramePr>
        <p:xfrm>
          <a:off x="3617259" y="4648200"/>
          <a:ext cx="4840941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493" name="数式" r:id="rId5" imgW="1714320" imgH="431640" progId="Equation.3">
                  <p:embed/>
                </p:oleObj>
              </mc:Choice>
              <mc:Fallback>
                <p:oleObj name="数式" r:id="rId5" imgW="1714320" imgH="43164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7259" y="4648200"/>
                        <a:ext cx="4840941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Straight Arrow Connector 25"/>
          <p:cNvCxnSpPr/>
          <p:nvPr/>
        </p:nvCxnSpPr>
        <p:spPr>
          <a:xfrm flipH="1">
            <a:off x="2095500" y="5490865"/>
            <a:ext cx="1638300" cy="4527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2362200" y="4269432"/>
            <a:ext cx="2743200" cy="12169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1658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76200"/>
            <a:ext cx="739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Review:    Physics of fluids  -- continued</a:t>
            </a:r>
          </a:p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Buoyant force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509017"/>
              </p:ext>
            </p:extLst>
          </p:nvPr>
        </p:nvGraphicFramePr>
        <p:xfrm>
          <a:off x="1233488" y="1219200"/>
          <a:ext cx="5991225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511" name="数式" r:id="rId3" imgW="2234880" imgH="241200" progId="Equation.3">
                  <p:embed/>
                </p:oleObj>
              </mc:Choice>
              <mc:Fallback>
                <p:oleObj name="数式" r:id="rId3" imgW="2234880" imgH="24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3488" y="1219200"/>
                        <a:ext cx="5991225" cy="646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1219200" y="2209800"/>
            <a:ext cx="2895600" cy="3429000"/>
            <a:chOff x="1219200" y="2667000"/>
            <a:chExt cx="2895600" cy="3429000"/>
          </a:xfrm>
        </p:grpSpPr>
        <p:sp>
          <p:nvSpPr>
            <p:cNvPr id="7" name="Can 6"/>
            <p:cNvSpPr/>
            <p:nvPr/>
          </p:nvSpPr>
          <p:spPr>
            <a:xfrm>
              <a:off x="1219200" y="2667000"/>
              <a:ext cx="2895600" cy="3429000"/>
            </a:xfrm>
            <a:prstGeom prst="can">
              <a:avLst/>
            </a:prstGeom>
            <a:solidFill>
              <a:schemeClr val="accent5">
                <a:lumMod val="60000"/>
                <a:lumOff val="40000"/>
                <a:alpha val="44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8" name="Oval 7"/>
            <p:cNvSpPr/>
            <p:nvPr/>
          </p:nvSpPr>
          <p:spPr>
            <a:xfrm>
              <a:off x="1219200" y="5581650"/>
              <a:ext cx="2895600" cy="5143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9" name="Cube 8"/>
            <p:cNvSpPr/>
            <p:nvPr/>
          </p:nvSpPr>
          <p:spPr>
            <a:xfrm>
              <a:off x="2286000" y="5105400"/>
              <a:ext cx="838200" cy="8382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286000" y="34290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Symbol" pitchFamily="18" charset="2"/>
                <a:cs typeface="Arial" pitchFamily="34" charset="0"/>
              </a:rPr>
              <a:t>r</a:t>
            </a:r>
            <a:r>
              <a:rPr lang="en-US" sz="2400" b="1" baseline="-25000" dirty="0" err="1" smtClean="0">
                <a:latin typeface="Arial" pitchFamily="34" charset="0"/>
                <a:cs typeface="Arial" pitchFamily="34" charset="0"/>
              </a:rPr>
              <a:t>fluid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2438400" y="4267200"/>
            <a:ext cx="0" cy="80010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2667000" y="3924300"/>
            <a:ext cx="0" cy="148590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590800" y="5181600"/>
            <a:ext cx="0" cy="83820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667000" y="5667703"/>
            <a:ext cx="11049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866900" y="4267200"/>
            <a:ext cx="11049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67000" y="4191000"/>
            <a:ext cx="11049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</a:t>
            </a:r>
            <a:endParaRPr lang="en-US" sz="2400" b="1" baseline="-25000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9109510"/>
              </p:ext>
            </p:extLst>
          </p:nvPr>
        </p:nvGraphicFramePr>
        <p:xfrm>
          <a:off x="4572000" y="4254062"/>
          <a:ext cx="2757488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512" name="数式" r:id="rId5" imgW="1028520" imgH="215640" progId="Equation.3">
                  <p:embed/>
                </p:oleObj>
              </mc:Choice>
              <mc:Fallback>
                <p:oleObj name="数式" r:id="rId5" imgW="102852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254062"/>
                        <a:ext cx="2757488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179418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1887" y="28903"/>
            <a:ext cx="7391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Review:    Physics of fluids  -- continued</a:t>
            </a:r>
          </a:p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Bernoulli’s equation</a:t>
            </a:r>
          </a:p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Continuity condition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5101330"/>
              </p:ext>
            </p:extLst>
          </p:nvPr>
        </p:nvGraphicFramePr>
        <p:xfrm>
          <a:off x="3884612" y="412750"/>
          <a:ext cx="4725988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532" name="数式" r:id="rId3" imgW="2209680" imgH="482400" progId="Equation.3">
                  <p:embed/>
                </p:oleObj>
              </mc:Choice>
              <mc:Fallback>
                <p:oleObj name="数式" r:id="rId3" imgW="2209680" imgH="482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4612" y="412750"/>
                        <a:ext cx="4725988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62500" name="Picture 4" descr="E:\Media\Image_Library\chapter14\142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80882"/>
            <a:ext cx="4482353" cy="4491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371600" y="3119735"/>
            <a:ext cx="6096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sz="2400" b="1" i="1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en-US" sz="2400" b="1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29000" y="51054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=P</a:t>
            </a:r>
            <a:r>
              <a:rPr lang="en-US" sz="2400" b="1" i="1" baseline="-25000" dirty="0" smtClean="0">
                <a:latin typeface="Arial" pitchFamily="34" charset="0"/>
                <a:cs typeface="Arial" pitchFamily="34" charset="0"/>
              </a:rPr>
              <a:t>1</a:t>
            </a:r>
            <a:endParaRPr lang="en-US" sz="2400" b="1" i="1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7666755"/>
              </p:ext>
            </p:extLst>
          </p:nvPr>
        </p:nvGraphicFramePr>
        <p:xfrm>
          <a:off x="5129213" y="1735138"/>
          <a:ext cx="3776662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533" name="数式" r:id="rId6" imgW="1765080" imgH="457200" progId="Equation.3">
                  <p:embed/>
                </p:oleObj>
              </mc:Choice>
              <mc:Fallback>
                <p:oleObj name="数式" r:id="rId6" imgW="176508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9213" y="1735138"/>
                        <a:ext cx="3776662" cy="981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41880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1886" y="28903"/>
            <a:ext cx="9102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Review:    Temperature  -- notion of “absolute” Kelvin scale      </a:t>
            </a:r>
          </a:p>
        </p:txBody>
      </p:sp>
      <p:pic>
        <p:nvPicPr>
          <p:cNvPr id="8" name="Picture 3" descr="F19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838200"/>
            <a:ext cx="3983038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410200" y="1524000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=T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-273.15</a:t>
            </a:r>
          </a:p>
        </p:txBody>
      </p:sp>
    </p:spTree>
    <p:extLst>
      <p:ext uri="{BB962C8B-B14F-4D97-AF65-F5344CB8AC3E}">
        <p14:creationId xmlns:p14="http://schemas.microsoft.com/office/powerpoint/2010/main" val="1446842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28600" y="815737"/>
            <a:ext cx="8610600" cy="5127863"/>
            <a:chOff x="533400" y="381000"/>
            <a:chExt cx="8610600" cy="5127863"/>
          </a:xfrm>
        </p:grpSpPr>
        <p:sp>
          <p:nvSpPr>
            <p:cNvPr id="6" name="TextBox 5"/>
            <p:cNvSpPr txBox="1"/>
            <p:nvPr/>
          </p:nvSpPr>
          <p:spPr>
            <a:xfrm>
              <a:off x="762000" y="381000"/>
              <a:ext cx="76962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Arial" pitchFamily="34" charset="0"/>
                  <a:cs typeface="Arial" pitchFamily="34" charset="0"/>
                </a:rPr>
                <a:t>Effects of temperature on materials –ideal gas “law” (thanks to Robert Boyle (1627-1691), Jacques Charles (1746-1823), and Gay-Lussac (1778-1850)</a:t>
              </a:r>
            </a:p>
          </p:txBody>
        </p:sp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01096244"/>
                </p:ext>
              </p:extLst>
            </p:nvPr>
          </p:nvGraphicFramePr>
          <p:xfrm>
            <a:off x="2133600" y="2514600"/>
            <a:ext cx="4751614" cy="1231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3536" name="数式" r:id="rId3" imgW="685800" imgH="177480" progId="Equation.3">
                    <p:embed/>
                  </p:oleObj>
                </mc:Choice>
                <mc:Fallback>
                  <p:oleObj name="数式" r:id="rId3" imgW="685800" imgH="17748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133600" y="2514600"/>
                          <a:ext cx="4751614" cy="12319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8" name="Straight Arrow Connector 7"/>
            <p:cNvCxnSpPr/>
            <p:nvPr/>
          </p:nvCxnSpPr>
          <p:spPr>
            <a:xfrm flipV="1">
              <a:off x="1524000" y="3429000"/>
              <a:ext cx="914400" cy="1752600"/>
            </a:xfrm>
            <a:prstGeom prst="straightConnector1">
              <a:avLst/>
            </a:prstGeom>
            <a:ln w="635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533400" y="5047198"/>
              <a:ext cx="3048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pressure in </a:t>
              </a:r>
              <a:r>
                <a:rPr lang="en-US" sz="2400" b="1" dirty="0" err="1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Pascals</a:t>
              </a:r>
              <a:endParaRPr lang="en-US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V="1">
              <a:off x="2590800" y="3581400"/>
              <a:ext cx="457200" cy="914400"/>
            </a:xfrm>
            <a:prstGeom prst="straightConnector1">
              <a:avLst/>
            </a:prstGeom>
            <a:ln w="635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1981200" y="4419600"/>
              <a:ext cx="3048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volume in m</a:t>
              </a:r>
              <a:r>
                <a:rPr lang="en-US" sz="2400" b="1" baseline="30000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en-US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V="1">
              <a:off x="4648200" y="3657600"/>
              <a:ext cx="228600" cy="914400"/>
            </a:xfrm>
            <a:prstGeom prst="straightConnector1">
              <a:avLst/>
            </a:prstGeom>
            <a:ln w="635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038600" y="4491335"/>
              <a:ext cx="3048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# of moles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943600" y="3807767"/>
              <a:ext cx="3048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temperature in K</a:t>
              </a:r>
            </a:p>
          </p:txBody>
        </p:sp>
        <p:cxnSp>
          <p:nvCxnSpPr>
            <p:cNvPr id="15" name="Straight Arrow Connector 14"/>
            <p:cNvCxnSpPr>
              <a:stCxn id="14" idx="0"/>
            </p:cNvCxnSpPr>
            <p:nvPr/>
          </p:nvCxnSpPr>
          <p:spPr>
            <a:xfrm flipH="1" flipV="1">
              <a:off x="6477000" y="3276600"/>
              <a:ext cx="990600" cy="531167"/>
            </a:xfrm>
            <a:prstGeom prst="straightConnector1">
              <a:avLst/>
            </a:prstGeom>
            <a:ln w="635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H="1">
              <a:off x="5943600" y="2133600"/>
              <a:ext cx="533400" cy="609600"/>
            </a:xfrm>
            <a:prstGeom prst="straightConnector1">
              <a:avLst/>
            </a:prstGeom>
            <a:ln w="635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6096000" y="1752600"/>
              <a:ext cx="3048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8.314 J/(</a:t>
              </a:r>
              <a:r>
                <a:rPr lang="en-US" sz="2400" b="1" dirty="0" err="1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mol</a:t>
              </a:r>
              <a:r>
                <a:rPr lang="en-US" sz="2400" b="1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 K)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066800" y="5867400"/>
            <a:ext cx="807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 mole corresponds to 6.022 x 10</a:t>
            </a:r>
            <a:r>
              <a:rPr lang="en-US" sz="2400" b="1" baseline="30000" dirty="0" smtClean="0">
                <a:latin typeface="Arial" pitchFamily="34" charset="0"/>
                <a:cs typeface="Arial" pitchFamily="34" charset="0"/>
              </a:rPr>
              <a:t>23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molecules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1021" y="257107"/>
            <a:ext cx="9102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Review:    Ideal gas law</a:t>
            </a:r>
          </a:p>
        </p:txBody>
      </p:sp>
    </p:spTree>
    <p:extLst>
      <p:ext uri="{BB962C8B-B14F-4D97-AF65-F5344CB8AC3E}">
        <p14:creationId xmlns:p14="http://schemas.microsoft.com/office/powerpoint/2010/main" val="1299312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4572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Review:    Notion of internal energy of a system</a:t>
            </a:r>
          </a:p>
        </p:txBody>
      </p:sp>
      <p:sp>
        <p:nvSpPr>
          <p:cNvPr id="6" name="Cloud 5"/>
          <p:cNvSpPr/>
          <p:nvPr/>
        </p:nvSpPr>
        <p:spPr>
          <a:xfrm>
            <a:off x="1873469" y="1103586"/>
            <a:ext cx="4724400" cy="2438400"/>
          </a:xfrm>
          <a:prstGeom prst="cloud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825969" y="16764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sz="2400" b="1" baseline="-25000" dirty="0" err="1" smtClean="0">
                <a:latin typeface="Arial" pitchFamily="34" charset="0"/>
                <a:cs typeface="Arial" pitchFamily="34" charset="0"/>
              </a:rPr>
              <a:t>int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(T,V,P….)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2000" y="3565377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 internal energy is a “state” property of the system, depending on the instantaneous parameters (such as T, P, V, etc.).   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5143726"/>
              </p:ext>
            </p:extLst>
          </p:nvPr>
        </p:nvGraphicFramePr>
        <p:xfrm>
          <a:off x="762000" y="4876800"/>
          <a:ext cx="7172326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559" name="数式" r:id="rId3" imgW="2298600" imgH="241200" progId="Equation.3">
                  <p:embed/>
                </p:oleObj>
              </mc:Choice>
              <mc:Fallback>
                <p:oleObj name="数式" r:id="rId3" imgW="2298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876800"/>
                        <a:ext cx="7172326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57200" y="5575738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Symbol" pitchFamily="18" charset="2"/>
                <a:cs typeface="Arial" pitchFamily="34" charset="0"/>
              </a:rPr>
              <a:t>D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sz="2400" b="1" baseline="-25000" dirty="0" err="1" smtClean="0">
                <a:latin typeface="Arial" pitchFamily="34" charset="0"/>
                <a:cs typeface="Arial" pitchFamily="34" charset="0"/>
              </a:rPr>
              <a:t>int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can also include phase change of a material (solid</a:t>
            </a:r>
            <a:r>
              <a:rPr lang="en-US" sz="24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liquid, liquidgas, etc.)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431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3779" y="273664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Review:    First law of thermodynamics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5985419"/>
              </p:ext>
            </p:extLst>
          </p:nvPr>
        </p:nvGraphicFramePr>
        <p:xfrm>
          <a:off x="2590800" y="1676400"/>
          <a:ext cx="2735262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582" name="数式" r:id="rId3" imgW="876240" imgH="228600" progId="Equation.3">
                  <p:embed/>
                </p:oleObj>
              </mc:Choice>
              <mc:Fallback>
                <p:oleObj name="数式" r:id="rId3" imgW="8762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676400"/>
                        <a:ext cx="2735262" cy="7143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loud 7"/>
          <p:cNvSpPr/>
          <p:nvPr/>
        </p:nvSpPr>
        <p:spPr>
          <a:xfrm>
            <a:off x="152401" y="3352800"/>
            <a:ext cx="2362200" cy="1219200"/>
          </a:xfrm>
          <a:prstGeom prst="cloud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loud 8"/>
          <p:cNvSpPr/>
          <p:nvPr/>
        </p:nvSpPr>
        <p:spPr>
          <a:xfrm>
            <a:off x="3239814" y="3352800"/>
            <a:ext cx="2317532" cy="1219200"/>
          </a:xfrm>
          <a:prstGeom prst="cloud">
            <a:avLst/>
          </a:prstGeom>
          <a:gradFill>
            <a:gsLst>
              <a:gs pos="32000">
                <a:schemeClr val="accent6">
                  <a:lumMod val="40000"/>
                  <a:lumOff val="60000"/>
                </a:schemeClr>
              </a:gs>
              <a:gs pos="99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/>
          </a:p>
        </p:txBody>
      </p:sp>
      <p:sp>
        <p:nvSpPr>
          <p:cNvPr id="10" name="Cloud 9"/>
          <p:cNvSpPr/>
          <p:nvPr/>
        </p:nvSpPr>
        <p:spPr>
          <a:xfrm>
            <a:off x="6172200" y="3305503"/>
            <a:ext cx="2380594" cy="1219200"/>
          </a:xfrm>
          <a:prstGeom prst="cloud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90796">
                <a:srgbClr val="DDE5F4"/>
              </a:gs>
              <a:gs pos="93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62001" y="368427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sz="2400" b="1" i="1" baseline="-25000" dirty="0" err="1" smtClean="0">
                <a:latin typeface="Arial" pitchFamily="34" charset="0"/>
                <a:cs typeface="Arial" pitchFamily="34" charset="0"/>
              </a:rPr>
              <a:t>i</a:t>
            </a:r>
            <a:endParaRPr lang="en-US" sz="2400" b="1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372933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sz="2400" b="1" i="1" baseline="-25000" dirty="0" err="1" smtClean="0">
                <a:latin typeface="Arial" pitchFamily="34" charset="0"/>
                <a:cs typeface="Arial" pitchFamily="34" charset="0"/>
              </a:rPr>
              <a:t>f</a:t>
            </a:r>
            <a:endParaRPr lang="en-US" sz="2400" b="1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Up Arrow 12"/>
          <p:cNvSpPr/>
          <p:nvPr/>
        </p:nvSpPr>
        <p:spPr>
          <a:xfrm rot="2078213">
            <a:off x="3255678" y="4470326"/>
            <a:ext cx="685800" cy="914400"/>
          </a:xfrm>
          <a:prstGeom prst="up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Up Arrow 13"/>
          <p:cNvSpPr/>
          <p:nvPr/>
        </p:nvSpPr>
        <p:spPr>
          <a:xfrm rot="19092638">
            <a:off x="4865642" y="4441500"/>
            <a:ext cx="685800" cy="914400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878422" y="5257800"/>
            <a:ext cx="855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Q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16822" y="5334000"/>
            <a:ext cx="855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2401" y="5943600"/>
            <a:ext cx="7467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Q: heat added to system          W: work on system</a:t>
            </a:r>
          </a:p>
        </p:txBody>
      </p:sp>
    </p:spTree>
    <p:extLst>
      <p:ext uri="{BB962C8B-B14F-4D97-AF65-F5344CB8AC3E}">
        <p14:creationId xmlns:p14="http://schemas.microsoft.com/office/powerpoint/2010/main" val="3190103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3779" y="273664"/>
            <a:ext cx="8305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Review:    First law of thermodynamics – continued</a:t>
            </a:r>
          </a:p>
          <a:p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    Examples with W=0   </a:t>
            </a:r>
            <a:r>
              <a:rPr lang="en-US" sz="24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 </a:t>
            </a:r>
            <a:r>
              <a:rPr lang="en-US" sz="2400" b="1" dirty="0" err="1" smtClean="0">
                <a:latin typeface="Symbol" pitchFamily="18" charset="2"/>
                <a:cs typeface="Arial" pitchFamily="34" charset="0"/>
                <a:sym typeface="Wingdings" pitchFamily="2" charset="2"/>
              </a:rPr>
              <a:t>D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E</a:t>
            </a:r>
            <a:r>
              <a:rPr lang="en-US" sz="2400" b="1" baseline="-25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int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= Q</a:t>
            </a:r>
          </a:p>
          <a:p>
            <a:endParaRPr lang="en-US" sz="2400" b="1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        Changing temperature in a given phase</a:t>
            </a:r>
          </a:p>
          <a:p>
            <a:r>
              <a:rPr lang="en-US" sz="24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           </a:t>
            </a:r>
          </a:p>
          <a:p>
            <a:r>
              <a:rPr lang="en-US" sz="24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                   </a:t>
            </a:r>
          </a:p>
          <a:p>
            <a:endParaRPr lang="en-US" sz="2400" b="1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endParaRPr lang="en-US" sz="2400" b="1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endParaRPr lang="en-US" sz="2400" b="1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       Changing phase at given temperature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5235050"/>
              </p:ext>
            </p:extLst>
          </p:nvPr>
        </p:nvGraphicFramePr>
        <p:xfrm>
          <a:off x="728663" y="2105025"/>
          <a:ext cx="8286750" cy="165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617" name="数式" r:id="rId3" imgW="3682800" imgH="736560" progId="Equation.3">
                  <p:embed/>
                </p:oleObj>
              </mc:Choice>
              <mc:Fallback>
                <p:oleObj name="数式" r:id="rId3" imgW="3682800" imgH="7365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28663" y="2105025"/>
                        <a:ext cx="8286750" cy="1657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0914079"/>
              </p:ext>
            </p:extLst>
          </p:nvPr>
        </p:nvGraphicFramePr>
        <p:xfrm>
          <a:off x="685800" y="4838700"/>
          <a:ext cx="81153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618" name="数式" r:id="rId5" imgW="3606480" imgH="431640" progId="Equation.3">
                  <p:embed/>
                </p:oleObj>
              </mc:Choice>
              <mc:Fallback>
                <p:oleObj name="数式" r:id="rId5" imgW="3606480" imgH="431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838700"/>
                        <a:ext cx="8115300" cy="971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387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3779" y="273664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Review:    First law of thermodynamics – continued</a:t>
            </a:r>
          </a:p>
          <a:p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    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0279744"/>
              </p:ext>
            </p:extLst>
          </p:nvPr>
        </p:nvGraphicFramePr>
        <p:xfrm>
          <a:off x="163129" y="970131"/>
          <a:ext cx="8904671" cy="47448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629" name="数式" r:id="rId3" imgW="3962160" imgH="2108160" progId="Equation.3">
                  <p:embed/>
                </p:oleObj>
              </mc:Choice>
              <mc:Fallback>
                <p:oleObj name="数式" r:id="rId3" imgW="3962160" imgH="21081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129" y="970131"/>
                        <a:ext cx="8904671" cy="47448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844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3779" y="273664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Review:    First law of thermodynamics – continued</a:t>
            </a:r>
          </a:p>
          <a:p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sz="2400" b="1" baseline="-25000" dirty="0" err="1" smtClean="0">
                <a:latin typeface="Arial" pitchFamily="34" charset="0"/>
                <a:cs typeface="Arial" pitchFamily="34" charset="0"/>
              </a:rPr>
              <a:t>int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for ideal gas</a:t>
            </a:r>
          </a:p>
          <a:p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    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7100891"/>
              </p:ext>
            </p:extLst>
          </p:nvPr>
        </p:nvGraphicFramePr>
        <p:xfrm>
          <a:off x="914400" y="1676400"/>
          <a:ext cx="4178300" cy="311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48" name="数式" r:id="rId3" imgW="1536480" imgH="1143000" progId="Equation.3">
                  <p:embed/>
                </p:oleObj>
              </mc:Choice>
              <mc:Fallback>
                <p:oleObj name="数式" r:id="rId3" imgW="1536480" imgH="11430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676400"/>
                        <a:ext cx="4178300" cy="311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740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81000" y="6454775"/>
            <a:ext cx="2133600" cy="365125"/>
          </a:xfrm>
        </p:spPr>
        <p:txBody>
          <a:bodyPr/>
          <a:lstStyle/>
          <a:p>
            <a:r>
              <a:rPr lang="en-US" smtClean="0"/>
              <a:t>11/26/2012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/>
          </a:p>
        </p:txBody>
      </p:sp>
      <p:pic>
        <p:nvPicPr>
          <p:cNvPr id="35737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97" t="23705" r="36373" b="6929"/>
          <a:stretch/>
        </p:blipFill>
        <p:spPr bwMode="auto">
          <a:xfrm>
            <a:off x="1600200" y="381000"/>
            <a:ext cx="6448096" cy="5682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ight Arrow 4"/>
          <p:cNvSpPr/>
          <p:nvPr/>
        </p:nvSpPr>
        <p:spPr>
          <a:xfrm>
            <a:off x="1333500" y="3958459"/>
            <a:ext cx="533400" cy="381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94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3779" y="273664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Review:    First law of thermodynamics – continued</a:t>
            </a:r>
          </a:p>
          <a:p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Translational kinetic energy for ideal gas molecules:</a:t>
            </a:r>
          </a:p>
          <a:p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    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1218982"/>
              </p:ext>
            </p:extLst>
          </p:nvPr>
        </p:nvGraphicFramePr>
        <p:xfrm>
          <a:off x="1447800" y="1676400"/>
          <a:ext cx="3505200" cy="28568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672" name="数式" r:id="rId3" imgW="1028520" imgH="838080" progId="Equation.3">
                  <p:embed/>
                </p:oleObj>
              </mc:Choice>
              <mc:Fallback>
                <p:oleObj name="数式" r:id="rId3" imgW="1028520" imgH="8380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676400"/>
                        <a:ext cx="3505200" cy="28568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234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61635" y="194101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Review thermodynamic cycles for designing ideal engines and heat pumps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152400" y="1981200"/>
            <a:ext cx="3843338" cy="4484688"/>
            <a:chOff x="881063" y="1981200"/>
            <a:chExt cx="3843338" cy="4484688"/>
          </a:xfrm>
        </p:grpSpPr>
        <p:grpSp>
          <p:nvGrpSpPr>
            <p:cNvPr id="6" name="Group 2"/>
            <p:cNvGrpSpPr>
              <a:grpSpLocks/>
            </p:cNvGrpSpPr>
            <p:nvPr/>
          </p:nvGrpSpPr>
          <p:grpSpPr bwMode="auto">
            <a:xfrm>
              <a:off x="881063" y="1981200"/>
              <a:ext cx="3843338" cy="4484688"/>
              <a:chOff x="27" y="912"/>
              <a:chExt cx="2421" cy="2825"/>
            </a:xfrm>
          </p:grpSpPr>
          <p:pic>
            <p:nvPicPr>
              <p:cNvPr id="7" name="Picture 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4" y="912"/>
                <a:ext cx="2304" cy="27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8" name="Text Box 4"/>
              <p:cNvSpPr txBox="1">
                <a:spLocks noChangeArrowheads="1"/>
              </p:cNvSpPr>
              <p:nvPr/>
            </p:nvSpPr>
            <p:spPr bwMode="auto">
              <a:xfrm rot="16200000">
                <a:off x="-696" y="2164"/>
                <a:ext cx="1680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 dirty="0"/>
                  <a:t>P (1.013 x 10</a:t>
                </a:r>
                <a:r>
                  <a:rPr lang="en-US" b="1" baseline="30000" dirty="0"/>
                  <a:t>5</a:t>
                </a:r>
                <a:r>
                  <a:rPr lang="en-US" b="1" dirty="0"/>
                  <a:t>) Pa</a:t>
                </a:r>
              </a:p>
            </p:txBody>
          </p:sp>
          <p:sp>
            <p:nvSpPr>
              <p:cNvPr id="9" name="Text Box 5"/>
              <p:cNvSpPr txBox="1">
                <a:spLocks noChangeArrowheads="1"/>
              </p:cNvSpPr>
              <p:nvPr/>
            </p:nvSpPr>
            <p:spPr bwMode="auto">
              <a:xfrm>
                <a:off x="528" y="3456"/>
                <a:ext cx="384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/>
                  <a:t>V</a:t>
                </a:r>
                <a:r>
                  <a:rPr lang="en-US" b="1" baseline="-25000"/>
                  <a:t>i</a:t>
                </a:r>
                <a:endParaRPr lang="en-US" b="1"/>
              </a:p>
            </p:txBody>
          </p:sp>
          <p:sp>
            <p:nvSpPr>
              <p:cNvPr id="10" name="Text Box 6"/>
              <p:cNvSpPr txBox="1">
                <a:spLocks noChangeArrowheads="1"/>
              </p:cNvSpPr>
              <p:nvPr/>
            </p:nvSpPr>
            <p:spPr bwMode="auto">
              <a:xfrm>
                <a:off x="1968" y="3504"/>
                <a:ext cx="384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/>
                  <a:t>V</a:t>
                </a:r>
                <a:r>
                  <a:rPr lang="en-US" b="1" baseline="-25000"/>
                  <a:t>f</a:t>
                </a:r>
                <a:endParaRPr lang="en-US" b="1"/>
              </a:p>
            </p:txBody>
          </p:sp>
          <p:sp>
            <p:nvSpPr>
              <p:cNvPr id="11" name="Rectangle 7"/>
              <p:cNvSpPr>
                <a:spLocks noChangeArrowheads="1"/>
              </p:cNvSpPr>
              <p:nvPr/>
            </p:nvSpPr>
            <p:spPr bwMode="auto">
              <a:xfrm>
                <a:off x="576" y="2784"/>
                <a:ext cx="1632" cy="5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Text Box 8"/>
              <p:cNvSpPr txBox="1">
                <a:spLocks noChangeArrowheads="1"/>
              </p:cNvSpPr>
              <p:nvPr/>
            </p:nvSpPr>
            <p:spPr bwMode="auto">
              <a:xfrm>
                <a:off x="384" y="2544"/>
                <a:ext cx="384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 dirty="0"/>
                  <a:t>P</a:t>
                </a:r>
                <a:r>
                  <a:rPr lang="en-US" b="1" baseline="-25000" dirty="0"/>
                  <a:t>i</a:t>
                </a:r>
                <a:endParaRPr lang="en-US" b="1" dirty="0"/>
              </a:p>
            </p:txBody>
          </p:sp>
          <p:sp>
            <p:nvSpPr>
              <p:cNvPr id="13" name="Text Box 9"/>
              <p:cNvSpPr txBox="1">
                <a:spLocks noChangeArrowheads="1"/>
              </p:cNvSpPr>
              <p:nvPr/>
            </p:nvSpPr>
            <p:spPr bwMode="auto">
              <a:xfrm>
                <a:off x="432" y="1440"/>
                <a:ext cx="384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 dirty="0"/>
                  <a:t>P</a:t>
                </a:r>
                <a:r>
                  <a:rPr lang="en-US" b="1" baseline="-25000" dirty="0"/>
                  <a:t>f</a:t>
                </a:r>
                <a:endParaRPr lang="en-US" b="1" dirty="0"/>
              </a:p>
            </p:txBody>
          </p:sp>
          <p:sp>
            <p:nvSpPr>
              <p:cNvPr id="14" name="Text Box 10"/>
              <p:cNvSpPr txBox="1">
                <a:spLocks noChangeArrowheads="1"/>
              </p:cNvSpPr>
              <p:nvPr/>
            </p:nvSpPr>
            <p:spPr bwMode="auto">
              <a:xfrm>
                <a:off x="720" y="2448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A</a:t>
                </a:r>
              </a:p>
            </p:txBody>
          </p:sp>
          <p:sp>
            <p:nvSpPr>
              <p:cNvPr id="15" name="Text Box 11"/>
              <p:cNvSpPr txBox="1">
                <a:spLocks noChangeArrowheads="1"/>
              </p:cNvSpPr>
              <p:nvPr/>
            </p:nvSpPr>
            <p:spPr bwMode="auto">
              <a:xfrm>
                <a:off x="720" y="1584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B</a:t>
                </a:r>
              </a:p>
            </p:txBody>
          </p:sp>
          <p:sp>
            <p:nvSpPr>
              <p:cNvPr id="16" name="Text Box 12"/>
              <p:cNvSpPr txBox="1">
                <a:spLocks noChangeArrowheads="1"/>
              </p:cNvSpPr>
              <p:nvPr/>
            </p:nvSpPr>
            <p:spPr bwMode="auto">
              <a:xfrm>
                <a:off x="1920" y="1584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C</a:t>
                </a:r>
              </a:p>
            </p:txBody>
          </p:sp>
          <p:sp>
            <p:nvSpPr>
              <p:cNvPr id="17" name="Text Box 13"/>
              <p:cNvSpPr txBox="1">
                <a:spLocks noChangeArrowheads="1"/>
              </p:cNvSpPr>
              <p:nvPr/>
            </p:nvSpPr>
            <p:spPr bwMode="auto">
              <a:xfrm>
                <a:off x="1920" y="2448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D</a:t>
                </a:r>
              </a:p>
            </p:txBody>
          </p:sp>
        </p:grpSp>
        <p:cxnSp>
          <p:nvCxnSpPr>
            <p:cNvPr id="19" name="Straight Arrow Connector 18"/>
            <p:cNvCxnSpPr/>
            <p:nvPr/>
          </p:nvCxnSpPr>
          <p:spPr>
            <a:xfrm flipV="1">
              <a:off x="1981200" y="3048000"/>
              <a:ext cx="0" cy="1905000"/>
            </a:xfrm>
            <a:prstGeom prst="straightConnector1">
              <a:avLst/>
            </a:prstGeom>
            <a:ln w="635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1981200" y="3011214"/>
              <a:ext cx="2286000" cy="36786"/>
            </a:xfrm>
            <a:prstGeom prst="straightConnector1">
              <a:avLst/>
            </a:prstGeom>
            <a:ln w="635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H="1">
              <a:off x="1981200" y="4953000"/>
              <a:ext cx="2362200" cy="0"/>
            </a:xfrm>
            <a:prstGeom prst="straightConnector1">
              <a:avLst/>
            </a:prstGeom>
            <a:ln w="635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4267200" y="3011214"/>
              <a:ext cx="0" cy="1865586"/>
            </a:xfrm>
            <a:prstGeom prst="straightConnector1">
              <a:avLst/>
            </a:prstGeom>
            <a:ln w="635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940813"/>
              </p:ext>
            </p:extLst>
          </p:nvPr>
        </p:nvGraphicFramePr>
        <p:xfrm>
          <a:off x="4267200" y="2746375"/>
          <a:ext cx="4600575" cy="183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239" name="数式" r:id="rId4" imgW="2387520" imgH="952200" progId="Equation.3">
                  <p:embed/>
                </p:oleObj>
              </mc:Choice>
              <mc:Fallback>
                <p:oleObj name="数式" r:id="rId4" imgW="2387520" imgH="952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267200" y="2746375"/>
                        <a:ext cx="4600575" cy="1836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1981200" y="16002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Engine process:</a:t>
            </a:r>
          </a:p>
        </p:txBody>
      </p:sp>
    </p:spTree>
    <p:extLst>
      <p:ext uri="{BB962C8B-B14F-4D97-AF65-F5344CB8AC3E}">
        <p14:creationId xmlns:p14="http://schemas.microsoft.com/office/powerpoint/2010/main" val="9128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/>
          </a:p>
        </p:txBody>
      </p:sp>
      <p:pic>
        <p:nvPicPr>
          <p:cNvPr id="5" name="Picture 4" descr="E:\Media\Image_Library\chapter22\221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62" y="1295400"/>
            <a:ext cx="3585882" cy="4503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2400" y="4572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Review thermodynamic cycles -- Carnot cycle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95800" y="918865"/>
            <a:ext cx="411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4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B  Isothermal at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T</a:t>
            </a:r>
            <a:r>
              <a:rPr lang="en-US" sz="2400" b="1" baseline="-25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h</a:t>
            </a:r>
            <a:endParaRPr lang="en-US" sz="2400" b="1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BC  Adiabatic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CD  Isothermal at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T</a:t>
            </a:r>
            <a:r>
              <a:rPr lang="en-US" sz="2400" b="1" baseline="-25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c</a:t>
            </a:r>
            <a:endParaRPr lang="en-US" sz="2400" b="1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DA  Adiabatic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5661793"/>
              </p:ext>
            </p:extLst>
          </p:nvPr>
        </p:nvGraphicFramePr>
        <p:xfrm>
          <a:off x="4876800" y="3276600"/>
          <a:ext cx="3352800" cy="218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304" name="数式" r:id="rId4" imgW="1739880" imgH="1130040" progId="Equation.3">
                  <p:embed/>
                </p:oleObj>
              </mc:Choice>
              <mc:Fallback>
                <p:oleObj name="数式" r:id="rId4" imgW="1739880" imgH="1130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276600"/>
                        <a:ext cx="3352800" cy="218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5990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" y="457200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Review thermodynamic cycles – continued</a:t>
            </a:r>
          </a:p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 Other examples of thermodynamic cycles</a:t>
            </a:r>
          </a:p>
        </p:txBody>
      </p:sp>
      <p:pic>
        <p:nvPicPr>
          <p:cNvPr id="370690" name="Picture 2" descr="E:\Media\Image_Library\chapter22\22P6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0"/>
            <a:ext cx="2689412" cy="2576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0692" name="Picture 4" descr="E:\Media\Image_Library\chapter22\22P6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788" y="1495097"/>
            <a:ext cx="2689412" cy="2264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09600" y="4343400"/>
            <a:ext cx="7086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Thermodynamic work: W = –(shaded area)</a:t>
            </a:r>
          </a:p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For simple graph, can use geometry to calculate area; first law of thermo and ideal gas laws also apply.</a:t>
            </a:r>
          </a:p>
        </p:txBody>
      </p:sp>
    </p:spTree>
    <p:extLst>
      <p:ext uri="{BB962C8B-B14F-4D97-AF65-F5344CB8AC3E}">
        <p14:creationId xmlns:p14="http://schemas.microsoft.com/office/powerpoint/2010/main" val="47267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" y="76200"/>
            <a:ext cx="864325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Format of Wednesday’s exam</a:t>
            </a:r>
          </a:p>
          <a:p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What to bring: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Clear, calm head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Equation sheet (turn in with exam)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Scientific calculator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Pencil or pen</a:t>
            </a:r>
          </a:p>
          <a:p>
            <a:pPr lvl="2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(Note: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labtops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, cellphones, and other electronic equipment must be off or in sleep mode.)</a:t>
            </a:r>
          </a:p>
          <a:p>
            <a:pPr lvl="2"/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Timing:</a:t>
            </a:r>
          </a:p>
          <a:p>
            <a:pPr lvl="2"/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May begin as early as 8 AM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; must end </a:t>
            </a:r>
            <a:r>
              <a:rPr lang="en-US" sz="2000" b="1" dirty="0" smtClean="0">
                <a:solidFill>
                  <a:srgbClr val="FF0000"/>
                </a:solidFill>
                <a:latin typeface="Arial"/>
                <a:cs typeface="Arial"/>
              </a:rPr>
              <a:t>≤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9:50 AM</a:t>
            </a:r>
          </a:p>
          <a:p>
            <a:pPr lvl="2"/>
            <a:endParaRPr lang="en-US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Probable exam format</a:t>
            </a:r>
          </a:p>
          <a:p>
            <a:pPr marL="1257300" lvl="2" indent="-342900">
              <a:buFont typeface="Wingdings" pitchFamily="2" charset="2"/>
              <a:buChar char="Ø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4 problems similar to homework and class examples; focus on Chapters 14  &amp; 19-22 of your text.</a:t>
            </a:r>
          </a:p>
          <a:p>
            <a:pPr marL="1257300" lvl="2" indent="-342900">
              <a:buFont typeface="Wingdings" pitchFamily="2" charset="2"/>
              <a:buChar char="Ø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Full credit awarded on basis of analysis steps as well as final answer</a:t>
            </a:r>
          </a:p>
        </p:txBody>
      </p:sp>
    </p:spTree>
    <p:extLst>
      <p:ext uri="{BB962C8B-B14F-4D97-AF65-F5344CB8AC3E}">
        <p14:creationId xmlns:p14="http://schemas.microsoft.com/office/powerpoint/2010/main" val="65106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" y="233623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Examples of what to include on equation sheet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510158"/>
              </p:ext>
            </p:extLst>
          </p:nvPr>
        </p:nvGraphicFramePr>
        <p:xfrm>
          <a:off x="76200" y="718936"/>
          <a:ext cx="8915400" cy="563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6059"/>
                <a:gridCol w="565934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Given information 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on exam paper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Suitable for equation sheet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Universal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or common constants (such as g, R, ..)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Basic physics equations from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earlier Chapters: Newton’s laws, energy, momentum,…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Particular constants (density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of fluid, heat capacity of fluid, latent heat for phase change …)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Relationship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between pressure and force;  fluid density; pressure within fluids; buoyant force;  Bernoulli’s equation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Unit conversion factors such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atm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to Pa, Cal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to J, </a:t>
                      </a:r>
                    </a:p>
                    <a:p>
                      <a:r>
                        <a:rPr lang="en-US" sz="2000" baseline="30000" dirty="0" err="1" smtClean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to K,  …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Concept of temperature and its measurement scales; ideal gas law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Definition of thermodynamic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heat and work; f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irst law of thermodynamics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Molecular model of ideal gas law; internal energy of ideal gas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Thermodynamic cycles and their efficiency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745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0" y="914400"/>
            <a:ext cx="7620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General advice for preparing for exam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Prepare equation sheet, including basic equations* from each chapter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Work example problems from class notes, textbook examples, </a:t>
            </a:r>
            <a:r>
              <a:rPr lang="en-US" sz="24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webassign</a:t>
            </a:r>
            <a:r>
              <a:rPr lang="en-US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, other sources using your equation sheet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During your review, you may develop new questions.  Make an effort to get answers  by consulting with your instructor, physics TA, etc.</a:t>
            </a:r>
          </a:p>
          <a:p>
            <a:pPr marL="800100" lvl="1" indent="-342900">
              <a:buFont typeface="Arial" pitchFamily="34" charset="0"/>
              <a:buChar char="•"/>
            </a:pPr>
            <a:endParaRPr lang="en-US" sz="24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*Note:  One of the challenges is to distinguish the basic equations/concepts from particular examples</a:t>
            </a:r>
          </a:p>
        </p:txBody>
      </p:sp>
    </p:spTree>
    <p:extLst>
      <p:ext uri="{BB962C8B-B14F-4D97-AF65-F5344CB8AC3E}">
        <p14:creationId xmlns:p14="http://schemas.microsoft.com/office/powerpoint/2010/main" val="3591264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533400"/>
            <a:ext cx="777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iclicker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question: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Which of the following equations concerning the physics of fluids can be safely </a:t>
            </a:r>
            <a:r>
              <a:rPr lang="en-US" sz="2400" b="1" dirty="0" smtClean="0">
                <a:solidFill>
                  <a:srgbClr val="FF9966"/>
                </a:solidFill>
                <a:latin typeface="Arial" pitchFamily="34" charset="0"/>
                <a:cs typeface="Arial" pitchFamily="34" charset="0"/>
              </a:rPr>
              <a:t>omitted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from your equation sheet?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7257939"/>
              </p:ext>
            </p:extLst>
          </p:nvPr>
        </p:nvGraphicFramePr>
        <p:xfrm>
          <a:off x="946150" y="2146395"/>
          <a:ext cx="5378450" cy="39496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34" name="数式" r:id="rId3" imgW="2514600" imgH="1841400" progId="Equation.3">
                  <p:embed/>
                </p:oleObj>
              </mc:Choice>
              <mc:Fallback>
                <p:oleObj name="数式" r:id="rId3" imgW="2514600" imgH="184140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6150" y="2146395"/>
                        <a:ext cx="5378450" cy="39496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4905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517525" y="498475"/>
            <a:ext cx="8245475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 </a:t>
            </a:r>
            <a:r>
              <a:rPr lang="en-US" dirty="0">
                <a:latin typeface="+mn-lt"/>
              </a:rPr>
              <a:t>Problem solving steps</a:t>
            </a:r>
          </a:p>
          <a:p>
            <a:endParaRPr lang="en-US" dirty="0">
              <a:latin typeface="+mn-lt"/>
            </a:endParaRPr>
          </a:p>
          <a:p>
            <a:pPr lvl="1">
              <a:buFontTx/>
              <a:buAutoNum type="arabicPeriod"/>
            </a:pPr>
            <a:r>
              <a:rPr lang="en-US" dirty="0">
                <a:latin typeface="+mn-lt"/>
              </a:rPr>
              <a:t>Visualize problem – labeling </a:t>
            </a:r>
            <a:r>
              <a:rPr lang="en-US" dirty="0" smtClean="0">
                <a:latin typeface="+mn-lt"/>
              </a:rPr>
              <a:t>variables</a:t>
            </a:r>
            <a:endParaRPr lang="en-US" dirty="0">
              <a:latin typeface="+mn-lt"/>
            </a:endParaRPr>
          </a:p>
          <a:p>
            <a:pPr lvl="1">
              <a:buFontTx/>
              <a:buAutoNum type="arabicPeriod"/>
            </a:pPr>
            <a:r>
              <a:rPr lang="en-US" dirty="0">
                <a:latin typeface="+mn-lt"/>
              </a:rPr>
              <a:t>Determine which </a:t>
            </a:r>
            <a:r>
              <a:rPr lang="en-US" b="1" dirty="0">
                <a:solidFill>
                  <a:srgbClr val="FF0000"/>
                </a:solidFill>
                <a:latin typeface="+mn-lt"/>
              </a:rPr>
              <a:t>basic physical principle(s) </a:t>
            </a:r>
            <a:r>
              <a:rPr lang="en-US" dirty="0">
                <a:latin typeface="+mn-lt"/>
              </a:rPr>
              <a:t>apply</a:t>
            </a:r>
          </a:p>
          <a:p>
            <a:pPr lvl="1">
              <a:buFontTx/>
              <a:buAutoNum type="arabicPeriod"/>
            </a:pPr>
            <a:r>
              <a:rPr lang="en-US" dirty="0">
                <a:latin typeface="+mn-lt"/>
              </a:rPr>
              <a:t>Write down the appropriate equations using the variables defined in step 1</a:t>
            </a:r>
            <a:r>
              <a:rPr lang="en-US" dirty="0" smtClean="0">
                <a:latin typeface="+mn-lt"/>
              </a:rPr>
              <a:t>. </a:t>
            </a:r>
            <a:endParaRPr lang="en-US" dirty="0">
              <a:latin typeface="+mn-lt"/>
            </a:endParaRPr>
          </a:p>
          <a:p>
            <a:pPr lvl="1">
              <a:buFontTx/>
              <a:buAutoNum type="arabicPeriod"/>
            </a:pPr>
            <a:r>
              <a:rPr lang="en-US" dirty="0">
                <a:latin typeface="+mn-lt"/>
              </a:rPr>
              <a:t>Check whether you have the correct amount of information to solve the problem (same number of </a:t>
            </a:r>
            <a:r>
              <a:rPr lang="en-US" dirty="0" err="1">
                <a:latin typeface="+mn-lt"/>
              </a:rPr>
              <a:t>knowns</a:t>
            </a:r>
            <a:r>
              <a:rPr lang="en-US" dirty="0">
                <a:latin typeface="+mn-lt"/>
              </a:rPr>
              <a:t> and unknowns</a:t>
            </a:r>
            <a:r>
              <a:rPr lang="en-US" dirty="0" smtClean="0">
                <a:latin typeface="+mn-lt"/>
              </a:rPr>
              <a:t>). </a:t>
            </a:r>
            <a:r>
              <a:rPr lang="en-US" b="1" dirty="0" smtClean="0">
                <a:solidFill>
                  <a:srgbClr val="00B050"/>
                </a:solidFill>
                <a:latin typeface="+mn-lt"/>
              </a:rPr>
              <a:t>Note: in some cases, there may be extra information not needed in the solution.</a:t>
            </a:r>
            <a:endParaRPr lang="en-US" b="1" dirty="0">
              <a:solidFill>
                <a:srgbClr val="00B050"/>
              </a:solidFill>
              <a:latin typeface="+mn-lt"/>
            </a:endParaRPr>
          </a:p>
          <a:p>
            <a:pPr lvl="1">
              <a:buFontTx/>
              <a:buAutoNum type="arabicPeriod"/>
            </a:pPr>
            <a:r>
              <a:rPr lang="en-US" dirty="0">
                <a:latin typeface="+mn-lt"/>
              </a:rPr>
              <a:t>Solve the equations.</a:t>
            </a:r>
          </a:p>
          <a:p>
            <a:pPr lvl="1">
              <a:buFontTx/>
              <a:buAutoNum type="arabicPeriod"/>
            </a:pPr>
            <a:r>
              <a:rPr lang="en-US" dirty="0">
                <a:latin typeface="+mn-lt"/>
              </a:rPr>
              <a:t>Check whether your answer makes sense (units, order of magnitude, etc.).</a:t>
            </a:r>
          </a:p>
          <a:p>
            <a:pPr lvl="1"/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70040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762000"/>
            <a:ext cx="8229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iclicker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question: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 would like to have two extra review sessions one on Monday and one on Tuesday to go over the material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 would like to have one extra review session on Tuesday to go over the material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 would like to schedule individual or small group meetings in Olin 300 to go over the material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 am good</a:t>
            </a:r>
          </a:p>
        </p:txBody>
      </p:sp>
    </p:spTree>
    <p:extLst>
      <p:ext uri="{BB962C8B-B14F-4D97-AF65-F5344CB8AC3E}">
        <p14:creationId xmlns:p14="http://schemas.microsoft.com/office/powerpoint/2010/main" val="3822304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762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Review:    Physics of fluids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787110"/>
              </p:ext>
            </p:extLst>
          </p:nvPr>
        </p:nvGraphicFramePr>
        <p:xfrm>
          <a:off x="890587" y="533400"/>
          <a:ext cx="7796213" cy="179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449" name="数式" r:id="rId3" imgW="3644640" imgH="838080" progId="Equation.3">
                  <p:embed/>
                </p:oleObj>
              </mc:Choice>
              <mc:Fallback>
                <p:oleObj name="数式" r:id="rId3" imgW="3644640" imgH="8380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0587" y="533400"/>
                        <a:ext cx="7796213" cy="179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2" descr="E:\Media\Image_Library\chapter14\140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667000"/>
            <a:ext cx="2689412" cy="352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399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ai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b="1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19111</TotalTime>
  <Words>1133</Words>
  <Application>Microsoft Office PowerPoint</Application>
  <PresentationFormat>On-screen Show (4:3)</PresentationFormat>
  <Paragraphs>216</Paragraphs>
  <Slides>23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Office Theme</vt:lpstr>
      <vt:lpstr>数式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Natalie</cp:lastModifiedBy>
  <cp:revision>902</cp:revision>
  <cp:lastPrinted>2012-11-12T16:37:52Z</cp:lastPrinted>
  <dcterms:created xsi:type="dcterms:W3CDTF">2012-01-10T18:32:24Z</dcterms:created>
  <dcterms:modified xsi:type="dcterms:W3CDTF">2012-11-24T13:24:11Z</dcterms:modified>
</cp:coreProperties>
</file>