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27" r:id="rId3"/>
    <p:sldId id="329" r:id="rId4"/>
    <p:sldId id="330" r:id="rId5"/>
    <p:sldId id="346" r:id="rId6"/>
    <p:sldId id="331" r:id="rId7"/>
    <p:sldId id="332" r:id="rId8"/>
    <p:sldId id="345" r:id="rId9"/>
    <p:sldId id="334" r:id="rId10"/>
    <p:sldId id="335" r:id="rId11"/>
    <p:sldId id="336" r:id="rId12"/>
    <p:sldId id="337" r:id="rId13"/>
    <p:sldId id="338" r:id="rId14"/>
    <p:sldId id="339" r:id="rId15"/>
    <p:sldId id="333" r:id="rId16"/>
    <p:sldId id="340" r:id="rId17"/>
    <p:sldId id="347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1199"/>
    <a:srgbClr val="FF996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>
        <p:scale>
          <a:sx n="60" d="100"/>
          <a:sy n="60" d="100"/>
        </p:scale>
        <p:origin x="-13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4634-319C-4D52-A3DC-5A5E909956FA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1BE6-0E97-4A6F-8F0E-2423A5AC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2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6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6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5972" y="838200"/>
            <a:ext cx="8763000" cy="4844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Plan for Lecture 34:</a:t>
            </a:r>
          </a:p>
          <a:p>
            <a:pPr algn="ctr">
              <a:spcBef>
                <a:spcPts val="5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16 – Physics of wave motion</a:t>
            </a:r>
          </a:p>
          <a:p>
            <a:pPr algn="ctr">
              <a:spcBef>
                <a:spcPts val="500"/>
              </a:spcBef>
            </a:pPr>
            <a:endParaRPr lang="en-US" sz="3200" b="1" dirty="0" smtClean="0">
              <a:solidFill>
                <a:schemeClr val="folHlink"/>
              </a:solidFill>
            </a:endParaRPr>
          </a:p>
          <a:p>
            <a:pPr marL="514350" indent="-514350">
              <a:spcBef>
                <a:spcPts val="5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Examples of wave motion</a:t>
            </a:r>
          </a:p>
          <a:p>
            <a:pPr marL="514350" indent="-514350">
              <a:spcBef>
                <a:spcPts val="5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What determines the wave velocity</a:t>
            </a:r>
          </a:p>
          <a:p>
            <a:pPr marL="514350" indent="-514350">
              <a:spcBef>
                <a:spcPts val="5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Properties of periodic waves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8EAB-990C-42E7-9E18-C2B19BBDFAB3}" type="slidenum">
              <a:rPr lang="en-US"/>
              <a:pPr/>
              <a:t>10</a:t>
            </a:fld>
            <a:endParaRPr lang="en-US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1" t="26956" r="5469" b="19792"/>
          <a:stretch/>
        </p:blipFill>
        <p:spPr bwMode="auto">
          <a:xfrm>
            <a:off x="228600" y="795394"/>
            <a:ext cx="8533335" cy="5453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5972" y="333729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1371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t=0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5972" y="167114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t=1 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7800" y="1676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t=2s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DEB49-4C1A-41B5-B2E7-5CDE738F84B6}" type="slidenum">
              <a:rPr lang="en-US"/>
              <a:pPr/>
              <a:t>11</a:t>
            </a:fld>
            <a:endParaRPr lang="en-US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76200"/>
            <a:ext cx="7391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Basic physics behind wave motion  -- 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example:  transverse wave on a string with tension </a:t>
            </a:r>
            <a:r>
              <a:rPr lang="en-US" sz="2400" i="1" dirty="0"/>
              <a:t>T </a:t>
            </a:r>
            <a:r>
              <a:rPr lang="en-US" sz="2400" dirty="0"/>
              <a:t>and mass per unit length </a:t>
            </a:r>
            <a:r>
              <a:rPr lang="en-US" sz="2400" dirty="0">
                <a:latin typeface="Symbol" pitchFamily="18" charset="2"/>
              </a:rPr>
              <a:t>m</a:t>
            </a:r>
            <a:endParaRPr lang="en-US" sz="2400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23334" r="17500" b="23334"/>
          <a:stretch>
            <a:fillRect/>
          </a:stretch>
        </p:blipFill>
        <p:spPr bwMode="auto">
          <a:xfrm>
            <a:off x="0" y="1524000"/>
            <a:ext cx="4267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609600" y="4953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V="1">
            <a:off x="2286000" y="25908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057400" y="3429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5181600" y="1600200"/>
          <a:ext cx="36703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34" name="Equation" r:id="rId4" imgW="3670200" imgH="2209680" progId="Equation.3">
                  <p:embed/>
                </p:oleObj>
              </mc:Choice>
              <mc:Fallback>
                <p:oleObj name="Equation" r:id="rId4" imgW="3670200" imgH="220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600200"/>
                        <a:ext cx="36703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08" name="Group 8"/>
          <p:cNvGrpSpPr>
            <a:grpSpLocks/>
          </p:cNvGrpSpPr>
          <p:nvPr/>
        </p:nvGrpSpPr>
        <p:grpSpPr bwMode="auto">
          <a:xfrm>
            <a:off x="2590800" y="2133600"/>
            <a:ext cx="2590800" cy="1447800"/>
            <a:chOff x="3264" y="1872"/>
            <a:chExt cx="1632" cy="912"/>
          </a:xfrm>
        </p:grpSpPr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 flipH="1">
              <a:off x="3264" y="1872"/>
              <a:ext cx="1248" cy="672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3504" y="2256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Symbol" pitchFamily="18" charset="2"/>
                </a:rPr>
                <a:t>q</a:t>
              </a:r>
              <a:r>
                <a:rPr lang="en-US" baseline="-25000"/>
                <a:t>B</a:t>
              </a:r>
              <a:endParaRPr lang="en-US"/>
            </a:p>
          </p:txBody>
        </p:sp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4464" y="2160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Symbol" pitchFamily="18" charset="2"/>
                </a:rPr>
                <a:t>D</a:t>
              </a:r>
              <a:r>
                <a:rPr lang="en-US"/>
                <a:t>y</a:t>
              </a:r>
            </a:p>
          </p:txBody>
        </p:sp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3600" y="2496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Symbol" pitchFamily="18" charset="2"/>
                </a:rPr>
                <a:t>D</a:t>
              </a:r>
              <a:r>
                <a:rPr lang="en-US"/>
                <a:t>x</a:t>
              </a:r>
            </a:p>
          </p:txBody>
        </p:sp>
      </p:grpSp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2514600" y="3657600"/>
          <a:ext cx="2667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35" name="Equation" r:id="rId6" imgW="2666880" imgH="799920" progId="Equation.3">
                  <p:embed/>
                </p:oleObj>
              </mc:Choice>
              <mc:Fallback>
                <p:oleObj name="Equation" r:id="rId6" imgW="266688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657600"/>
                        <a:ext cx="2667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Line 14"/>
          <p:cNvSpPr>
            <a:spLocks noChangeShapeType="1"/>
          </p:cNvSpPr>
          <p:nvPr/>
        </p:nvSpPr>
        <p:spPr bwMode="auto">
          <a:xfrm flipH="1" flipV="1">
            <a:off x="3962400" y="2133600"/>
            <a:ext cx="457200" cy="685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5257800" y="4114800"/>
          <a:ext cx="35306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36" name="Equation" r:id="rId8" imgW="3530520" imgH="850680" progId="Equation.3">
                  <p:embed/>
                </p:oleObj>
              </mc:Choice>
              <mc:Fallback>
                <p:oleObj name="Equation" r:id="rId8" imgW="353052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14800"/>
                        <a:ext cx="35306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065655"/>
              </p:ext>
            </p:extLst>
          </p:nvPr>
        </p:nvGraphicFramePr>
        <p:xfrm>
          <a:off x="6019800" y="5181600"/>
          <a:ext cx="2089150" cy="1107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37" name="数式" r:id="rId10" imgW="838080" imgH="444240" progId="Equation.3">
                  <p:embed/>
                </p:oleObj>
              </mc:Choice>
              <mc:Fallback>
                <p:oleObj name="数式" r:id="rId10" imgW="8380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181600"/>
                        <a:ext cx="2089150" cy="1107581"/>
                      </a:xfrm>
                      <a:prstGeom prst="rect">
                        <a:avLst/>
                      </a:prstGeom>
                      <a:solidFill>
                        <a:srgbClr val="CC99FF">
                          <a:alpha val="52000"/>
                        </a:srgb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331C-5441-4D70-8192-B12ED8737A87}" type="slidenum">
              <a:rPr lang="en-US"/>
              <a:pPr/>
              <a:t>12</a:t>
            </a:fld>
            <a:endParaRPr lang="en-US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077200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The wave equation: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    </a:t>
            </a:r>
            <a:r>
              <a:rPr lang="en-US" sz="2400" dirty="0"/>
              <a:t>Solutions</a:t>
            </a:r>
            <a:r>
              <a:rPr lang="en-US" dirty="0"/>
              <a:t>: </a:t>
            </a:r>
            <a:r>
              <a:rPr lang="en-US" sz="2400" i="1" dirty="0"/>
              <a:t>y(</a:t>
            </a:r>
            <a:r>
              <a:rPr lang="en-US" sz="2400" i="1" dirty="0" err="1"/>
              <a:t>x,t</a:t>
            </a:r>
            <a:r>
              <a:rPr lang="en-US" sz="2400" i="1" dirty="0"/>
              <a:t>) = f (x </a:t>
            </a:r>
            <a:r>
              <a:rPr lang="en-US" sz="2400" i="1" dirty="0">
                <a:latin typeface="Symbol" pitchFamily="18" charset="2"/>
              </a:rPr>
              <a:t>±</a:t>
            </a:r>
            <a:r>
              <a:rPr lang="en-US" sz="2400" i="1" dirty="0"/>
              <a:t>  </a:t>
            </a:r>
            <a:r>
              <a:rPr lang="en-US" sz="2400" i="1" dirty="0" err="1" smtClean="0"/>
              <a:t>ct</a:t>
            </a:r>
            <a:r>
              <a:rPr lang="en-US" sz="2400" i="1" dirty="0"/>
              <a:t>)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316193"/>
              </p:ext>
            </p:extLst>
          </p:nvPr>
        </p:nvGraphicFramePr>
        <p:xfrm>
          <a:off x="562985" y="873125"/>
          <a:ext cx="2515178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56" name="数式" r:id="rId3" imgW="888840" imgH="419040" progId="Equation.3">
                  <p:embed/>
                </p:oleObj>
              </mc:Choice>
              <mc:Fallback>
                <p:oleObj name="数式" r:id="rId3" imgW="888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85" y="873125"/>
                        <a:ext cx="2515178" cy="1184275"/>
                      </a:xfrm>
                      <a:prstGeom prst="rect">
                        <a:avLst/>
                      </a:prstGeom>
                      <a:solidFill>
                        <a:srgbClr val="CC99FF">
                          <a:alpha val="32000"/>
                        </a:srgb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041962"/>
              </p:ext>
            </p:extLst>
          </p:nvPr>
        </p:nvGraphicFramePr>
        <p:xfrm>
          <a:off x="3657600" y="493713"/>
          <a:ext cx="4261762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57" name="数式" r:id="rId5" imgW="1765080" imgH="469800" progId="Equation.3">
                  <p:embed/>
                </p:oleObj>
              </mc:Choice>
              <mc:Fallback>
                <p:oleObj name="数式" r:id="rId5" imgW="17650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93713"/>
                        <a:ext cx="4261762" cy="113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Line 5"/>
          <p:cNvSpPr>
            <a:spLocks noChangeShapeType="1"/>
          </p:cNvSpPr>
          <p:nvPr/>
        </p:nvSpPr>
        <p:spPr bwMode="auto">
          <a:xfrm flipH="1" flipV="1">
            <a:off x="3200400" y="2514600"/>
            <a:ext cx="1524000" cy="762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800600" y="2338358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function</a:t>
            </a:r>
            <a:r>
              <a:rPr lang="en-US" dirty="0"/>
              <a:t> </a:t>
            </a:r>
            <a:r>
              <a:rPr lang="en-US" sz="2400" dirty="0"/>
              <a:t>of </a:t>
            </a:r>
            <a:r>
              <a:rPr lang="en-US" sz="2400" i="1" dirty="0"/>
              <a:t>any</a:t>
            </a:r>
            <a:r>
              <a:rPr lang="en-US" sz="2400" dirty="0"/>
              <a:t> shape</a:t>
            </a:r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414906"/>
              </p:ext>
            </p:extLst>
          </p:nvPr>
        </p:nvGraphicFramePr>
        <p:xfrm>
          <a:off x="457200" y="3200400"/>
          <a:ext cx="4506912" cy="3045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58" name="数式" r:id="rId7" imgW="2717640" imgH="1574640" progId="Equation.3">
                  <p:embed/>
                </p:oleObj>
              </mc:Choice>
              <mc:Fallback>
                <p:oleObj name="数式" r:id="rId7" imgW="271764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200400"/>
                        <a:ext cx="4506912" cy="304554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155C-10E9-419E-A716-02E45416184B}" type="slidenum">
              <a:rPr lang="en-US"/>
              <a:pPr/>
              <a:t>13</a:t>
            </a:fld>
            <a:endParaRPr lang="en-US"/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914400" y="685800"/>
            <a:ext cx="6400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Examples of solutions to the wave equation:</a:t>
            </a:r>
          </a:p>
          <a:p>
            <a:pPr>
              <a:spcBef>
                <a:spcPct val="50000"/>
              </a:spcBef>
            </a:pPr>
            <a:r>
              <a:rPr lang="en-US" sz="2400"/>
              <a:t>  </a:t>
            </a:r>
          </a:p>
          <a:p>
            <a:pPr>
              <a:spcBef>
                <a:spcPct val="50000"/>
              </a:spcBef>
            </a:pPr>
            <a:r>
              <a:rPr lang="en-US" sz="2400"/>
              <a:t>    Moving “pulse”: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/>
              <a:t>    Periodic wave: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/>
              <a:t>   </a:t>
            </a: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940791"/>
              </p:ext>
            </p:extLst>
          </p:nvPr>
        </p:nvGraphicFramePr>
        <p:xfrm>
          <a:off x="3733800" y="1657350"/>
          <a:ext cx="207554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86" name="数式" r:id="rId3" imgW="1117440" imgH="266400" progId="Equation.3">
                  <p:embed/>
                </p:oleObj>
              </mc:Choice>
              <mc:Fallback>
                <p:oleObj name="数式" r:id="rId3" imgW="11174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657350"/>
                        <a:ext cx="2075543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914696"/>
              </p:ext>
            </p:extLst>
          </p:nvPr>
        </p:nvGraphicFramePr>
        <p:xfrm>
          <a:off x="3352800" y="2819400"/>
          <a:ext cx="3337034" cy="450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87" name="数式" r:id="rId5" imgW="1739880" imgH="228600" progId="Equation.3">
                  <p:embed/>
                </p:oleObj>
              </mc:Choice>
              <mc:Fallback>
                <p:oleObj name="数式" r:id="rId5" imgW="1739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19400"/>
                        <a:ext cx="3337034" cy="4504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Line 5"/>
          <p:cNvSpPr>
            <a:spLocks noChangeShapeType="1"/>
          </p:cNvSpPr>
          <p:nvPr/>
        </p:nvSpPr>
        <p:spPr bwMode="auto">
          <a:xfrm flipH="1" flipV="1">
            <a:off x="5181600" y="32004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248400" y="3429000"/>
            <a:ext cx="2895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“wave vector”</a:t>
            </a:r>
          </a:p>
          <a:p>
            <a:r>
              <a:rPr lang="en-US" u="sng"/>
              <a:t>not</a:t>
            </a:r>
            <a:r>
              <a:rPr lang="en-US"/>
              <a:t> spring constant!!!</a:t>
            </a:r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986256"/>
              </p:ext>
            </p:extLst>
          </p:nvPr>
        </p:nvGraphicFramePr>
        <p:xfrm>
          <a:off x="2743200" y="3657600"/>
          <a:ext cx="2241550" cy="1559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88" name="数式" r:id="rId7" imgW="1168200" imgH="812520" progId="Equation.3">
                  <p:embed/>
                </p:oleObj>
              </mc:Choice>
              <mc:Fallback>
                <p:oleObj name="数式" r:id="rId7" imgW="11682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657600"/>
                        <a:ext cx="2241550" cy="15593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546508"/>
              </p:ext>
            </p:extLst>
          </p:nvPr>
        </p:nvGraphicFramePr>
        <p:xfrm>
          <a:off x="2743200" y="5295900"/>
          <a:ext cx="44672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89" name="数式" r:id="rId9" imgW="2552400" imgH="457200" progId="Equation.3">
                  <p:embed/>
                </p:oleObj>
              </mc:Choice>
              <mc:Fallback>
                <p:oleObj name="数式" r:id="rId9" imgW="2552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295900"/>
                        <a:ext cx="4467225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6477000" y="2362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7162800" y="1905000"/>
            <a:ext cx="1752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phase factor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20B2-82DB-44F6-B1EF-494E618DAB7B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984174"/>
              </p:ext>
            </p:extLst>
          </p:nvPr>
        </p:nvGraphicFramePr>
        <p:xfrm>
          <a:off x="1776943" y="1295400"/>
          <a:ext cx="4700057" cy="841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794" name="数式" r:id="rId3" imgW="2552400" imgH="457200" progId="Equation.3">
                  <p:embed/>
                </p:oleObj>
              </mc:Choice>
              <mc:Fallback>
                <p:oleObj name="数式" r:id="rId3" imgW="2552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943" y="1295400"/>
                        <a:ext cx="4700057" cy="841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38200" y="7620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Periodic traveling waves: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 flipV="1">
            <a:off x="2743200" y="2057400"/>
            <a:ext cx="228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819400" y="33528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Amplitude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H="1" flipV="1">
            <a:off x="4038600" y="22098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038600" y="28194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wave length (m)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H="1" flipV="1">
            <a:off x="4419600" y="21336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800600" y="228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period (s); </a:t>
            </a:r>
            <a:r>
              <a:rPr lang="en-US" sz="2400" i="1"/>
              <a:t>T = 1/f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5105400" y="8382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5410200" y="533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phase (radians)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 flipV="1">
            <a:off x="6553200" y="1828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7010400" y="1828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velocity (m/s)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CB1D-16A4-48CB-9268-E55EB351867D}" type="slidenum">
              <a:rPr lang="en-US"/>
              <a:pPr/>
              <a:t>15</a:t>
            </a:fld>
            <a:endParaRPr lang="en-US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630555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28" y="3933825"/>
            <a:ext cx="6429375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304800"/>
            <a:ext cx="7543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Snapshot of periodic wave at t=t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3429000"/>
            <a:ext cx="7543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Time plot of periodic wave at x=x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619702" y="1447800"/>
            <a:ext cx="1066800" cy="0"/>
          </a:xfrm>
          <a:prstGeom prst="straightConnector1">
            <a:avLst/>
          </a:prstGeom>
          <a:ln w="63500">
            <a:solidFill>
              <a:srgbClr val="F51199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71800" y="1371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Symbol" pitchFamily="18" charset="2"/>
                <a:cs typeface="Arial" pitchFamily="34" charset="0"/>
              </a:rPr>
              <a:t>l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590800" y="4267200"/>
            <a:ext cx="1066800" cy="0"/>
          </a:xfrm>
          <a:prstGeom prst="straightConnector1">
            <a:avLst/>
          </a:prstGeom>
          <a:ln w="63500">
            <a:solidFill>
              <a:srgbClr val="F51199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71800" y="4191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1/f</a:t>
            </a: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13003" y="2114550"/>
            <a:ext cx="2026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f </a:t>
            </a:r>
            <a:r>
              <a:rPr lang="en-US" sz="2800" b="1" i="1" dirty="0" smtClean="0">
                <a:latin typeface="Symbol" pitchFamily="18" charset="2"/>
                <a:cs typeface="Arial" pitchFamily="34" charset="0"/>
              </a:rPr>
              <a:t>l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=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2971-7C2F-4DBD-8661-7EDE42D1AC4F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057066"/>
              </p:ext>
            </p:extLst>
          </p:nvPr>
        </p:nvGraphicFramePr>
        <p:xfrm>
          <a:off x="228600" y="2971800"/>
          <a:ext cx="87757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27" name="Equation" r:id="rId3" imgW="8775360" imgH="812520" progId="Equation.3">
                  <p:embed/>
                </p:oleObj>
              </mc:Choice>
              <mc:Fallback>
                <p:oleObj name="Equation" r:id="rId3" imgW="877536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971800"/>
                        <a:ext cx="87757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990323"/>
              </p:ext>
            </p:extLst>
          </p:nvPr>
        </p:nvGraphicFramePr>
        <p:xfrm>
          <a:off x="609600" y="4800600"/>
          <a:ext cx="710872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28" name="Equation" r:id="rId5" imgW="6121080" imgH="787320" progId="Equation.3">
                  <p:embed/>
                </p:oleObj>
              </mc:Choice>
              <mc:Fallback>
                <p:oleObj name="Equation" r:id="rId5" imgW="612108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710872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38807" y="39624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“Standing” wave: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57200" y="304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Combinations of waves (“superposition”)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450552"/>
              </p:ext>
            </p:extLst>
          </p:nvPr>
        </p:nvGraphicFramePr>
        <p:xfrm>
          <a:off x="914400" y="1295400"/>
          <a:ext cx="7150894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29" name="Equation" r:id="rId7" imgW="5448300" imgH="812800" progId="Equation.3">
                  <p:embed/>
                </p:oleObj>
              </mc:Choice>
              <mc:Fallback>
                <p:oleObj name="Equation" r:id="rId7" imgW="5448300" imgH="812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150894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Summary of wave properties: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199755"/>
              </p:ext>
            </p:extLst>
          </p:nvPr>
        </p:nvGraphicFramePr>
        <p:xfrm>
          <a:off x="152400" y="1403350"/>
          <a:ext cx="8821332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103" name="数式" r:id="rId3" imgW="4597200" imgH="1650960" progId="Equation.3">
                  <p:embed/>
                </p:oleObj>
              </mc:Choice>
              <mc:Fallback>
                <p:oleObj name="数式" r:id="rId3" imgW="4597200" imgH="1650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403350"/>
                        <a:ext cx="8821332" cy="316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75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11/30/2012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35737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7" t="23705" r="36373" b="6929"/>
          <a:stretch/>
        </p:blipFill>
        <p:spPr bwMode="auto">
          <a:xfrm>
            <a:off x="1600200" y="381000"/>
            <a:ext cx="6448096" cy="5682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262555" y="4648200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E5C6-F316-4FF8-8CDA-DC4FB9E44F8B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4800" y="762000"/>
            <a:ext cx="8077200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  <a:p>
            <a:pPr lvl="1">
              <a:spcBef>
                <a:spcPct val="50000"/>
              </a:spcBef>
            </a:pPr>
            <a:endParaRPr lang="en-US" dirty="0"/>
          </a:p>
          <a:p>
            <a:pPr lvl="1">
              <a:spcBef>
                <a:spcPct val="50000"/>
              </a:spcBef>
            </a:pPr>
            <a:r>
              <a:rPr lang="en-US" sz="2400" dirty="0"/>
              <a:t>The wave equation</a:t>
            </a:r>
          </a:p>
          <a:p>
            <a:pPr lvl="1">
              <a:spcBef>
                <a:spcPct val="50000"/>
              </a:spcBef>
            </a:pPr>
            <a:endParaRPr lang="en-US" sz="2400" dirty="0"/>
          </a:p>
          <a:p>
            <a:pPr lvl="1">
              <a:spcBef>
                <a:spcPct val="50000"/>
              </a:spcBef>
            </a:pPr>
            <a:r>
              <a:rPr lang="en-US" sz="2400" dirty="0"/>
              <a:t>     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Wave variable</a:t>
            </a:r>
          </a:p>
          <a:p>
            <a:pPr lvl="1">
              <a:spcBef>
                <a:spcPct val="50000"/>
              </a:spcBef>
              <a:buClr>
                <a:srgbClr val="FF9900"/>
              </a:buClr>
              <a:buFont typeface="Wingdings" pitchFamily="2" charset="2"/>
              <a:buChar char="Ø"/>
            </a:pPr>
            <a:r>
              <a:rPr lang="en-US" sz="2400" dirty="0"/>
              <a:t>What does the wave equation mean?</a:t>
            </a:r>
          </a:p>
          <a:p>
            <a:pPr lvl="1">
              <a:spcBef>
                <a:spcPct val="50000"/>
              </a:spcBef>
              <a:buClr>
                <a:srgbClr val="FF9900"/>
              </a:buClr>
              <a:buFont typeface="Wingdings" pitchFamily="2" charset="2"/>
              <a:buChar char="Ø"/>
            </a:pPr>
            <a:r>
              <a:rPr lang="en-US" sz="2400" dirty="0"/>
              <a:t>Examples </a:t>
            </a:r>
          </a:p>
          <a:p>
            <a:pPr lvl="1">
              <a:spcBef>
                <a:spcPct val="50000"/>
              </a:spcBef>
              <a:buClr>
                <a:srgbClr val="FF9900"/>
              </a:buClr>
              <a:buFont typeface="Wingdings" pitchFamily="2" charset="2"/>
              <a:buChar char="Ø"/>
            </a:pPr>
            <a:r>
              <a:rPr lang="en-US" sz="2400" dirty="0"/>
              <a:t>Mathematical solutions of wave equation and descriptions of waves</a:t>
            </a:r>
          </a:p>
          <a:p>
            <a:pPr lvl="1">
              <a:spcBef>
                <a:spcPct val="5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n-US" sz="2400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744226"/>
              </p:ext>
            </p:extLst>
          </p:nvPr>
        </p:nvGraphicFramePr>
        <p:xfrm>
          <a:off x="4876800" y="1752600"/>
          <a:ext cx="3592341" cy="1656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00" name="数式" r:id="rId3" imgW="888840" imgH="419040" progId="Equation.3">
                  <p:embed/>
                </p:oleObj>
              </mc:Choice>
              <mc:Fallback>
                <p:oleObj name="数式" r:id="rId3" imgW="888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752600"/>
                        <a:ext cx="3592341" cy="1656556"/>
                      </a:xfrm>
                      <a:prstGeom prst="rect">
                        <a:avLst/>
                      </a:prstGeom>
                      <a:solidFill>
                        <a:srgbClr val="CC99FF">
                          <a:alpha val="17000"/>
                        </a:srgbClr>
                      </a:solidFill>
                      <a:ln w="508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304800" y="152400"/>
            <a:ext cx="8229600" cy="13144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The phenomenon of  wave motion</a:t>
            </a: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219200" y="2362200"/>
          <a:ext cx="2082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01" name="Equation" r:id="rId5" imgW="787320" imgH="342720" progId="Equation.3">
                  <p:embed/>
                </p:oleObj>
              </mc:Choice>
              <mc:Fallback>
                <p:oleObj name="Equation" r:id="rId5" imgW="78732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362200"/>
                        <a:ext cx="20828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762000" y="3124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600200" y="3048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position     time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788D-E60A-4AF0-A76B-749E25C3F349}" type="slidenum">
              <a:rPr lang="en-US"/>
              <a:pPr/>
              <a:t>4</a:t>
            </a:fld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3048000" y="5410200"/>
            <a:ext cx="6172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Source: http://www.eng.vt.edu/fluids/msc/gallery/gall.htm</a:t>
            </a:r>
          </a:p>
        </p:txBody>
      </p:sp>
      <p:pic>
        <p:nvPicPr>
          <p:cNvPr id="45059" name="Picture 3" descr="duck2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2628"/>
            <a:ext cx="51816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80848" y="2286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Example:   Water waves</a:t>
            </a:r>
          </a:p>
        </p:txBody>
      </p:sp>
      <p:pic>
        <p:nvPicPr>
          <p:cNvPr id="45061" name="Picture 5" descr="break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8" t="16541" r="13429" b="16541"/>
          <a:stretch>
            <a:fillRect/>
          </a:stretch>
        </p:blipFill>
        <p:spPr bwMode="auto">
          <a:xfrm>
            <a:off x="5649310" y="3352800"/>
            <a:ext cx="2438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6248400" y="5647472"/>
            <a:ext cx="2438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Needs more </a:t>
            </a:r>
            <a:r>
              <a:rPr lang="en-US" dirty="0" err="1"/>
              <a:t>sophistocated</a:t>
            </a:r>
            <a:r>
              <a:rPr lang="en-US" dirty="0"/>
              <a:t> analysis: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609600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Mechanical waves occur in continuous media.   They </a:t>
            </a:r>
            <a:r>
              <a:rPr lang="en-US" sz="2400" b="1" dirty="0" smtClean="0"/>
              <a:t>are described by </a:t>
            </a:r>
            <a:r>
              <a:rPr lang="en-US" sz="2400" b="1" dirty="0"/>
              <a:t>a value (y) which changes in both time (t) and position (x</a:t>
            </a:r>
            <a:r>
              <a:rPr lang="en-US" sz="2400" b="1" dirty="0" smtClean="0"/>
              <a:t>) and are characterized by a wave velocity c:   y=y(x-</a:t>
            </a:r>
            <a:r>
              <a:rPr lang="en-US" sz="2400" b="1" dirty="0" err="1" smtClean="0"/>
              <a:t>ct</a:t>
            </a:r>
            <a:r>
              <a:rPr lang="en-US" sz="2400" b="1" dirty="0" smtClean="0"/>
              <a:t>)    or    y=y(</a:t>
            </a:r>
            <a:r>
              <a:rPr lang="en-US" sz="2400" b="1" dirty="0" err="1" smtClean="0"/>
              <a:t>x+ct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98757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1502-2FE8-47C5-9DE5-115C79BB6C8D}" type="slidenum">
              <a:rPr lang="en-US"/>
              <a:pPr/>
              <a:t>6</a:t>
            </a:fld>
            <a:endParaRPr lang="en-US"/>
          </a:p>
        </p:txBody>
      </p:sp>
      <p:pic>
        <p:nvPicPr>
          <p:cNvPr id="46082" name="Picture 2" descr="F17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28600"/>
            <a:ext cx="36576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Waves on a string: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04800" y="2514600"/>
            <a:ext cx="3962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Typical values for </a:t>
            </a:r>
            <a:r>
              <a:rPr lang="en-US" sz="2400" dirty="0" smtClean="0"/>
              <a:t>c: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3x10</a:t>
            </a:r>
            <a:r>
              <a:rPr lang="en-US" sz="2400" baseline="30000" dirty="0"/>
              <a:t>8</a:t>
            </a:r>
            <a:r>
              <a:rPr lang="en-US" sz="2400" dirty="0"/>
              <a:t> m/s light waves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~1000 m/s wave on a string</a:t>
            </a:r>
          </a:p>
          <a:p>
            <a:pPr>
              <a:spcBef>
                <a:spcPct val="50000"/>
              </a:spcBef>
            </a:pPr>
            <a:r>
              <a:rPr lang="en-US" sz="2400" dirty="0" smtClean="0"/>
              <a:t>343 </a:t>
            </a:r>
            <a:r>
              <a:rPr lang="en-US" sz="2400" dirty="0"/>
              <a:t>m/s sound in air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7866-02C1-4E04-90D0-BE616255E208}" type="slidenum">
              <a:rPr lang="en-US"/>
              <a:pPr/>
              <a:t>7</a:t>
            </a:fld>
            <a:endParaRPr lang="en-US"/>
          </a:p>
        </p:txBody>
      </p:sp>
      <p:pic>
        <p:nvPicPr>
          <p:cNvPr id="384002" name="Picture 2" descr="E:\Media\Image_Library\chapter16\16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14400"/>
            <a:ext cx="3585882" cy="554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914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Transverse wave: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838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Longitudinal wave:</a:t>
            </a:r>
          </a:p>
        </p:txBody>
      </p:sp>
      <p:pic>
        <p:nvPicPr>
          <p:cNvPr id="387074" name="Picture 2" descr="E:\Media\Image_Library\chapter16\16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28193"/>
            <a:ext cx="7171765" cy="185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96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34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DF97-C88B-4791-B99B-8ADD168BF565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685800"/>
            <a:ext cx="7848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General traveling wave –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5124450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05200"/>
            <a:ext cx="508635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48200" y="19050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 = 0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410200" y="3962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 &gt;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19451</TotalTime>
  <Words>483</Words>
  <Application>Microsoft Office PowerPoint</Application>
  <PresentationFormat>On-screen Show (4:3)</PresentationFormat>
  <Paragraphs>129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Theme</vt:lpstr>
      <vt:lpstr>数式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914</cp:revision>
  <cp:lastPrinted>2012-11-12T16:37:52Z</cp:lastPrinted>
  <dcterms:created xsi:type="dcterms:W3CDTF">2012-01-10T18:32:24Z</dcterms:created>
  <dcterms:modified xsi:type="dcterms:W3CDTF">2012-11-30T21:13:57Z</dcterms:modified>
</cp:coreProperties>
</file>