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6" r:id="rId2"/>
    <p:sldId id="327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1199"/>
    <a:srgbClr val="FF996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60" d="100"/>
          <a:sy n="60" d="100"/>
        </p:scale>
        <p:origin x="-2244" y="-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B4634-319C-4D52-A3DC-5A5E909956FA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E1BE6-0E97-4A6F-8F0E-2423A5AC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file:///D:\Userdata\Userdata\Coursework\f12phy113\lecturenotes\Lecture35\AF_1708.html" TargetMode="External"/><Relationship Id="rId3" Type="http://schemas.openxmlformats.org/officeDocument/2006/relationships/image" Target="../media/image18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22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9.wmf"/><Relationship Id="rId10" Type="http://schemas.openxmlformats.org/officeDocument/2006/relationships/hyperlink" Target="file:///D:\Userdata\Userdata\Coursework\f12phy113\lecturenotes\Lecture35\AF_1709.html" TargetMode="External"/><Relationship Id="rId4" Type="http://schemas.openxmlformats.org/officeDocument/2006/relationships/oleObject" Target="../embeddings/oleObject12.bin"/><Relationship Id="rId9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27.png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hyperlink" Target="file:///D:\Userdata\Userdata\Coursework\f12phy113\lecturenotes\Lecture35\AF_1810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9.jpe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8.wmf"/><Relationship Id="rId4" Type="http://schemas.openxmlformats.org/officeDocument/2006/relationships/image" Target="../media/image10.jpeg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D:\Userdata\Userdata\Coursework\f12phy113\lecturenotes\Lecture35\AF_1702.html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5972" y="838200"/>
            <a:ext cx="8763000" cy="4844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Plan for Lecture 35:</a:t>
            </a:r>
          </a:p>
          <a:p>
            <a:pPr algn="ctr">
              <a:spcBef>
                <a:spcPts val="5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17 &amp; 18 – Physics of wave motion</a:t>
            </a:r>
          </a:p>
          <a:p>
            <a:pPr algn="ctr">
              <a:spcBef>
                <a:spcPts val="500"/>
              </a:spcBef>
            </a:pPr>
            <a:endParaRPr lang="en-US" sz="3200" b="1" dirty="0" smtClean="0">
              <a:solidFill>
                <a:schemeClr val="folHlink"/>
              </a:solidFill>
            </a:endParaRP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Standing waves </a:t>
            </a: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Sound waves</a:t>
            </a:r>
          </a:p>
          <a:p>
            <a:pPr marL="514350" indent="-514350">
              <a:spcBef>
                <a:spcPts val="5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Doppler effect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515007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Coupling standing wave resonances in materials with sound: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447800"/>
            <a:ext cx="7315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Suppose an “A” is played on a guitar string.    The standing wave on the string has a frequency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), wavelength (</a:t>
            </a:r>
            <a:r>
              <a:rPr lang="en-US" sz="2400" b="1" dirty="0" err="1" smtClean="0">
                <a:latin typeface="Symbol" pitchFamily="18" charset="2"/>
                <a:cs typeface="Arial" pitchFamily="34" charset="0"/>
              </a:rPr>
              <a:t>l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and speed (c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.   Which properties of the resultant sound wave are the same as wave on the guitar string?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Frequency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en-US" sz="2400" b="1" baseline="-250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Wavelength </a:t>
            </a:r>
            <a:r>
              <a:rPr lang="en-US" sz="2400" b="1" dirty="0" err="1" smtClean="0">
                <a:latin typeface="Symbol" pitchFamily="18" charset="2"/>
                <a:cs typeface="Arial" pitchFamily="34" charset="0"/>
              </a:rPr>
              <a:t>l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Speed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A-C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None of these</a:t>
            </a:r>
          </a:p>
        </p:txBody>
      </p:sp>
    </p:spTree>
    <p:extLst>
      <p:ext uri="{BB962C8B-B14F-4D97-AF65-F5344CB8AC3E}">
        <p14:creationId xmlns:p14="http://schemas.microsoft.com/office/powerpoint/2010/main" val="127188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pic>
        <p:nvPicPr>
          <p:cNvPr id="395266" name="Picture 2" descr="http://upload.wikimedia.org/wikipedia/commons/thumb/d/d1/Modern_Classical_Guitar_121.jpg/220px-Modern_Classical_Guitar_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66" y="1066800"/>
            <a:ext cx="4191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886200" y="4191000"/>
            <a:ext cx="2286000" cy="685800"/>
          </a:xfrm>
          <a:prstGeom prst="straightConnector1">
            <a:avLst/>
          </a:prstGeom>
          <a:ln w="635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52600" y="4038600"/>
            <a:ext cx="4572000" cy="990600"/>
          </a:xfrm>
          <a:prstGeom prst="straightConnector1">
            <a:avLst/>
          </a:prstGeom>
          <a:ln w="635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53200" y="45339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coupling to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sound</a:t>
            </a:r>
          </a:p>
        </p:txBody>
      </p:sp>
    </p:spTree>
    <p:extLst>
      <p:ext uri="{BB962C8B-B14F-4D97-AF65-F5344CB8AC3E}">
        <p14:creationId xmlns:p14="http://schemas.microsoft.com/office/powerpoint/2010/main" val="64274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B9F9-EE99-491F-BCD5-62765C242A5D}" type="slidenum">
              <a:rPr lang="en-US"/>
              <a:pPr/>
              <a:t>12</a:t>
            </a:fld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6096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04800" y="228600"/>
            <a:ext cx="7848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The “Doppler” effect                               </a:t>
            </a:r>
            <a:r>
              <a:rPr lang="en-US" sz="2400" dirty="0" smtClean="0"/>
              <a:t> </a:t>
            </a:r>
            <a:r>
              <a:rPr lang="en-US" sz="2400" i="1" dirty="0"/>
              <a:t>v</a:t>
            </a:r>
            <a:r>
              <a:rPr lang="en-US" sz="2400" dirty="0"/>
              <a:t>=sound velocity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observer moving, source stationary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971800" y="26670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source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62400" y="22098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observer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600200" y="3886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v</a:t>
            </a:r>
            <a:r>
              <a:rPr lang="en-US" i="1" baseline="-25000"/>
              <a:t>S</a:t>
            </a:r>
            <a:r>
              <a:rPr lang="en-US"/>
              <a:t>=0</a:t>
            </a:r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6343650" y="1143000"/>
          <a:ext cx="25527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00" name="Equation" r:id="rId4" imgW="2552400" imgH="1714320" progId="Equation.3">
                  <p:embed/>
                </p:oleObj>
              </mc:Choice>
              <mc:Fallback>
                <p:oleObj name="Equation" r:id="rId4" imgW="2552400" imgH="1714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1143000"/>
                        <a:ext cx="2552700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289349"/>
              </p:ext>
            </p:extLst>
          </p:nvPr>
        </p:nvGraphicFramePr>
        <p:xfrm>
          <a:off x="6521450" y="3581400"/>
          <a:ext cx="16891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01" name="Equation" r:id="rId6" imgW="1688760" imgH="723600" progId="Equation.3">
                  <p:embed/>
                </p:oleObj>
              </mc:Choice>
              <mc:Fallback>
                <p:oleObj name="Equation" r:id="rId6" imgW="168876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1450" y="3581400"/>
                        <a:ext cx="1689100" cy="723900"/>
                      </a:xfrm>
                      <a:prstGeom prst="rect">
                        <a:avLst/>
                      </a:prstGeom>
                      <a:solidFill>
                        <a:srgbClr val="CC99FF">
                          <a:alpha val="31000"/>
                        </a:srgb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3" name="AutoShape 9"/>
          <p:cNvSpPr>
            <a:spLocks/>
          </p:cNvSpPr>
          <p:nvPr/>
        </p:nvSpPr>
        <p:spPr bwMode="auto">
          <a:xfrm rot="5400000">
            <a:off x="3886993" y="3352007"/>
            <a:ext cx="455613" cy="1828800"/>
          </a:xfrm>
          <a:prstGeom prst="rightBrace">
            <a:avLst>
              <a:gd name="adj1" fmla="val 52962"/>
              <a:gd name="adj2" fmla="val 51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886200" y="4648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d</a:t>
            </a:r>
          </a:p>
        </p:txBody>
      </p:sp>
      <p:sp>
        <p:nvSpPr>
          <p:cNvPr id="2" name="Oval 1">
            <a:hlinkClick r:id="rId8"/>
          </p:cNvPr>
          <p:cNvSpPr/>
          <p:nvPr/>
        </p:nvSpPr>
        <p:spPr>
          <a:xfrm>
            <a:off x="1600200" y="5105400"/>
            <a:ext cx="533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CBEFF-9CA4-4912-8DFD-BC0B2565C756}" type="slidenum">
              <a:rPr lang="en-US"/>
              <a:pPr/>
              <a:t>13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53" b="8333"/>
          <a:stretch/>
        </p:blipFill>
        <p:spPr bwMode="auto">
          <a:xfrm>
            <a:off x="228600" y="1066800"/>
            <a:ext cx="5525814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04800" y="228600"/>
            <a:ext cx="7848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The “Doppler” effect                             </a:t>
            </a:r>
            <a:r>
              <a:rPr lang="en-US" sz="2400" dirty="0" smtClean="0"/>
              <a:t>  </a:t>
            </a:r>
            <a:r>
              <a:rPr lang="en-US" sz="2400" i="1" dirty="0"/>
              <a:t>v</a:t>
            </a:r>
            <a:r>
              <a:rPr lang="en-US" sz="2400" dirty="0"/>
              <a:t>=sound velocity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observer stationary, source moving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5962650" y="1143000"/>
          <a:ext cx="25273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29" name="Equation" r:id="rId4" imgW="2527200" imgH="1714320" progId="Equation.3">
                  <p:embed/>
                </p:oleObj>
              </mc:Choice>
              <mc:Fallback>
                <p:oleObj name="Equation" r:id="rId4" imgW="2527200" imgH="1714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1143000"/>
                        <a:ext cx="2527300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AutoShape 5"/>
          <p:cNvSpPr>
            <a:spLocks/>
          </p:cNvSpPr>
          <p:nvPr/>
        </p:nvSpPr>
        <p:spPr bwMode="auto">
          <a:xfrm rot="5400000">
            <a:off x="3734593" y="3047207"/>
            <a:ext cx="455613" cy="1828800"/>
          </a:xfrm>
          <a:prstGeom prst="rightBrace">
            <a:avLst>
              <a:gd name="adj1" fmla="val 52962"/>
              <a:gd name="adj2" fmla="val 51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733800" y="4343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d</a:t>
            </a:r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694203"/>
              </p:ext>
            </p:extLst>
          </p:nvPr>
        </p:nvGraphicFramePr>
        <p:xfrm>
          <a:off x="6140450" y="3048000"/>
          <a:ext cx="16637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30" name="Equation" r:id="rId6" imgW="1663560" imgH="799920" progId="Equation.3">
                  <p:embed/>
                </p:oleObj>
              </mc:Choice>
              <mc:Fallback>
                <p:oleObj name="Equation" r:id="rId6" imgW="166356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0450" y="3048000"/>
                        <a:ext cx="1663700" cy="800100"/>
                      </a:xfrm>
                      <a:prstGeom prst="rect">
                        <a:avLst/>
                      </a:prstGeom>
                      <a:solidFill>
                        <a:srgbClr val="CC99FF">
                          <a:alpha val="49000"/>
                        </a:srgb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4987925" y="4419600"/>
            <a:ext cx="4156075" cy="1590675"/>
            <a:chOff x="3142" y="2784"/>
            <a:chExt cx="2618" cy="1002"/>
          </a:xfrm>
        </p:grpSpPr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 flipH="1" flipV="1">
              <a:off x="4272" y="3216"/>
              <a:ext cx="76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 flipH="1">
              <a:off x="4176" y="3312"/>
              <a:ext cx="816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5040" y="3024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toward</a:t>
              </a:r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 flipH="1" flipV="1">
              <a:off x="4176" y="3312"/>
              <a:ext cx="768" cy="192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 flipH="1">
              <a:off x="4176" y="3552"/>
              <a:ext cx="768" cy="96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>
              <a:off x="4896" y="3456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CC66"/>
                  </a:solidFill>
                </a:rPr>
                <a:t>away</a:t>
              </a:r>
            </a:p>
          </p:txBody>
        </p:sp>
        <p:graphicFrame>
          <p:nvGraphicFramePr>
            <p:cNvPr id="2765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1385517"/>
                </p:ext>
              </p:extLst>
            </p:nvPr>
          </p:nvGraphicFramePr>
          <p:xfrm>
            <a:off x="3142" y="2784"/>
            <a:ext cx="1388" cy="10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7331" name="Equation" r:id="rId8" imgW="1688760" imgH="1218960" progId="Equation.3">
                    <p:embed/>
                  </p:oleObj>
                </mc:Choice>
                <mc:Fallback>
                  <p:oleObj name="Equation" r:id="rId8" imgW="1688760" imgH="1218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2" y="2784"/>
                          <a:ext cx="1388" cy="1002"/>
                        </a:xfrm>
                        <a:prstGeom prst="rect">
                          <a:avLst/>
                        </a:prstGeom>
                        <a:solidFill>
                          <a:srgbClr val="CC99FF">
                            <a:alpha val="29000"/>
                          </a:srgbClr>
                        </a:solidFill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Oval 2">
            <a:hlinkClick r:id="rId10"/>
          </p:cNvPr>
          <p:cNvSpPr/>
          <p:nvPr/>
        </p:nvSpPr>
        <p:spPr>
          <a:xfrm>
            <a:off x="762000" y="5410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72F1-5E79-459E-BCD4-AD69601FC527}" type="slidenum">
              <a:rPr lang="en-US"/>
              <a:pPr/>
              <a:t>14</a:t>
            </a:fld>
            <a:endParaRPr lang="en-US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685800" y="17526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</a:t>
            </a:r>
          </a:p>
        </p:txBody>
      </p:sp>
      <p:pic>
        <p:nvPicPr>
          <p:cNvPr id="34827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9167" r="14844" b="20833"/>
          <a:stretch>
            <a:fillRect/>
          </a:stretch>
        </p:blipFill>
        <p:spPr bwMode="auto">
          <a:xfrm>
            <a:off x="0" y="0"/>
            <a:ext cx="7467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947629"/>
              </p:ext>
            </p:extLst>
          </p:nvPr>
        </p:nvGraphicFramePr>
        <p:xfrm>
          <a:off x="381000" y="3336925"/>
          <a:ext cx="2203450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58" name="Equation" r:id="rId4" imgW="1688760" imgH="1244520" progId="Equation.3">
                  <p:embed/>
                </p:oleObj>
              </mc:Choice>
              <mc:Fallback>
                <p:oleObj name="Equation" r:id="rId4" imgW="16887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336925"/>
                        <a:ext cx="2203450" cy="1624013"/>
                      </a:xfrm>
                      <a:prstGeom prst="rect">
                        <a:avLst/>
                      </a:prstGeom>
                      <a:solidFill>
                        <a:srgbClr val="CC99FF">
                          <a:alpha val="33000"/>
                        </a:srgb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Line 5"/>
          <p:cNvSpPr>
            <a:spLocks noChangeShapeType="1"/>
          </p:cNvSpPr>
          <p:nvPr/>
        </p:nvSpPr>
        <p:spPr bwMode="auto">
          <a:xfrm flipH="1" flipV="1">
            <a:off x="2174875" y="4038600"/>
            <a:ext cx="12192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>
            <a:off x="2022475" y="4191000"/>
            <a:ext cx="12954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394075" y="3733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toward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 flipV="1">
            <a:off x="2022475" y="4191000"/>
            <a:ext cx="1219200" cy="3048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H="1">
            <a:off x="2022475" y="4572000"/>
            <a:ext cx="1219200" cy="152400"/>
          </a:xfrm>
          <a:prstGeom prst="line">
            <a:avLst/>
          </a:prstGeom>
          <a:noFill/>
          <a:ln w="25400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165475" y="4419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CC66"/>
                </a:solidFill>
              </a:rPr>
              <a:t>away</a:t>
            </a:r>
          </a:p>
        </p:txBody>
      </p:sp>
      <p:graphicFrame>
        <p:nvGraphicFramePr>
          <p:cNvPr id="34829" name="Object 13"/>
          <p:cNvGraphicFramePr>
            <a:graphicFrameLocks noChangeAspect="1"/>
          </p:cNvGraphicFramePr>
          <p:nvPr/>
        </p:nvGraphicFramePr>
        <p:xfrm>
          <a:off x="4876800" y="3886200"/>
          <a:ext cx="1828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59" name="Equation" r:id="rId6" imgW="1688760" imgH="1244520" progId="Equation.3">
                  <p:embed/>
                </p:oleObj>
              </mc:Choice>
              <mc:Fallback>
                <p:oleObj name="Equation" r:id="rId6" imgW="16887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886200"/>
                        <a:ext cx="1828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5029200" y="5181600"/>
          <a:ext cx="2247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60" name="Equation" r:id="rId8" imgW="2247840" imgH="380880" progId="Equation.3">
                  <p:embed/>
                </p:oleObj>
              </mc:Choice>
              <mc:Fallback>
                <p:oleObj name="Equation" r:id="rId8" imgW="224784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181600"/>
                        <a:ext cx="2247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85800" y="5257800"/>
            <a:ext cx="3505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Velocity of sound: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i="1" dirty="0"/>
              <a:t>v</a:t>
            </a:r>
            <a:r>
              <a:rPr lang="en-US" sz="2400" dirty="0"/>
              <a:t> = 343 m/s</a:t>
            </a:r>
          </a:p>
        </p:txBody>
      </p:sp>
      <p:graphicFrame>
        <p:nvGraphicFramePr>
          <p:cNvPr id="34832" name="Object 16"/>
          <p:cNvGraphicFramePr>
            <a:graphicFrameLocks noChangeAspect="1"/>
          </p:cNvGraphicFramePr>
          <p:nvPr/>
        </p:nvGraphicFramePr>
        <p:xfrm>
          <a:off x="4876800" y="5562600"/>
          <a:ext cx="3327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61" name="Equation" r:id="rId10" imgW="3327120" imgH="799920" progId="Equation.3">
                  <p:embed/>
                </p:oleObj>
              </mc:Choice>
              <mc:Fallback>
                <p:oleObj name="Equation" r:id="rId10" imgW="332712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62600"/>
                        <a:ext cx="33274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C1C30-3BAD-432E-80E5-F8E00901B579}" type="slidenum">
              <a:rPr lang="en-US"/>
              <a:pPr/>
              <a:t>15</a:t>
            </a:fld>
            <a:endParaRPr lang="en-US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7620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 err="1" smtClean="0">
                <a:solidFill>
                  <a:srgbClr val="FF0000"/>
                </a:solidFill>
              </a:rPr>
              <a:t>iclicker</a:t>
            </a:r>
            <a:r>
              <a:rPr lang="en-US" b="1" dirty="0" smtClean="0">
                <a:solidFill>
                  <a:srgbClr val="FF0000"/>
                </a:solidFill>
              </a:rPr>
              <a:t> question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Is </a:t>
            </a:r>
            <a:r>
              <a:rPr lang="en-US" dirty="0"/>
              <a:t>Doppler radar described by the equations given above for sound Doppler?</a:t>
            </a:r>
          </a:p>
          <a:p>
            <a:pPr>
              <a:spcBef>
                <a:spcPct val="50000"/>
              </a:spcBef>
            </a:pPr>
            <a:endParaRPr lang="en-US" dirty="0"/>
          </a:p>
          <a:p>
            <a:pPr>
              <a:spcBef>
                <a:spcPct val="50000"/>
              </a:spcBef>
              <a:buFontTx/>
              <a:buAutoNum type="alphaUcParenBoth"/>
            </a:pPr>
            <a:r>
              <a:rPr lang="en-US" dirty="0"/>
              <a:t>yes                    (B) no</a:t>
            </a:r>
          </a:p>
          <a:p>
            <a:pPr>
              <a:spcBef>
                <a:spcPct val="50000"/>
              </a:spcBef>
              <a:buFontTx/>
              <a:buAutoNum type="alphaUcParenBoth"/>
            </a:pP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Is “ultra sound” subject to the sound form of the Doppler effect?</a:t>
            </a:r>
          </a:p>
          <a:p>
            <a:pPr>
              <a:spcBef>
                <a:spcPct val="50000"/>
              </a:spcBef>
            </a:pPr>
            <a:r>
              <a:rPr lang="en-US" dirty="0"/>
              <a:t>(A) yes                    (B) 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7B00-6F0A-4795-9179-E085DCCC7BC6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324624"/>
              </p:ext>
            </p:extLst>
          </p:nvPr>
        </p:nvGraphicFramePr>
        <p:xfrm>
          <a:off x="1524000" y="685800"/>
          <a:ext cx="5567363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72" name="Equation" r:id="rId3" imgW="4267080" imgH="1244520" progId="Equation.3">
                  <p:embed/>
                </p:oleObj>
              </mc:Choice>
              <mc:Fallback>
                <p:oleObj name="Equation" r:id="rId3" imgW="426708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685800"/>
                        <a:ext cx="5567363" cy="1624013"/>
                      </a:xfrm>
                      <a:prstGeom prst="rect">
                        <a:avLst/>
                      </a:prstGeom>
                      <a:solidFill>
                        <a:srgbClr val="CC99FF">
                          <a:alpha val="31000"/>
                        </a:srgb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50" name="Group 10"/>
          <p:cNvGrpSpPr>
            <a:grpSpLocks/>
          </p:cNvGrpSpPr>
          <p:nvPr/>
        </p:nvGrpSpPr>
        <p:grpSpPr bwMode="auto">
          <a:xfrm>
            <a:off x="3200400" y="1143000"/>
            <a:ext cx="2514600" cy="1143000"/>
            <a:chOff x="3053" y="682"/>
            <a:chExt cx="1584" cy="720"/>
          </a:xfrm>
        </p:grpSpPr>
        <p:sp>
          <p:nvSpPr>
            <p:cNvPr id="35844" name="Line 4"/>
            <p:cNvSpPr>
              <a:spLocks noChangeShapeType="1"/>
            </p:cNvSpPr>
            <p:nvPr/>
          </p:nvSpPr>
          <p:spPr bwMode="auto">
            <a:xfrm flipH="1" flipV="1">
              <a:off x="3149" y="874"/>
              <a:ext cx="768" cy="4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5845" name="Line 5"/>
            <p:cNvSpPr>
              <a:spLocks noChangeShapeType="1"/>
            </p:cNvSpPr>
            <p:nvPr/>
          </p:nvSpPr>
          <p:spPr bwMode="auto">
            <a:xfrm flipH="1">
              <a:off x="3053" y="970"/>
              <a:ext cx="816" cy="1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3917" y="682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FF0000"/>
                  </a:solidFill>
                </a:rPr>
                <a:t>toward</a:t>
              </a:r>
            </a:p>
          </p:txBody>
        </p:sp>
        <p:sp>
          <p:nvSpPr>
            <p:cNvPr id="35847" name="Line 7"/>
            <p:cNvSpPr>
              <a:spLocks noChangeShapeType="1"/>
            </p:cNvSpPr>
            <p:nvPr/>
          </p:nvSpPr>
          <p:spPr bwMode="auto">
            <a:xfrm flipH="1" flipV="1">
              <a:off x="3053" y="970"/>
              <a:ext cx="768" cy="192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5848" name="Line 8"/>
            <p:cNvSpPr>
              <a:spLocks noChangeShapeType="1"/>
            </p:cNvSpPr>
            <p:nvPr/>
          </p:nvSpPr>
          <p:spPr bwMode="auto">
            <a:xfrm flipH="1">
              <a:off x="3053" y="1210"/>
              <a:ext cx="768" cy="96"/>
            </a:xfrm>
            <a:prstGeom prst="lin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3773" y="1114"/>
              <a:ext cx="7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CC66"/>
                  </a:solidFill>
                </a:rPr>
                <a:t>away</a:t>
              </a:r>
            </a:p>
          </p:txBody>
        </p:sp>
      </p:grpSp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762000" y="2794000"/>
          <a:ext cx="79248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73" name="Equation" r:id="rId5" imgW="5130720" imgH="1269720" progId="Equation.3">
                  <p:embed/>
                </p:oleObj>
              </mc:Choice>
              <mc:Fallback>
                <p:oleObj name="Equation" r:id="rId5" imgW="513072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94000"/>
                        <a:ext cx="7924800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3733800" y="3810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3581400" y="3886200"/>
            <a:ext cx="1676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5257800" y="3505200"/>
            <a:ext cx="3733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Relative velocity of source toward observer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12/03/2012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389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0" t="26432" r="40915" b="7523"/>
          <a:stretch/>
        </p:blipFill>
        <p:spPr bwMode="auto">
          <a:xfrm>
            <a:off x="1143000" y="838200"/>
            <a:ext cx="6726621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990600" y="4876800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2971-7C2F-4DBD-8661-7EDE42D1AC4F}" type="slidenum">
              <a:rPr lang="en-US"/>
              <a:pPr/>
              <a:t>3</a:t>
            </a:fld>
            <a:endParaRPr lang="en-US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372290"/>
              </p:ext>
            </p:extLst>
          </p:nvPr>
        </p:nvGraphicFramePr>
        <p:xfrm>
          <a:off x="459828" y="2133600"/>
          <a:ext cx="8584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01" name="数式" r:id="rId3" imgW="3962160" imgH="457200" progId="Equation.3">
                  <p:embed/>
                </p:oleObj>
              </mc:Choice>
              <mc:Fallback>
                <p:oleObj name="数式" r:id="rId3" imgW="3962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28" y="2133600"/>
                        <a:ext cx="8584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504608"/>
              </p:ext>
            </p:extLst>
          </p:nvPr>
        </p:nvGraphicFramePr>
        <p:xfrm>
          <a:off x="963642" y="4114800"/>
          <a:ext cx="658015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02" name="数式" r:id="rId5" imgW="2806560" imgH="431640" progId="Equation.3">
                  <p:embed/>
                </p:oleObj>
              </mc:Choice>
              <mc:Fallback>
                <p:oleObj name="数式" r:id="rId5" imgW="280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42" y="4114800"/>
                        <a:ext cx="6580158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57200" y="35052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“Standing” wave: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57200" y="304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Combinations of waves (“superposition”)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177396"/>
              </p:ext>
            </p:extLst>
          </p:nvPr>
        </p:nvGraphicFramePr>
        <p:xfrm>
          <a:off x="685800" y="914400"/>
          <a:ext cx="7150894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03" name="Equation" r:id="rId7" imgW="5448300" imgH="812800" progId="Equation.3">
                  <p:embed/>
                </p:oleObj>
              </mc:Choice>
              <mc:Fallback>
                <p:oleObj name="Equation" r:id="rId7" imgW="5448300" imgH="812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914400"/>
                        <a:ext cx="7150894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187100"/>
              </p:ext>
            </p:extLst>
          </p:nvPr>
        </p:nvGraphicFramePr>
        <p:xfrm>
          <a:off x="963642" y="892175"/>
          <a:ext cx="658015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87" name="数式" r:id="rId3" imgW="2806560" imgH="431640" progId="Equation.3">
                  <p:embed/>
                </p:oleObj>
              </mc:Choice>
              <mc:Fallback>
                <p:oleObj name="数式" r:id="rId3" imgW="280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42" y="892175"/>
                        <a:ext cx="6580158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744240"/>
            <a:ext cx="7086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“Standing” wave</a:t>
            </a:r>
            <a:r>
              <a:rPr lang="en-US" sz="2400" dirty="0" smtClean="0"/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438400"/>
            <a:ext cx="815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exercise: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Why is this superposition result important?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Physics instructors like to torture their students.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While the trigonometric relation is always true, it is rarely useful for describing real situations.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It can describe the motion of a guitar string.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847264"/>
              </p:ext>
            </p:extLst>
          </p:nvPr>
        </p:nvGraphicFramePr>
        <p:xfrm>
          <a:off x="609600" y="304800"/>
          <a:ext cx="6934200" cy="552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88" name="数式" r:id="rId5" imgW="2717640" imgH="215640" progId="Equation.3">
                  <p:embed/>
                </p:oleObj>
              </mc:Choice>
              <mc:Fallback>
                <p:oleObj name="数式" r:id="rId5" imgW="2717640" imgH="215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6934200" cy="5521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>
            <a:hlinkClick r:id="rId7"/>
          </p:cNvPr>
          <p:cNvSpPr/>
          <p:nvPr/>
        </p:nvSpPr>
        <p:spPr>
          <a:xfrm>
            <a:off x="1066800" y="5410200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5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558609"/>
              </p:ext>
            </p:extLst>
          </p:nvPr>
        </p:nvGraphicFramePr>
        <p:xfrm>
          <a:off x="324470" y="630237"/>
          <a:ext cx="8590930" cy="561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92" name="数式" r:id="rId3" imgW="3962160" imgH="2590560" progId="Equation.3">
                  <p:embed/>
                </p:oleObj>
              </mc:Choice>
              <mc:Fallback>
                <p:oleObj name="数式" r:id="rId3" imgW="3962160" imgH="259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70" y="630237"/>
                        <a:ext cx="8590930" cy="561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19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pic>
        <p:nvPicPr>
          <p:cNvPr id="392194" name="Picture 2" descr="E:\Media\Image_Library\chapter18\18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295399"/>
            <a:ext cx="2689412" cy="1183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2198" name="Picture 6" descr="E:\Media\Image_Library\chapter18\1810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1" y="2757898"/>
            <a:ext cx="2689412" cy="203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2200" name="Picture 8" descr="E:\Media\Image_Library\chapter18\1810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41269"/>
            <a:ext cx="2689412" cy="1869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2202" name="Picture 10" descr="E:\Media\Image_Library\chapter18\1810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41269"/>
            <a:ext cx="2689412" cy="165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409761"/>
              </p:ext>
            </p:extLst>
          </p:nvPr>
        </p:nvGraphicFramePr>
        <p:xfrm>
          <a:off x="869249" y="228600"/>
          <a:ext cx="73517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45" name="数式" r:id="rId7" imgW="3390840" imgH="431640" progId="Equation.3">
                  <p:embed/>
                </p:oleObj>
              </mc:Choice>
              <mc:Fallback>
                <p:oleObj name="数式" r:id="rId7" imgW="33908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249" y="228600"/>
                        <a:ext cx="7351713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214230"/>
              </p:ext>
            </p:extLst>
          </p:nvPr>
        </p:nvGraphicFramePr>
        <p:xfrm>
          <a:off x="1009650" y="4733925"/>
          <a:ext cx="6551613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46" name="数式" r:id="rId9" imgW="3022560" imgH="838080" progId="Equation.3">
                  <p:embed/>
                </p:oleObj>
              </mc:Choice>
              <mc:Fallback>
                <p:oleObj name="数式" r:id="rId9" imgW="3022560" imgH="838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4733925"/>
                        <a:ext cx="6551613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8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609600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Which of the following statements are true about the string motions described above?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human ear can directly hear the string vibrations.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human ear could only hear the string vibration if it occurs in vacuum.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human ear can only hear the string vibration if it produces a sound wave in air.</a:t>
            </a:r>
          </a:p>
        </p:txBody>
      </p:sp>
    </p:spTree>
    <p:extLst>
      <p:ext uri="{BB962C8B-B14F-4D97-AF65-F5344CB8AC3E}">
        <p14:creationId xmlns:p14="http://schemas.microsoft.com/office/powerpoint/2010/main" val="418639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6858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Comments about waves in materials: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Solid materials can support both transverse and longitudinal wave motion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Fluids, especially gases can support only longitudinal wave motion</a:t>
            </a:r>
          </a:p>
        </p:txBody>
      </p:sp>
      <p:graphicFrame>
        <p:nvGraphicFramePr>
          <p:cNvPr id="6" name="Object 5">
            <a:hlinkClick r:id="rId3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682535"/>
              </p:ext>
            </p:extLst>
          </p:nvPr>
        </p:nvGraphicFramePr>
        <p:xfrm>
          <a:off x="914400" y="2788503"/>
          <a:ext cx="7524750" cy="361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232" name="数式" r:id="rId4" imgW="3708360" imgH="1777680" progId="Equation.3">
                  <p:embed/>
                </p:oleObj>
              </mc:Choice>
              <mc:Fallback>
                <p:oleObj name="数式" r:id="rId4" imgW="3708360" imgH="1777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88503"/>
                        <a:ext cx="7524750" cy="36122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hlinkClick r:id="rId3"/>
          </p:cNvPr>
          <p:cNvSpPr/>
          <p:nvPr/>
        </p:nvSpPr>
        <p:spPr>
          <a:xfrm>
            <a:off x="5410200" y="556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8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12/03/2012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pic>
        <p:nvPicPr>
          <p:cNvPr id="394242" name="Picture 2" descr="E:\Media\Image_Library\chapter18\18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71600"/>
            <a:ext cx="5378824" cy="505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9200" y="766465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Standing waves in air:</a:t>
            </a:r>
          </a:p>
        </p:txBody>
      </p:sp>
    </p:spTree>
    <p:extLst>
      <p:ext uri="{BB962C8B-B14F-4D97-AF65-F5344CB8AC3E}">
        <p14:creationId xmlns:p14="http://schemas.microsoft.com/office/powerpoint/2010/main" val="37649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20016</TotalTime>
  <Words>520</Words>
  <Application>Microsoft Office PowerPoint</Application>
  <PresentationFormat>On-screen Show (4:3)</PresentationFormat>
  <Paragraphs>113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 Theme</vt:lpstr>
      <vt:lpstr>数式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935</cp:revision>
  <cp:lastPrinted>2012-11-30T21:14:56Z</cp:lastPrinted>
  <dcterms:created xsi:type="dcterms:W3CDTF">2012-01-10T18:32:24Z</dcterms:created>
  <dcterms:modified xsi:type="dcterms:W3CDTF">2012-12-03T19:14:45Z</dcterms:modified>
</cp:coreProperties>
</file>