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27" r:id="rId3"/>
    <p:sldId id="355" r:id="rId4"/>
    <p:sldId id="367" r:id="rId5"/>
    <p:sldId id="354" r:id="rId6"/>
    <p:sldId id="340" r:id="rId7"/>
    <p:sldId id="343" r:id="rId8"/>
    <p:sldId id="356" r:id="rId9"/>
    <p:sldId id="346" r:id="rId10"/>
    <p:sldId id="350" r:id="rId11"/>
    <p:sldId id="353" r:id="rId12"/>
    <p:sldId id="357" r:id="rId13"/>
    <p:sldId id="358" r:id="rId14"/>
    <p:sldId id="365" r:id="rId15"/>
    <p:sldId id="366" r:id="rId16"/>
    <p:sldId id="359" r:id="rId17"/>
    <p:sldId id="360" r:id="rId18"/>
    <p:sldId id="361" r:id="rId19"/>
    <p:sldId id="362" r:id="rId20"/>
    <p:sldId id="363" r:id="rId21"/>
    <p:sldId id="364" r:id="rId22"/>
    <p:sldId id="368" r:id="rId23"/>
    <p:sldId id="369" r:id="rId24"/>
    <p:sldId id="37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99"/>
    <a:srgbClr val="FF996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0" d="100"/>
          <a:sy n="60" d="100"/>
        </p:scale>
        <p:origin x="-13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972" y="304800"/>
            <a:ext cx="8763000" cy="595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Plan for Lecture 36:</a:t>
            </a:r>
          </a:p>
          <a:p>
            <a:pPr algn="ctr">
              <a:spcBef>
                <a:spcPts val="5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– Part I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General advice about how to study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Some comments on sound and waves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of past exam questions</a:t>
            </a:r>
          </a:p>
          <a:p>
            <a:pPr algn="ctr">
              <a:spcBef>
                <a:spcPts val="500"/>
              </a:spcBef>
            </a:pPr>
            <a:endParaRPr lang="en-US" sz="3200" b="1" dirty="0">
              <a:solidFill>
                <a:schemeClr val="folHlink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– Part II (Friday)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Systematic review of PHY 113 topics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BEFF-9CA4-4912-8DFD-BC0B2565C756}" type="slidenum">
              <a:rPr lang="en-US"/>
              <a:pPr/>
              <a:t>10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3" b="8333"/>
          <a:stretch/>
        </p:blipFill>
        <p:spPr bwMode="auto">
          <a:xfrm>
            <a:off x="228600" y="1066800"/>
            <a:ext cx="552581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“Doppler” effect                             </a:t>
            </a:r>
            <a:r>
              <a:rPr lang="en-US" sz="2400" dirty="0" smtClean="0"/>
              <a:t>  </a:t>
            </a:r>
            <a:r>
              <a:rPr lang="en-US" sz="2400" i="1" dirty="0"/>
              <a:t>v</a:t>
            </a:r>
            <a:r>
              <a:rPr lang="en-US" sz="2400" dirty="0"/>
              <a:t>=sound velocity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observer stationary, source moving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962650" y="1143000"/>
          <a:ext cx="2527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17" name="Equation" r:id="rId4" imgW="2527200" imgH="1714320" progId="Equation.3">
                  <p:embed/>
                </p:oleObj>
              </mc:Choice>
              <mc:Fallback>
                <p:oleObj name="Equation" r:id="rId4" imgW="2527200" imgH="171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1143000"/>
                        <a:ext cx="25273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AutoShape 5"/>
          <p:cNvSpPr>
            <a:spLocks/>
          </p:cNvSpPr>
          <p:nvPr/>
        </p:nvSpPr>
        <p:spPr bwMode="auto">
          <a:xfrm rot="5400000">
            <a:off x="3734593" y="3047207"/>
            <a:ext cx="455613" cy="1828800"/>
          </a:xfrm>
          <a:prstGeom prst="rightBrace">
            <a:avLst>
              <a:gd name="adj1" fmla="val 52962"/>
              <a:gd name="adj2" fmla="val 516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33800" y="4343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4203"/>
              </p:ext>
            </p:extLst>
          </p:nvPr>
        </p:nvGraphicFramePr>
        <p:xfrm>
          <a:off x="6140450" y="3048000"/>
          <a:ext cx="1663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18" name="Equation" r:id="rId6" imgW="1663560" imgH="799920" progId="Equation.3">
                  <p:embed/>
                </p:oleObj>
              </mc:Choice>
              <mc:Fallback>
                <p:oleObj name="Equation" r:id="rId6" imgW="16635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048000"/>
                        <a:ext cx="1663700" cy="8001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49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4987925" y="4419600"/>
            <a:ext cx="4156075" cy="1590675"/>
            <a:chOff x="3142" y="2784"/>
            <a:chExt cx="2618" cy="1002"/>
          </a:xfrm>
        </p:grpSpPr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H="1" flipV="1">
              <a:off x="4272" y="3216"/>
              <a:ext cx="76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H="1">
              <a:off x="4176" y="3312"/>
              <a:ext cx="816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5040" y="302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toward</a:t>
              </a: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H="1" flipV="1">
              <a:off x="4176" y="3312"/>
              <a:ext cx="768" cy="192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H="1">
              <a:off x="4176" y="3552"/>
              <a:ext cx="768" cy="9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896" y="345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CC66"/>
                  </a:solidFill>
                </a:rPr>
                <a:t>away</a:t>
              </a:r>
            </a:p>
          </p:txBody>
        </p:sp>
        <p:graphicFrame>
          <p:nvGraphicFramePr>
            <p:cNvPr id="27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385517"/>
                </p:ext>
              </p:extLst>
            </p:nvPr>
          </p:nvGraphicFramePr>
          <p:xfrm>
            <a:off x="3142" y="2784"/>
            <a:ext cx="1388" cy="1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419" name="Equation" r:id="rId8" imgW="1688760" imgH="1218960" progId="Equation.3">
                    <p:embed/>
                  </p:oleObj>
                </mc:Choice>
                <mc:Fallback>
                  <p:oleObj name="Equation" r:id="rId8" imgW="1688760" imgH="1218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" y="2784"/>
                          <a:ext cx="1388" cy="1002"/>
                        </a:xfrm>
                        <a:prstGeom prst="rect">
                          <a:avLst/>
                        </a:prstGeom>
                        <a:solidFill>
                          <a:srgbClr val="CC99FF">
                            <a:alpha val="29000"/>
                          </a:srgb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B00-6F0A-4795-9179-E085DCCC7BC6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24624"/>
              </p:ext>
            </p:extLst>
          </p:nvPr>
        </p:nvGraphicFramePr>
        <p:xfrm>
          <a:off x="1524000" y="685800"/>
          <a:ext cx="556736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7" name="Equation" r:id="rId3" imgW="4267080" imgH="1244520" progId="Equation.3">
                  <p:embed/>
                </p:oleObj>
              </mc:Choice>
              <mc:Fallback>
                <p:oleObj name="Equation" r:id="rId3" imgW="4267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5567363" cy="1624013"/>
                      </a:xfrm>
                      <a:prstGeom prst="rect">
                        <a:avLst/>
                      </a:prstGeom>
                      <a:solidFill>
                        <a:srgbClr val="CC99FF">
                          <a:alpha val="31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3200400" y="1143000"/>
            <a:ext cx="2514600" cy="1143000"/>
            <a:chOff x="3053" y="682"/>
            <a:chExt cx="1584" cy="720"/>
          </a:xfrm>
        </p:grpSpPr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H="1" flipV="1">
              <a:off x="3149" y="874"/>
              <a:ext cx="76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H="1">
              <a:off x="3053" y="970"/>
              <a:ext cx="816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917" y="68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toward</a:t>
              </a:r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H="1" flipV="1">
              <a:off x="3053" y="970"/>
              <a:ext cx="768" cy="192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H="1">
              <a:off x="3053" y="1210"/>
              <a:ext cx="768" cy="9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3773" y="111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CC66"/>
                  </a:solidFill>
                </a:rPr>
                <a:t>away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47800" y="2794000"/>
            <a:ext cx="7543800" cy="1755775"/>
            <a:chOff x="1447800" y="2794000"/>
            <a:chExt cx="7543800" cy="1755775"/>
          </a:xfrm>
        </p:grpSpPr>
        <p:graphicFrame>
          <p:nvGraphicFramePr>
            <p:cNvPr id="3585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3920917"/>
                </p:ext>
              </p:extLst>
            </p:nvPr>
          </p:nvGraphicFramePr>
          <p:xfrm>
            <a:off x="1447800" y="2794000"/>
            <a:ext cx="7239000" cy="175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8" name="Equation" r:id="rId5" imgW="5130720" imgH="1269720" progId="Equation.3">
                    <p:embed/>
                  </p:oleObj>
                </mc:Choice>
                <mc:Fallback>
                  <p:oleObj name="Equation" r:id="rId5" imgW="5130720" imgH="1269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794000"/>
                          <a:ext cx="7239000" cy="175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 flipV="1">
              <a:off x="3886200" y="3581400"/>
              <a:ext cx="1371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H="1">
              <a:off x="3962400" y="3886200"/>
              <a:ext cx="1295400" cy="449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733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Relative velocity of source toward observer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15426"/>
              </p:ext>
            </p:extLst>
          </p:nvPr>
        </p:nvGraphicFramePr>
        <p:xfrm>
          <a:off x="533400" y="4648200"/>
          <a:ext cx="847490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9" name="数式" r:id="rId7" imgW="4483080" imgH="927000" progId="Equation.3">
                  <p:embed/>
                </p:oleObj>
              </mc:Choice>
              <mc:Fallback>
                <p:oleObj name="数式" r:id="rId7" imgW="4483080" imgH="9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847490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previous calculation for “radar” Doppler was: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Encouraging me to speed because it is impossible to detect such a small frequency difference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of admiration that Doppler radar equipment can detect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such a small frequency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difference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 relevant to actual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“radar” Doppler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-- still need to be careful not to 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fallacy in the previous analysis was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Incorrect value of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Incorrect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value of v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(speed of light)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Calculator error</a:t>
            </a:r>
          </a:p>
        </p:txBody>
      </p:sp>
    </p:spTree>
    <p:extLst>
      <p:ext uri="{BB962C8B-B14F-4D97-AF65-F5344CB8AC3E}">
        <p14:creationId xmlns:p14="http://schemas.microsoft.com/office/powerpoint/2010/main" val="477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685800"/>
            <a:ext cx="7543800" cy="1755775"/>
            <a:chOff x="1447800" y="2794000"/>
            <a:chExt cx="7543800" cy="1755775"/>
          </a:xfrm>
        </p:grpSpPr>
        <p:graphicFrame>
          <p:nvGraphicFramePr>
            <p:cNvPr id="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134766"/>
                </p:ext>
              </p:extLst>
            </p:nvPr>
          </p:nvGraphicFramePr>
          <p:xfrm>
            <a:off x="1447800" y="2794000"/>
            <a:ext cx="7239000" cy="175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73" name="Equation" r:id="rId3" imgW="5130720" imgH="1269720" progId="Equation.3">
                    <p:embed/>
                  </p:oleObj>
                </mc:Choice>
                <mc:Fallback>
                  <p:oleObj name="Equation" r:id="rId3" imgW="5130720" imgH="1269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794000"/>
                          <a:ext cx="7239000" cy="175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 flipV="1">
              <a:off x="3886200" y="3581400"/>
              <a:ext cx="1371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3962400" y="3886200"/>
              <a:ext cx="1295400" cy="449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733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Relative velocity of source toward observer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44092"/>
              </p:ext>
            </p:extLst>
          </p:nvPr>
        </p:nvGraphicFramePr>
        <p:xfrm>
          <a:off x="228600" y="2819400"/>
          <a:ext cx="86677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4" name="数式" r:id="rId5" imgW="4584600" imgH="711000" progId="Equation.3">
                  <p:embed/>
                </p:oleObj>
              </mc:Choice>
              <mc:Fallback>
                <p:oleObj name="数式" r:id="rId5" imgW="458460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19400"/>
                        <a:ext cx="866775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1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33873" r="4139" b="30907"/>
          <a:stretch/>
        </p:blipFill>
        <p:spPr bwMode="auto">
          <a:xfrm>
            <a:off x="-196468" y="609600"/>
            <a:ext cx="9416668" cy="317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55621" r="3575" b="19166"/>
          <a:stretch/>
        </p:blipFill>
        <p:spPr bwMode="auto">
          <a:xfrm>
            <a:off x="-152400" y="1371600"/>
            <a:ext cx="9468776" cy="22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  <p:pic>
        <p:nvPicPr>
          <p:cNvPr id="403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9160" r="21603" b="10208"/>
          <a:stretch/>
        </p:blipFill>
        <p:spPr bwMode="auto">
          <a:xfrm>
            <a:off x="617483" y="538656"/>
            <a:ext cx="8213834" cy="5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16553" r="26655" b="8388"/>
          <a:stretch/>
        </p:blipFill>
        <p:spPr bwMode="auto">
          <a:xfrm>
            <a:off x="1006364" y="457200"/>
            <a:ext cx="6613636" cy="61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</p:spTree>
    <p:extLst>
      <p:ext uri="{BB962C8B-B14F-4D97-AF65-F5344CB8AC3E}">
        <p14:creationId xmlns:p14="http://schemas.microsoft.com/office/powerpoint/2010/main" val="3744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47538" r="27650" b="18974"/>
          <a:stretch/>
        </p:blipFill>
        <p:spPr bwMode="auto">
          <a:xfrm>
            <a:off x="0" y="1143000"/>
            <a:ext cx="8970579" cy="38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12509" r="28414" b="14740"/>
          <a:stretch/>
        </p:blipFill>
        <p:spPr bwMode="auto">
          <a:xfrm>
            <a:off x="990600" y="535632"/>
            <a:ext cx="6345622" cy="59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</p:spTree>
    <p:extLst>
      <p:ext uri="{BB962C8B-B14F-4D97-AF65-F5344CB8AC3E}">
        <p14:creationId xmlns:p14="http://schemas.microsoft.com/office/powerpoint/2010/main" val="29824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12/05/2012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6432" r="40915" b="7523"/>
          <a:stretch/>
        </p:blipFill>
        <p:spPr bwMode="auto">
          <a:xfrm>
            <a:off x="1143000" y="838200"/>
            <a:ext cx="672662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90600" y="52578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5" t="20208" r="32517" b="13585"/>
          <a:stretch/>
        </p:blipFill>
        <p:spPr bwMode="auto">
          <a:xfrm>
            <a:off x="838200" y="548770"/>
            <a:ext cx="5451317" cy="59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3:</a:t>
            </a:r>
          </a:p>
        </p:txBody>
      </p:sp>
    </p:spTree>
    <p:extLst>
      <p:ext uri="{BB962C8B-B14F-4D97-AF65-F5344CB8AC3E}">
        <p14:creationId xmlns:p14="http://schemas.microsoft.com/office/powerpoint/2010/main" val="3625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4" t="15589" r="31931" b="8965"/>
          <a:stretch/>
        </p:blipFill>
        <p:spPr bwMode="auto">
          <a:xfrm>
            <a:off x="914400" y="304800"/>
            <a:ext cx="5186855" cy="61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3:</a:t>
            </a:r>
          </a:p>
        </p:txBody>
      </p:sp>
    </p:spTree>
    <p:extLst>
      <p:ext uri="{BB962C8B-B14F-4D97-AF65-F5344CB8AC3E}">
        <p14:creationId xmlns:p14="http://schemas.microsoft.com/office/powerpoint/2010/main" val="640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9624" r="16413" b="7425"/>
          <a:stretch/>
        </p:blipFill>
        <p:spPr bwMode="auto">
          <a:xfrm>
            <a:off x="152401" y="437762"/>
            <a:ext cx="8698001" cy="61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9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10970" r="27069" b="11275"/>
          <a:stretch/>
        </p:blipFill>
        <p:spPr bwMode="auto">
          <a:xfrm>
            <a:off x="914400" y="381000"/>
            <a:ext cx="6223079" cy="60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t="23096" r="28414" b="16279"/>
          <a:stretch/>
        </p:blipFill>
        <p:spPr bwMode="auto">
          <a:xfrm>
            <a:off x="914400" y="838200"/>
            <a:ext cx="6479628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1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Comments on final exam for PHY 113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indent="-9144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Thursday, Dec. 13, 2012  at 9 AM</a:t>
            </a:r>
          </a:p>
          <a:p>
            <a:pPr indent="-9144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Place: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Olin 101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Format: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Similar to previous exams; covering material  	in Lectures 1-37, Chapters 1-22 (no time pressure)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Focus: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Basic physics concepts; problem-solving 	techniques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Bring: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Clear head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Calculator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Pencils, pens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Up to 4 equation sheets</a:t>
            </a:r>
          </a:p>
        </p:txBody>
      </p:sp>
    </p:spTree>
    <p:extLst>
      <p:ext uri="{BB962C8B-B14F-4D97-AF65-F5344CB8AC3E}">
        <p14:creationId xmlns:p14="http://schemas.microsoft.com/office/powerpoint/2010/main" val="22042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858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purpose of the final exam in PHY 113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purpose – just pain and suffering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improve my grade in the course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a college tradition that must be maintained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check that I have actually learned the material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encourage students to review the course material and solidify my learning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Comments on waves and sound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Standing wave resonances for strings or pipes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Relationship between wave speed, frequency, and wavelength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Doppler effect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971-7C2F-4DBD-8661-7EDE42D1AC4F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85292"/>
              </p:ext>
            </p:extLst>
          </p:nvPr>
        </p:nvGraphicFramePr>
        <p:xfrm>
          <a:off x="542925" y="2160588"/>
          <a:ext cx="8418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88" name="数式" r:id="rId3" imgW="3886200" imgH="431640" progId="Equation.3">
                  <p:embed/>
                </p:oleObj>
              </mc:Choice>
              <mc:Fallback>
                <p:oleObj name="数式" r:id="rId3" imgW="3886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160588"/>
                        <a:ext cx="84185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04608"/>
              </p:ext>
            </p:extLst>
          </p:nvPr>
        </p:nvGraphicFramePr>
        <p:xfrm>
          <a:off x="963642" y="4114800"/>
          <a:ext cx="658015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89" name="数式" r:id="rId5" imgW="2806560" imgH="431640" progId="Equation.3">
                  <p:embed/>
                </p:oleObj>
              </mc:Choice>
              <mc:Fallback>
                <p:oleObj name="数式" r:id="rId5" imgW="280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42" y="4114800"/>
                        <a:ext cx="658015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“Standing” wave</a:t>
            </a:r>
            <a:r>
              <a:rPr lang="en-US" sz="2400" b="1" i="1" dirty="0" smtClean="0"/>
              <a:t>:        (</a:t>
            </a:r>
            <a:r>
              <a:rPr lang="en-US" sz="2400" b="1" i="1" dirty="0" smtClean="0">
                <a:latin typeface="Symbol" pitchFamily="18" charset="2"/>
              </a:rPr>
              <a:t>l</a:t>
            </a:r>
            <a:r>
              <a:rPr lang="en-US" sz="2400" b="1" i="1" dirty="0" smtClean="0"/>
              <a:t>f=c)</a:t>
            </a:r>
            <a:endParaRPr lang="en-US" sz="2400" b="1" i="1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7200" y="3048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Formation of standing waves; beautiful trigonometric identity: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66995"/>
              </p:ext>
            </p:extLst>
          </p:nvPr>
        </p:nvGraphicFramePr>
        <p:xfrm>
          <a:off x="1828800" y="838200"/>
          <a:ext cx="657915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0" name="数式" r:id="rId7" imgW="2717640" imgH="215640" progId="Equation.3">
                  <p:embed/>
                </p:oleObj>
              </mc:Choice>
              <mc:Fallback>
                <p:oleObj name="数式" r:id="rId7" imgW="271764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6579156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392198" name="Picture 6" descr="E:\Media\Image_Library\chapter18\181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2133600"/>
            <a:ext cx="2689412" cy="20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00" name="Picture 8" descr="E:\Media\Image_Library\chapter18\181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6971"/>
            <a:ext cx="2689412" cy="18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02" name="Picture 10" descr="E:\Media\Image_Library\chapter18\1810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16971"/>
            <a:ext cx="2689412" cy="16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97877"/>
              </p:ext>
            </p:extLst>
          </p:nvPr>
        </p:nvGraphicFramePr>
        <p:xfrm>
          <a:off x="642528" y="381000"/>
          <a:ext cx="8219084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8" name="数式" r:id="rId6" imgW="3162240" imgH="660240" progId="Equation.3">
                  <p:embed/>
                </p:oleObj>
              </mc:Choice>
              <mc:Fallback>
                <p:oleObj name="数式" r:id="rId6" imgW="316224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28" y="381000"/>
                        <a:ext cx="8219084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27668"/>
              </p:ext>
            </p:extLst>
          </p:nvPr>
        </p:nvGraphicFramePr>
        <p:xfrm>
          <a:off x="838200" y="4495800"/>
          <a:ext cx="68262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9" name="数式" r:id="rId8" imgW="3149280" imgH="838080" progId="Equation.3">
                  <p:embed/>
                </p:oleObj>
              </mc:Choice>
              <mc:Fallback>
                <p:oleObj name="数式" r:id="rId8" imgW="314928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68262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45106" y="990600"/>
            <a:ext cx="1703294" cy="4572000"/>
            <a:chOff x="4545106" y="990600"/>
            <a:chExt cx="1703294" cy="4572000"/>
          </a:xfrm>
        </p:grpSpPr>
        <p:sp>
          <p:nvSpPr>
            <p:cNvPr id="7" name="Oval 6"/>
            <p:cNvSpPr/>
            <p:nvPr/>
          </p:nvSpPr>
          <p:spPr>
            <a:xfrm>
              <a:off x="4545106" y="990600"/>
              <a:ext cx="560294" cy="1143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688106" y="4991100"/>
              <a:ext cx="560294" cy="571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 rot="4294611">
              <a:off x="4027169" y="3286955"/>
              <a:ext cx="2745772" cy="552450"/>
            </a:xfrm>
            <a:prstGeom prst="leftRightArrow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8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43304" r="63546" b="10698"/>
          <a:stretch/>
        </p:blipFill>
        <p:spPr bwMode="auto">
          <a:xfrm>
            <a:off x="0" y="614065"/>
            <a:ext cx="2483220" cy="56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Musical scale (chromatic)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53693"/>
              </p:ext>
            </p:extLst>
          </p:nvPr>
        </p:nvGraphicFramePr>
        <p:xfrm>
          <a:off x="2503488" y="1295400"/>
          <a:ext cx="66881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2" name="数式" r:id="rId4" imgW="3085920" imgH="1307880" progId="Equation.3">
                  <p:embed/>
                </p:oleObj>
              </mc:Choice>
              <mc:Fallback>
                <p:oleObj name="数式" r:id="rId4" imgW="3085920" imgH="1307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295400"/>
                        <a:ext cx="6688137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6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394242" name="Picture 2" descr="E:\Media\Image_Library\chapter18\18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24316" r="16916" b="76"/>
          <a:stretch/>
        </p:blipFill>
        <p:spPr bwMode="auto">
          <a:xfrm>
            <a:off x="685800" y="1371600"/>
            <a:ext cx="4043855" cy="44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Standing waves in air  c=343 m/s: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84516"/>
              </p:ext>
            </p:extLst>
          </p:nvPr>
        </p:nvGraphicFramePr>
        <p:xfrm>
          <a:off x="5135563" y="828675"/>
          <a:ext cx="373697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3" name="数式" r:id="rId4" imgW="2120760" imgH="2857320" progId="Equation.3">
                  <p:embed/>
                </p:oleObj>
              </mc:Choice>
              <mc:Fallback>
                <p:oleObj name="数式" r:id="rId4" imgW="2120760" imgH="285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828675"/>
                        <a:ext cx="373697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20836</TotalTime>
  <Words>604</Words>
  <Application>Microsoft Office PowerPoint</Application>
  <PresentationFormat>On-screen Show (4:3)</PresentationFormat>
  <Paragraphs>140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数式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964</cp:revision>
  <cp:lastPrinted>2012-12-05T16:56:01Z</cp:lastPrinted>
  <dcterms:created xsi:type="dcterms:W3CDTF">2012-01-10T18:32:24Z</dcterms:created>
  <dcterms:modified xsi:type="dcterms:W3CDTF">2012-12-05T17:01:21Z</dcterms:modified>
</cp:coreProperties>
</file>