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327" r:id="rId3"/>
    <p:sldId id="355" r:id="rId4"/>
    <p:sldId id="371" r:id="rId5"/>
    <p:sldId id="374" r:id="rId6"/>
    <p:sldId id="375" r:id="rId7"/>
    <p:sldId id="376" r:id="rId8"/>
    <p:sldId id="377" r:id="rId9"/>
    <p:sldId id="378" r:id="rId10"/>
    <p:sldId id="379" r:id="rId11"/>
    <p:sldId id="387" r:id="rId12"/>
    <p:sldId id="380" r:id="rId13"/>
    <p:sldId id="381" r:id="rId14"/>
    <p:sldId id="382" r:id="rId15"/>
    <p:sldId id="361" r:id="rId16"/>
    <p:sldId id="362" r:id="rId17"/>
    <p:sldId id="363" r:id="rId18"/>
    <p:sldId id="368" r:id="rId19"/>
    <p:sldId id="364" r:id="rId20"/>
    <p:sldId id="369" r:id="rId21"/>
    <p:sldId id="370" r:id="rId22"/>
    <p:sldId id="383" r:id="rId23"/>
    <p:sldId id="384" r:id="rId24"/>
    <p:sldId id="385" r:id="rId25"/>
    <p:sldId id="386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199"/>
    <a:srgbClr val="FF996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0" d="100"/>
          <a:sy n="60" d="100"/>
        </p:scale>
        <p:origin x="-138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~natalie/f12phy113/lecturenote/Lecture9.pptx" TargetMode="External"/><Relationship Id="rId2" Type="http://schemas.openxmlformats.org/officeDocument/2006/relationships/hyperlink" Target="http://www.wfu.edu/~natal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fu.edu/~natalie/f12phy113/lecturenote/Lecture33.pptx" TargetMode="External"/><Relationship Id="rId5" Type="http://schemas.openxmlformats.org/officeDocument/2006/relationships/hyperlink" Target="http://www.wfu.edu/~natalie/f12phy113/lecturenote/Lecture25.pptx" TargetMode="External"/><Relationship Id="rId4" Type="http://schemas.openxmlformats.org/officeDocument/2006/relationships/hyperlink" Target="http://www.wfu.edu/~natalie/f12phy113/lecturenote/Lecture16.ppt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9696" y="685800"/>
            <a:ext cx="8763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Plan for Lecture 37:</a:t>
            </a:r>
          </a:p>
          <a:p>
            <a:pPr algn="ctr">
              <a:spcBef>
                <a:spcPts val="500"/>
              </a:spcBef>
            </a:pPr>
            <a:endParaRPr lang="en-US" sz="3200" b="1" dirty="0" smtClean="0">
              <a:solidFill>
                <a:schemeClr val="folHlink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Review – Part II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General advice about how to study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Systematic review of PHY 113 topics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Review </a:t>
            </a:r>
            <a:r>
              <a:rPr lang="en-US" sz="3200" b="1" dirty="0">
                <a:solidFill>
                  <a:schemeClr val="folHlink"/>
                </a:solidFill>
              </a:rPr>
              <a:t>of past exam questions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3362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to include on equation sheet – from Exam 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57973"/>
              </p:ext>
            </p:extLst>
          </p:nvPr>
        </p:nvGraphicFramePr>
        <p:xfrm>
          <a:off x="76200" y="718936"/>
          <a:ext cx="89154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059"/>
                <a:gridCol w="56593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Given information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on exam paper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Suitable for equation sheet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Universal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or common constants (such as g, R, ..)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Basic physics equations from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earlier Chapters: Newton’s laws, energy, momentum,…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Particular constants (density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fluid, heat capacity of fluid, latent heat for phase change …)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Relationship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between pressure and force;  fluid density; pressure within fluids; buoyant force;  Bernoulli’s equation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Unit conversion factors such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atm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to Pa, Cal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to J, </a:t>
                      </a:r>
                    </a:p>
                    <a:p>
                      <a:r>
                        <a:rPr lang="en-US" sz="2000" baseline="30000" dirty="0" err="1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to K,  …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Concept of temperature and its measurement scales; ideal gas law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 of thermodynamic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heat and work; f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irst law of thermodynamics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Molecular model of ideal gas law; internal energy of ideal gas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Thermodynamic cycles and their efficiency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8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33623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to include on equation sheet – from Wave Motion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91181"/>
              </p:ext>
            </p:extLst>
          </p:nvPr>
        </p:nvGraphicFramePr>
        <p:xfrm>
          <a:off x="76200" y="1752600"/>
          <a:ext cx="8915400" cy="406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059"/>
                <a:gridCol w="56593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Given information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on exam paper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Suitable for equation sheet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41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Particular constants (speed of wave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… 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The wave equation and forms of its solution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Traveling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wave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 standing wave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Standing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wave frequencies on a string; standing wave frequencies in a pipe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Relationship between standing wavelength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on a string and the corresponding wavelength of sound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The Doppler effect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8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How have you found the equation sheet in past exams?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 really helpful; did not use it during the exam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Very helpful during exam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bad idea altogether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those of you who find the equation sheet helpful, how do you expect to prepare your sheets for the final exam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will just bring the 4 sheets I have used in the past and add a few equations from wave motion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will prepare new sheets</a:t>
            </a:r>
          </a:p>
        </p:txBody>
      </p:sp>
    </p:spTree>
    <p:extLst>
      <p:ext uri="{BB962C8B-B14F-4D97-AF65-F5344CB8AC3E}">
        <p14:creationId xmlns:p14="http://schemas.microsoft.com/office/powerpoint/2010/main" val="12816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6858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materials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Past lecture notes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Past exams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Webassign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Your textbook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Oval 4">
            <a:hlinkClick r:id="rId2"/>
          </p:cNvPr>
          <p:cNvSpPr/>
          <p:nvPr/>
        </p:nvSpPr>
        <p:spPr>
          <a:xfrm>
            <a:off x="1905000" y="111969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35052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Links to past reviews: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 1 review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 2 review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 3 review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 4 review</a:t>
            </a:r>
          </a:p>
        </p:txBody>
      </p:sp>
      <p:sp>
        <p:nvSpPr>
          <p:cNvPr id="8" name="Oval 7">
            <a:hlinkClick r:id="rId3"/>
          </p:cNvPr>
          <p:cNvSpPr/>
          <p:nvPr/>
        </p:nvSpPr>
        <p:spPr>
          <a:xfrm>
            <a:off x="1905000" y="38862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/>
          </p:cNvPr>
          <p:cNvSpPr/>
          <p:nvPr/>
        </p:nvSpPr>
        <p:spPr>
          <a:xfrm>
            <a:off x="1905000" y="42672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5"/>
          </p:cNvPr>
          <p:cNvSpPr/>
          <p:nvPr/>
        </p:nvSpPr>
        <p:spPr>
          <a:xfrm>
            <a:off x="1905000" y="46482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6"/>
          </p:cNvPr>
          <p:cNvSpPr/>
          <p:nvPr/>
        </p:nvSpPr>
        <p:spPr>
          <a:xfrm>
            <a:off x="1905000" y="50292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How do you use the posted lecture notes?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have never used them outside of class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are not even helpful in class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are only helpful in class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find them somewhat useful outside of class</a:t>
            </a:r>
          </a:p>
        </p:txBody>
      </p:sp>
    </p:spTree>
    <p:extLst>
      <p:ext uri="{BB962C8B-B14F-4D97-AF65-F5344CB8AC3E}">
        <p14:creationId xmlns:p14="http://schemas.microsoft.com/office/powerpoint/2010/main" val="7807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739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4:</a:t>
            </a:r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t="47538" r="27650" b="18974"/>
          <a:stretch/>
        </p:blipFill>
        <p:spPr bwMode="auto">
          <a:xfrm>
            <a:off x="0" y="1143000"/>
            <a:ext cx="8970579" cy="38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t="12509" r="28414" b="14740"/>
          <a:stretch/>
        </p:blipFill>
        <p:spPr bwMode="auto">
          <a:xfrm>
            <a:off x="990600" y="535632"/>
            <a:ext cx="6345622" cy="59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739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4:</a:t>
            </a:r>
          </a:p>
        </p:txBody>
      </p:sp>
    </p:spTree>
    <p:extLst>
      <p:ext uri="{BB962C8B-B14F-4D97-AF65-F5344CB8AC3E}">
        <p14:creationId xmlns:p14="http://schemas.microsoft.com/office/powerpoint/2010/main" val="29824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5" t="20208" r="32517" b="13585"/>
          <a:stretch/>
        </p:blipFill>
        <p:spPr bwMode="auto">
          <a:xfrm>
            <a:off x="838200" y="548770"/>
            <a:ext cx="5451317" cy="596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739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3:</a:t>
            </a:r>
          </a:p>
        </p:txBody>
      </p:sp>
    </p:spTree>
    <p:extLst>
      <p:ext uri="{BB962C8B-B14F-4D97-AF65-F5344CB8AC3E}">
        <p14:creationId xmlns:p14="http://schemas.microsoft.com/office/powerpoint/2010/main" val="36254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9624" r="16413" b="7425"/>
          <a:stretch/>
        </p:blipFill>
        <p:spPr bwMode="auto">
          <a:xfrm>
            <a:off x="152401" y="437762"/>
            <a:ext cx="8698001" cy="61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2:</a:t>
            </a:r>
          </a:p>
        </p:txBody>
      </p:sp>
    </p:spTree>
    <p:extLst>
      <p:ext uri="{BB962C8B-B14F-4D97-AF65-F5344CB8AC3E}">
        <p14:creationId xmlns:p14="http://schemas.microsoft.com/office/powerpoint/2010/main" val="29653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4" t="15589" r="31931" b="8965"/>
          <a:stretch/>
        </p:blipFill>
        <p:spPr bwMode="auto">
          <a:xfrm>
            <a:off x="914400" y="304800"/>
            <a:ext cx="5186855" cy="61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3:</a:t>
            </a:r>
          </a:p>
        </p:txBody>
      </p:sp>
    </p:spTree>
    <p:extLst>
      <p:ext uri="{BB962C8B-B14F-4D97-AF65-F5344CB8AC3E}">
        <p14:creationId xmlns:p14="http://schemas.microsoft.com/office/powerpoint/2010/main" val="6402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12/07/2012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26432" r="40915" b="7523"/>
          <a:stretch/>
        </p:blipFill>
        <p:spPr bwMode="auto">
          <a:xfrm>
            <a:off x="1143000" y="838200"/>
            <a:ext cx="672662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90600" y="54483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2:</a:t>
            </a:r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t="10970" r="27069" b="11275"/>
          <a:stretch/>
        </p:blipFill>
        <p:spPr bwMode="auto">
          <a:xfrm>
            <a:off x="914400" y="381000"/>
            <a:ext cx="6223079" cy="605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2:</a:t>
            </a:r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9" t="23096" r="28414" b="16279"/>
          <a:stretch/>
        </p:blipFill>
        <p:spPr bwMode="auto">
          <a:xfrm>
            <a:off x="914400" y="838200"/>
            <a:ext cx="6479628" cy="49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2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15589" r="14068" b="4859"/>
          <a:stretch/>
        </p:blipFill>
        <p:spPr bwMode="auto">
          <a:xfrm>
            <a:off x="457200" y="265386"/>
            <a:ext cx="7930055" cy="65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2:</a:t>
            </a:r>
          </a:p>
        </p:txBody>
      </p:sp>
    </p:spTree>
    <p:extLst>
      <p:ext uri="{BB962C8B-B14F-4D97-AF65-F5344CB8AC3E}">
        <p14:creationId xmlns:p14="http://schemas.microsoft.com/office/powerpoint/2010/main" val="22160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t="25097" r="9793" b="6663"/>
          <a:stretch/>
        </p:blipFill>
        <p:spPr bwMode="auto">
          <a:xfrm>
            <a:off x="152400" y="914400"/>
            <a:ext cx="8671034" cy="51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1:</a:t>
            </a:r>
          </a:p>
        </p:txBody>
      </p:sp>
    </p:spTree>
    <p:extLst>
      <p:ext uri="{BB962C8B-B14F-4D97-AF65-F5344CB8AC3E}">
        <p14:creationId xmlns:p14="http://schemas.microsoft.com/office/powerpoint/2010/main" val="23765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17008" r="12828" b="5384"/>
          <a:stretch/>
        </p:blipFill>
        <p:spPr bwMode="auto">
          <a:xfrm>
            <a:off x="533400" y="501869"/>
            <a:ext cx="8024649" cy="589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917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1:</a:t>
            </a:r>
          </a:p>
        </p:txBody>
      </p:sp>
    </p:spTree>
    <p:extLst>
      <p:ext uri="{BB962C8B-B14F-4D97-AF65-F5344CB8AC3E}">
        <p14:creationId xmlns:p14="http://schemas.microsoft.com/office/powerpoint/2010/main" val="21983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24682" r="19034" b="6042"/>
          <a:stretch/>
        </p:blipFill>
        <p:spPr bwMode="auto">
          <a:xfrm>
            <a:off x="762000" y="914400"/>
            <a:ext cx="6637283" cy="526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917" y="1479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questions from Exam 1:</a:t>
            </a:r>
          </a:p>
        </p:txBody>
      </p:sp>
    </p:spTree>
    <p:extLst>
      <p:ext uri="{BB962C8B-B14F-4D97-AF65-F5344CB8AC3E}">
        <p14:creationId xmlns:p14="http://schemas.microsoft.com/office/powerpoint/2010/main" val="22682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Comments on final exam for PHY 113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indent="-9144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Date: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Thursday, Dec. 13, 2012  at 9 AM</a:t>
            </a:r>
          </a:p>
          <a:p>
            <a:pPr indent="-9144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Place: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Olin 101</a:t>
            </a:r>
          </a:p>
          <a:p>
            <a:pPr indent="-27432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Format: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Similar to previous exams; covering material  	in Lectures 1-37, Chapters 1-22 (no time pressure)</a:t>
            </a:r>
          </a:p>
          <a:p>
            <a:pPr indent="-27432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Focus: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Basic physics concepts; problem-solving 	techniques</a:t>
            </a:r>
          </a:p>
          <a:p>
            <a:pPr indent="-27432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Bring: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914400" lvl="4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Clear head</a:t>
            </a:r>
          </a:p>
          <a:p>
            <a:pPr marL="914400" lvl="4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Calculator</a:t>
            </a:r>
          </a:p>
          <a:p>
            <a:pPr marL="914400" lvl="4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Pencils, pens</a:t>
            </a:r>
          </a:p>
          <a:p>
            <a:pPr marL="914400" lvl="4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Up to 4 equation sheets</a:t>
            </a:r>
          </a:p>
        </p:txBody>
      </p:sp>
    </p:spTree>
    <p:extLst>
      <p:ext uri="{BB962C8B-B14F-4D97-AF65-F5344CB8AC3E}">
        <p14:creationId xmlns:p14="http://schemas.microsoft.com/office/powerpoint/2010/main" val="22042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914400"/>
            <a:ext cx="762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General advice for preparing for exam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Prepare equation sheet, including basic equations* from each chapter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Work example problems from class notes, textbook examples,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webassign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other sources using your equation sheet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During your review, you may develop new questions.  Make an effort to get answers  by consulting with your instructor, physics TA, etc.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*Note:  One of the challenges is to distinguish the basic equations/concepts from particular examples</a:t>
            </a:r>
          </a:p>
        </p:txBody>
      </p:sp>
    </p:spTree>
    <p:extLst>
      <p:ext uri="{BB962C8B-B14F-4D97-AF65-F5344CB8AC3E}">
        <p14:creationId xmlns:p14="http://schemas.microsoft.com/office/powerpoint/2010/main" val="35912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17525" y="498475"/>
            <a:ext cx="82454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 </a:t>
            </a:r>
            <a:r>
              <a:rPr lang="en-US" dirty="0">
                <a:latin typeface="+mn-lt"/>
              </a:rPr>
              <a:t>Problem solving steps</a:t>
            </a:r>
          </a:p>
          <a:p>
            <a:endParaRPr lang="en-US" dirty="0">
              <a:latin typeface="+mn-lt"/>
            </a:endParaRP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Visualize problem – labeling variables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Determine which basic physical principle(s) apply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Write down the appropriate equations using the variables defined in step 1.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Check whether you have the correct amount of information to solve the problem (same number of </a:t>
            </a:r>
            <a:r>
              <a:rPr lang="en-US" dirty="0" err="1">
                <a:latin typeface="+mn-lt"/>
              </a:rPr>
              <a:t>knowns</a:t>
            </a:r>
            <a:r>
              <a:rPr lang="en-US" dirty="0">
                <a:latin typeface="+mn-lt"/>
              </a:rPr>
              <a:t> and unknowns).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Solve the equations.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Check whether your answer makes sense (units, order of magnitude, etc.).</a:t>
            </a: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5"/>
          <a:stretch>
            <a:fillRect/>
          </a:stretch>
        </p:blipFill>
        <p:spPr bwMode="auto">
          <a:xfrm>
            <a:off x="1219200" y="1219200"/>
            <a:ext cx="14970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>
            <a:fillRect/>
          </a:stretch>
        </p:blipFill>
        <p:spPr bwMode="auto">
          <a:xfrm>
            <a:off x="1219200" y="1447800"/>
            <a:ext cx="1497013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37338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Advice: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Keep basic concepts and equations at the top of your head.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Practice problem solving and math skills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Develop an equation sheet that you can consult.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72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44850"/>
                        <a:ext cx="17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590800" y="76200"/>
            <a:ext cx="6248400" cy="4114800"/>
            <a:chOff x="1632" y="48"/>
            <a:chExt cx="3936" cy="2592"/>
          </a:xfrm>
        </p:grpSpPr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H="1" flipV="1">
              <a:off x="3168" y="960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1632" y="48"/>
              <a:ext cx="3936" cy="2592"/>
              <a:chOff x="1632" y="48"/>
              <a:chExt cx="3936" cy="2592"/>
            </a:xfrm>
          </p:grpSpPr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4224" y="1872"/>
                <a:ext cx="67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Equation Sheet</a:t>
                </a:r>
              </a:p>
            </p:txBody>
          </p:sp>
          <p:sp>
            <p:nvSpPr>
              <p:cNvPr id="14346" name="AutoShape 10"/>
              <p:cNvSpPr>
                <a:spLocks/>
              </p:cNvSpPr>
              <p:nvPr/>
            </p:nvSpPr>
            <p:spPr bwMode="auto">
              <a:xfrm>
                <a:off x="3072" y="48"/>
                <a:ext cx="240" cy="912"/>
              </a:xfrm>
              <a:prstGeom prst="leftBrace">
                <a:avLst>
                  <a:gd name="adj1" fmla="val 31667"/>
                  <a:gd name="adj2" fmla="val 4812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" name="Line 11"/>
              <p:cNvSpPr>
                <a:spLocks noChangeShapeType="1"/>
              </p:cNvSpPr>
              <p:nvPr/>
            </p:nvSpPr>
            <p:spPr bwMode="auto">
              <a:xfrm flipH="1">
                <a:off x="2784" y="48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48" name="Group 12"/>
              <p:cNvGrpSpPr>
                <a:grpSpLocks/>
              </p:cNvGrpSpPr>
              <p:nvPr/>
            </p:nvGrpSpPr>
            <p:grpSpPr bwMode="auto">
              <a:xfrm>
                <a:off x="1632" y="190"/>
                <a:ext cx="3936" cy="2450"/>
                <a:chOff x="1632" y="190"/>
                <a:chExt cx="3936" cy="2450"/>
              </a:xfrm>
            </p:grpSpPr>
            <p:grpSp>
              <p:nvGrpSpPr>
                <p:cNvPr id="14349" name="Group 13"/>
                <p:cNvGrpSpPr>
                  <a:grpSpLocks/>
                </p:cNvGrpSpPr>
                <p:nvPr/>
              </p:nvGrpSpPr>
              <p:grpSpPr bwMode="auto">
                <a:xfrm>
                  <a:off x="2352" y="576"/>
                  <a:ext cx="943" cy="1304"/>
                  <a:chOff x="2352" y="576"/>
                  <a:chExt cx="943" cy="1304"/>
                </a:xfrm>
              </p:grpSpPr>
              <p:pic>
                <p:nvPicPr>
                  <p:cNvPr id="14350" name="Picture 14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557"/>
                  <a:stretch>
                    <a:fillRect/>
                  </a:stretch>
                </p:blipFill>
                <p:spPr bwMode="auto">
                  <a:xfrm>
                    <a:off x="2352" y="1056"/>
                    <a:ext cx="943" cy="8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51" name="Picture 15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81955"/>
                  <a:stretch>
                    <a:fillRect/>
                  </a:stretch>
                </p:blipFill>
                <p:spPr bwMode="auto">
                  <a:xfrm>
                    <a:off x="2352" y="576"/>
                    <a:ext cx="943" cy="1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352" name="AutoShape 1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448" y="768"/>
                    <a:ext cx="720" cy="288"/>
                  </a:xfrm>
                  <a:custGeom>
                    <a:avLst/>
                    <a:gdLst>
                      <a:gd name="G0" fmla="+- 1111 0 0"/>
                      <a:gd name="G1" fmla="+- 21600 0 1111"/>
                      <a:gd name="G2" fmla="*/ 1111 1 2"/>
                      <a:gd name="G3" fmla="+- 21600 0 G2"/>
                      <a:gd name="G4" fmla="+/ 1111 21600 2"/>
                      <a:gd name="G5" fmla="+/ G1 0 2"/>
                      <a:gd name="G6" fmla="*/ 21600 21600 1111"/>
                      <a:gd name="G7" fmla="*/ G6 1 2"/>
                      <a:gd name="G8" fmla="+- 21600 0 G7"/>
                      <a:gd name="G9" fmla="*/ 21600 1 2"/>
                      <a:gd name="G10" fmla="+- 1111 0 G9"/>
                      <a:gd name="G11" fmla="?: G10 G8 0"/>
                      <a:gd name="G12" fmla="?: G10 G7 21600"/>
                      <a:gd name="T0" fmla="*/ 21044 w 21600"/>
                      <a:gd name="T1" fmla="*/ 10800 h 21600"/>
                      <a:gd name="T2" fmla="*/ 10800 w 21600"/>
                      <a:gd name="T3" fmla="*/ 21600 h 21600"/>
                      <a:gd name="T4" fmla="*/ 556 w 21600"/>
                      <a:gd name="T5" fmla="*/ 10800 h 21600"/>
                      <a:gd name="T6" fmla="*/ 10800 w 21600"/>
                      <a:gd name="T7" fmla="*/ 0 h 21600"/>
                      <a:gd name="T8" fmla="*/ 2356 w 21600"/>
                      <a:gd name="T9" fmla="*/ 2356 h 21600"/>
                      <a:gd name="T10" fmla="*/ 19244 w 21600"/>
                      <a:gd name="T11" fmla="*/ 1924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1111" y="21600"/>
                        </a:lnTo>
                        <a:lnTo>
                          <a:pt x="2048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99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4353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296428"/>
                    </p:ext>
                  </p:extLst>
                </p:nvPr>
              </p:nvGraphicFramePr>
              <p:xfrm>
                <a:off x="3104" y="190"/>
                <a:ext cx="1070" cy="7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3473" name="数式" r:id="rId6" imgW="927000" imgH="685800" progId="Equation.3">
                        <p:embed/>
                      </p:oleObj>
                    </mc:Choice>
                    <mc:Fallback>
                      <p:oleObj name="数式" r:id="rId6" imgW="927000" imgH="685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04" y="190"/>
                              <a:ext cx="1070" cy="7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8" y="1200"/>
                  <a:ext cx="21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Problem solving skills</a:t>
                  </a:r>
                </a:p>
              </p:txBody>
            </p:sp>
            <p:sp>
              <p:nvSpPr>
                <p:cNvPr id="1435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28" y="1776"/>
                  <a:ext cx="864" cy="8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" y="1392"/>
                  <a:ext cx="1104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32" y="1920"/>
                  <a:ext cx="100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Math skills</a:t>
                  </a:r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776" y="864"/>
                  <a:ext cx="864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3362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to include on equation sheet  -- from Exam 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70870"/>
              </p:ext>
            </p:extLst>
          </p:nvPr>
        </p:nvGraphicFramePr>
        <p:xfrm>
          <a:off x="304800" y="838200"/>
          <a:ext cx="834571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297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Given information on exam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Suitable for equation sheet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Universal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constants (such as g=9.8m/s</a:t>
                      </a:r>
                      <a:r>
                        <a:rPr lang="en-US" sz="24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Trigonometric relations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Particular constants (such as </a:t>
                      </a:r>
                      <a:r>
                        <a:rPr lang="en-US" sz="2400" dirty="0" err="1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sz="2400" baseline="-25000" dirty="0" err="1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sz="2400" baseline="-25000" dirty="0" err="1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Simple derivative and integral relationships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Unit conversion factors if needed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General relationships of position, velocity, acceleration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Particular formulas for trajectory motion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Expression for centripetal acceleration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Expressions for model friction forces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3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3362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hat to include on equation sheet  -- from Exam 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2358"/>
              </p:ext>
            </p:extLst>
          </p:nvPr>
        </p:nvGraphicFramePr>
        <p:xfrm>
          <a:off x="304800" y="685800"/>
          <a:ext cx="8345714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297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Given information on exam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Suitable for equation sheet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Universal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constants (such as g=9.8m/s</a:t>
                      </a:r>
                      <a:r>
                        <a:rPr lang="en-US" sz="20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Trigonometric relations and definition of dot product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Particular constants (such as </a:t>
                      </a:r>
                      <a:r>
                        <a:rPr lang="en-US" sz="2000" dirty="0" err="1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sz="2000" baseline="-25000" dirty="0" err="1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sz="2000" baseline="-25000" dirty="0" err="1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Simple derivative and integral relationships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Unit conversion factors if needed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 of work,  potential energy, kinetic energy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Work-kinetic energy theorem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Relationship between force, potential energy, and work for conservative systems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Relationship of impulse and momentum; conservation of momentum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Elastic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and inelastic collisions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mass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6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3362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hat to include on equation sheet – from Exam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21144"/>
              </p:ext>
            </p:extLst>
          </p:nvPr>
        </p:nvGraphicFramePr>
        <p:xfrm>
          <a:off x="304800" y="685800"/>
          <a:ext cx="86868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571"/>
                <a:gridCol w="55142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Given information on exam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Suitable for equation sheet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Universal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or common constants (such as g, G, M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, M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, R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…)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Basic equations from material from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earlier Chapters: Newton’s laws, energy, momentum, center of mass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Particular constants (such as </a:t>
                      </a:r>
                      <a:r>
                        <a:rPr lang="en-US" sz="2000" i="1" dirty="0" err="1" smtClean="0">
                          <a:latin typeface="Arial" pitchFamily="34" charset="0"/>
                          <a:cs typeface="Arial" pitchFamily="34" charset="0"/>
                        </a:rPr>
                        <a:t>k,m,I</a:t>
                      </a: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Simple derivative and integral relationships, including trigonometric  functions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Unit conversion factors such as Hz and rad/s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 of moment of inertia, torque, angular momentum, rotational kinetic energy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Newton’s law for rotational motion; combination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rotational and center of mass motion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Equations describing simple harmonic motion and driven harmonic motion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Newton’s universal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gravitation force law and corresponding gravitational potential energy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Gravitational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table circular orbits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21181</TotalTime>
  <Words>1219</Words>
  <Application>Microsoft Office PowerPoint</Application>
  <PresentationFormat>On-screen Show (4:3)</PresentationFormat>
  <Paragraphs>218</Paragraphs>
  <Slides>25</Slides>
  <Notes>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975</cp:revision>
  <cp:lastPrinted>2012-12-05T16:56:01Z</cp:lastPrinted>
  <dcterms:created xsi:type="dcterms:W3CDTF">2012-01-10T18:32:24Z</dcterms:created>
  <dcterms:modified xsi:type="dcterms:W3CDTF">2012-12-07T15:22:31Z</dcterms:modified>
</cp:coreProperties>
</file>